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59" r:id="rId7"/>
    <p:sldId id="279" r:id="rId8"/>
    <p:sldId id="263" r:id="rId9"/>
    <p:sldId id="264" r:id="rId10"/>
    <p:sldId id="280" r:id="rId11"/>
    <p:sldId id="267" r:id="rId12"/>
    <p:sldId id="278" r:id="rId13"/>
    <p:sldId id="266" r:id="rId14"/>
    <p:sldId id="269" r:id="rId15"/>
    <p:sldId id="268" r:id="rId16"/>
    <p:sldId id="270" r:id="rId17"/>
    <p:sldId id="271" r:id="rId18"/>
    <p:sldId id="272" r:id="rId19"/>
    <p:sldId id="273" r:id="rId20"/>
    <p:sldId id="274" r:id="rId21"/>
    <p:sldId id="275" r:id="rId22"/>
    <p:sldId id="276" r:id="rId23"/>
    <p:sldId id="277"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hub.docker.com/_/admine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lb-LU"/>
          </a:p>
        </p:txBody>
      </p:sp>
      <p:sp>
        <p:nvSpPr>
          <p:cNvPr id="3" name="Subtitle 2"/>
          <p:cNvSpPr>
            <a:spLocks noGrp="1"/>
          </p:cNvSpPr>
          <p:nvPr>
            <p:ph type="subTitle" idx="1"/>
          </p:nvPr>
        </p:nvSpPr>
        <p:spPr/>
        <p:txBody>
          <a:bodyPr/>
          <a:lstStyle/>
          <a:p>
            <a:endParaRPr lang="lb-LU"/>
          </a:p>
        </p:txBody>
      </p:sp>
      <p:pic>
        <p:nvPicPr>
          <p:cNvPr id="5" name="Picture 4"/>
          <p:cNvPicPr>
            <a:picLocks noChangeAspect="1"/>
          </p:cNvPicPr>
          <p:nvPr/>
        </p:nvPicPr>
        <p:blipFill>
          <a:blip r:embed="rId2"/>
          <a:stretch>
            <a:fillRect/>
          </a:stretch>
        </p:blipFill>
        <p:spPr>
          <a:xfrm>
            <a:off x="0" y="-33693"/>
            <a:ext cx="12192000" cy="6891693"/>
          </a:xfrm>
          <a:prstGeom prst="rect">
            <a:avLst/>
          </a:prstGeom>
        </p:spPr>
      </p:pic>
    </p:spTree>
    <p:extLst>
      <p:ext uri="{BB962C8B-B14F-4D97-AF65-F5344CB8AC3E}">
        <p14:creationId xmlns:p14="http://schemas.microsoft.com/office/powerpoint/2010/main" val="169548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Structure de nom d’un image</a:t>
            </a:r>
            <a:endParaRPr lang="lb-LU" dirty="0"/>
          </a:p>
        </p:txBody>
      </p:sp>
      <p:sp>
        <p:nvSpPr>
          <p:cNvPr id="3" name="Content Placeholder 2"/>
          <p:cNvSpPr>
            <a:spLocks noGrp="1"/>
          </p:cNvSpPr>
          <p:nvPr>
            <p:ph idx="1"/>
          </p:nvPr>
        </p:nvSpPr>
        <p:spPr/>
        <p:txBody>
          <a:bodyPr/>
          <a:lstStyle/>
          <a:p>
            <a:pPr marL="0" indent="0">
              <a:buNone/>
            </a:pPr>
            <a:r>
              <a:rPr lang="fr-BE" dirty="0" smtClean="0">
                <a:solidFill>
                  <a:srgbClr val="FF0000"/>
                </a:solidFill>
              </a:rPr>
              <a:t>Registry.ctg.lu</a:t>
            </a:r>
            <a:r>
              <a:rPr lang="fr-BE" dirty="0" smtClean="0"/>
              <a:t>/</a:t>
            </a:r>
            <a:r>
              <a:rPr lang="fr-BE" dirty="0" err="1" smtClean="0">
                <a:solidFill>
                  <a:srgbClr val="00B050"/>
                </a:solidFill>
              </a:rPr>
              <a:t>tina</a:t>
            </a:r>
            <a:r>
              <a:rPr lang="fr-BE" dirty="0" smtClean="0"/>
              <a:t>/</a:t>
            </a:r>
            <a:r>
              <a:rPr lang="fr-BE" dirty="0" smtClean="0">
                <a:solidFill>
                  <a:srgbClr val="00B0F0"/>
                </a:solidFill>
              </a:rPr>
              <a:t>WebApp</a:t>
            </a:r>
            <a:r>
              <a:rPr lang="fr-BE" dirty="0" smtClean="0"/>
              <a:t>:</a:t>
            </a:r>
            <a:r>
              <a:rPr lang="fr-BE" dirty="0" smtClean="0">
                <a:solidFill>
                  <a:srgbClr val="FFC000"/>
                </a:solidFill>
              </a:rPr>
              <a:t>v0.2</a:t>
            </a:r>
          </a:p>
          <a:p>
            <a:pPr marL="0" indent="0">
              <a:buNone/>
            </a:pPr>
            <a:r>
              <a:rPr lang="fr-BE" dirty="0" smtClean="0"/>
              <a:t>Le nom d’un image est composée de : </a:t>
            </a:r>
          </a:p>
          <a:p>
            <a:pPr>
              <a:buFontTx/>
              <a:buChar char="-"/>
            </a:pPr>
            <a:r>
              <a:rPr lang="fr-BE" dirty="0" smtClean="0">
                <a:solidFill>
                  <a:srgbClr val="FF0000"/>
                </a:solidFill>
              </a:rPr>
              <a:t>L’URL de la </a:t>
            </a:r>
            <a:r>
              <a:rPr lang="fr-BE" dirty="0" err="1" smtClean="0">
                <a:solidFill>
                  <a:srgbClr val="FF0000"/>
                </a:solidFill>
              </a:rPr>
              <a:t>registry</a:t>
            </a:r>
            <a:r>
              <a:rPr lang="fr-BE" dirty="0" smtClean="0">
                <a:solidFill>
                  <a:srgbClr val="FF0000"/>
                </a:solidFill>
              </a:rPr>
              <a:t> ou elle est stockée</a:t>
            </a:r>
          </a:p>
          <a:p>
            <a:pPr>
              <a:buFontTx/>
              <a:buChar char="-"/>
            </a:pPr>
            <a:r>
              <a:rPr lang="fr-BE" dirty="0" smtClean="0">
                <a:solidFill>
                  <a:srgbClr val="00B050"/>
                </a:solidFill>
              </a:rPr>
              <a:t>Le </a:t>
            </a:r>
            <a:r>
              <a:rPr lang="fr-BE" dirty="0" err="1" smtClean="0">
                <a:solidFill>
                  <a:srgbClr val="00B050"/>
                </a:solidFill>
              </a:rPr>
              <a:t>repository</a:t>
            </a:r>
            <a:endParaRPr lang="fr-BE" dirty="0" smtClean="0">
              <a:solidFill>
                <a:srgbClr val="00B050"/>
              </a:solidFill>
            </a:endParaRPr>
          </a:p>
          <a:p>
            <a:pPr>
              <a:buFontTx/>
              <a:buChar char="-"/>
            </a:pPr>
            <a:r>
              <a:rPr lang="fr-BE" dirty="0" smtClean="0">
                <a:solidFill>
                  <a:srgbClr val="00B0F0"/>
                </a:solidFill>
              </a:rPr>
              <a:t>Le nom de l’image</a:t>
            </a:r>
          </a:p>
          <a:p>
            <a:pPr>
              <a:buFontTx/>
              <a:buChar char="-"/>
            </a:pPr>
            <a:r>
              <a:rPr lang="fr-BE" dirty="0" smtClean="0">
                <a:solidFill>
                  <a:srgbClr val="FFC000"/>
                </a:solidFill>
              </a:rPr>
              <a:t>Un identifiant de version</a:t>
            </a:r>
            <a:endParaRPr lang="lb-LU" dirty="0">
              <a:solidFill>
                <a:srgbClr val="FFC000"/>
              </a:solidFill>
            </a:endParaRPr>
          </a:p>
        </p:txBody>
      </p:sp>
    </p:spTree>
    <p:extLst>
      <p:ext uri="{BB962C8B-B14F-4D97-AF65-F5344CB8AC3E}">
        <p14:creationId xmlns:p14="http://schemas.microsoft.com/office/powerpoint/2010/main" val="497237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046" y="2291751"/>
            <a:ext cx="9905998" cy="1905000"/>
          </a:xfrm>
        </p:spPr>
        <p:txBody>
          <a:bodyPr/>
          <a:lstStyle/>
          <a:p>
            <a:r>
              <a:rPr lang="fr-BE" dirty="0" smtClean="0"/>
              <a:t>Introduction Terminée, des Questions ?</a:t>
            </a:r>
            <a:endParaRPr lang="lb-LU" dirty="0"/>
          </a:p>
        </p:txBody>
      </p:sp>
    </p:spTree>
    <p:extLst>
      <p:ext uri="{BB962C8B-B14F-4D97-AF65-F5344CB8AC3E}">
        <p14:creationId xmlns:p14="http://schemas.microsoft.com/office/powerpoint/2010/main" val="3815641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Les 2 premières notions : </a:t>
            </a:r>
            <a:endParaRPr lang="lb-LU" dirty="0"/>
          </a:p>
        </p:txBody>
      </p:sp>
      <p:sp>
        <p:nvSpPr>
          <p:cNvPr id="3" name="Content Placeholder 2"/>
          <p:cNvSpPr>
            <a:spLocks noGrp="1"/>
          </p:cNvSpPr>
          <p:nvPr>
            <p:ph idx="1"/>
          </p:nvPr>
        </p:nvSpPr>
        <p:spPr/>
        <p:txBody>
          <a:bodyPr/>
          <a:lstStyle/>
          <a:p>
            <a:r>
              <a:rPr lang="fr-BE" dirty="0" smtClean="0"/>
              <a:t>Le Networking</a:t>
            </a:r>
          </a:p>
          <a:p>
            <a:r>
              <a:rPr lang="fr-BE" dirty="0" smtClean="0"/>
              <a:t>Les Storage volumes</a:t>
            </a:r>
            <a:endParaRPr lang="lb-LU" dirty="0"/>
          </a:p>
        </p:txBody>
      </p:sp>
    </p:spTree>
    <p:extLst>
      <p:ext uri="{BB962C8B-B14F-4D97-AF65-F5344CB8AC3E}">
        <p14:creationId xmlns:p14="http://schemas.microsoft.com/office/powerpoint/2010/main" val="2417052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Networking Docker</a:t>
            </a:r>
            <a:endParaRPr lang="lb-LU" dirty="0"/>
          </a:p>
        </p:txBody>
      </p:sp>
      <p:sp>
        <p:nvSpPr>
          <p:cNvPr id="3" name="Content Placeholder 2"/>
          <p:cNvSpPr>
            <a:spLocks noGrp="1"/>
          </p:cNvSpPr>
          <p:nvPr>
            <p:ph idx="1"/>
          </p:nvPr>
        </p:nvSpPr>
        <p:spPr/>
        <p:txBody>
          <a:bodyPr/>
          <a:lstStyle/>
          <a:p>
            <a:r>
              <a:rPr lang="fr-BE" dirty="0" smtClean="0"/>
              <a:t>Networking docker de base: driver Local</a:t>
            </a:r>
          </a:p>
          <a:p>
            <a:pPr lvl="1">
              <a:buFont typeface="Wingdings" panose="05000000000000000000" pitchFamily="2" charset="2"/>
              <a:buChar char="§"/>
            </a:pPr>
            <a:r>
              <a:rPr lang="fr-BE" dirty="0" smtClean="0"/>
              <a:t>Exposer vs Publier les ports = Attention aux modes réseau !</a:t>
            </a:r>
          </a:p>
          <a:p>
            <a:endParaRPr lang="fr-BE" dirty="0"/>
          </a:p>
          <a:p>
            <a:r>
              <a:rPr lang="fr-BE" dirty="0" smtClean="0"/>
              <a:t>Exposer les ports du host vers le container (Publier)</a:t>
            </a:r>
          </a:p>
          <a:p>
            <a:endParaRPr lang="fr-BE" dirty="0"/>
          </a:p>
          <a:p>
            <a:r>
              <a:rPr lang="fr-BE" dirty="0" smtClean="0"/>
              <a:t>Autres possibilités ? (Overlay, autres solutions d’orchestration, </a:t>
            </a:r>
            <a:r>
              <a:rPr lang="fr-BE" dirty="0" err="1" smtClean="0"/>
              <a:t>Flannel</a:t>
            </a:r>
            <a:r>
              <a:rPr lang="fr-BE" dirty="0" smtClean="0"/>
              <a:t>…)</a:t>
            </a:r>
          </a:p>
          <a:p>
            <a:endParaRPr lang="fr-BE" dirty="0" smtClean="0"/>
          </a:p>
        </p:txBody>
      </p:sp>
    </p:spTree>
    <p:extLst>
      <p:ext uri="{BB962C8B-B14F-4D97-AF65-F5344CB8AC3E}">
        <p14:creationId xmlns:p14="http://schemas.microsoft.com/office/powerpoint/2010/main" val="301518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Stockage Docker (volumes)</a:t>
            </a:r>
            <a:endParaRPr lang="lb-LU" dirty="0"/>
          </a:p>
        </p:txBody>
      </p:sp>
      <p:sp>
        <p:nvSpPr>
          <p:cNvPr id="3" name="Content Placeholder 2"/>
          <p:cNvSpPr>
            <a:spLocks noGrp="1"/>
          </p:cNvSpPr>
          <p:nvPr>
            <p:ph idx="1"/>
          </p:nvPr>
        </p:nvSpPr>
        <p:spPr/>
        <p:txBody>
          <a:bodyPr/>
          <a:lstStyle/>
          <a:p>
            <a:r>
              <a:rPr lang="fr-BE" dirty="0" smtClean="0"/>
              <a:t>Volumes « temporaires » (</a:t>
            </a:r>
            <a:r>
              <a:rPr lang="fr-BE" dirty="0" err="1" smtClean="0"/>
              <a:t>aufs</a:t>
            </a:r>
            <a:r>
              <a:rPr lang="fr-BE" dirty="0" smtClean="0"/>
              <a:t>)</a:t>
            </a:r>
          </a:p>
          <a:p>
            <a:endParaRPr lang="fr-BE" dirty="0" smtClean="0"/>
          </a:p>
          <a:p>
            <a:r>
              <a:rPr lang="fr-BE" dirty="0" smtClean="0"/>
              <a:t>Volumes avec chemin d’accès mappé (relatif ou absolu)</a:t>
            </a:r>
          </a:p>
          <a:p>
            <a:endParaRPr lang="fr-BE" dirty="0" smtClean="0"/>
          </a:p>
          <a:p>
            <a:r>
              <a:rPr lang="fr-BE" dirty="0" smtClean="0"/>
              <a:t>Volumes nommés / Drivers</a:t>
            </a:r>
          </a:p>
          <a:p>
            <a:pPr lvl="1"/>
            <a:r>
              <a:rPr lang="fr-BE" dirty="0" err="1" smtClean="0"/>
              <a:t>Volums</a:t>
            </a:r>
            <a:r>
              <a:rPr lang="fr-BE" dirty="0" smtClean="0"/>
              <a:t> locaux vs volumes réseau (NFS, </a:t>
            </a:r>
            <a:r>
              <a:rPr lang="fr-BE" dirty="0" err="1" smtClean="0"/>
              <a:t>gluster</a:t>
            </a:r>
            <a:r>
              <a:rPr lang="fr-BE" dirty="0" smtClean="0"/>
              <a:t>…)</a:t>
            </a:r>
          </a:p>
        </p:txBody>
      </p:sp>
    </p:spTree>
    <p:extLst>
      <p:ext uri="{BB962C8B-B14F-4D97-AF65-F5344CB8AC3E}">
        <p14:creationId xmlns:p14="http://schemas.microsoft.com/office/powerpoint/2010/main" val="2019085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694" y="2642327"/>
            <a:ext cx="10099596" cy="3422041"/>
          </a:xfrm>
        </p:spPr>
      </p:pic>
      <p:sp>
        <p:nvSpPr>
          <p:cNvPr id="2" name="Title 1"/>
          <p:cNvSpPr>
            <a:spLocks noGrp="1"/>
          </p:cNvSpPr>
          <p:nvPr>
            <p:ph type="title"/>
          </p:nvPr>
        </p:nvSpPr>
        <p:spPr>
          <a:xfrm>
            <a:off x="939292" y="273170"/>
            <a:ext cx="9905998" cy="1905000"/>
          </a:xfrm>
        </p:spPr>
        <p:txBody>
          <a:bodyPr/>
          <a:lstStyle/>
          <a:p>
            <a:r>
              <a:rPr lang="fr-BE" dirty="0" smtClean="0"/>
              <a:t>La </a:t>
            </a:r>
            <a:r>
              <a:rPr lang="fr-BE" dirty="0" err="1" smtClean="0"/>
              <a:t>Cheat</a:t>
            </a:r>
            <a:r>
              <a:rPr lang="fr-BE" dirty="0" smtClean="0"/>
              <a:t> </a:t>
            </a:r>
            <a:r>
              <a:rPr lang="fr-BE" dirty="0" err="1" smtClean="0"/>
              <a:t>sheet</a:t>
            </a:r>
            <a:r>
              <a:rPr lang="fr-BE" dirty="0" smtClean="0"/>
              <a:t> docker </a:t>
            </a:r>
            <a:r>
              <a:rPr lang="fr-BE" dirty="0" err="1" smtClean="0"/>
              <a:t>Run</a:t>
            </a:r>
            <a:r>
              <a:rPr lang="fr-BE" dirty="0" smtClean="0"/>
              <a:t> pour ce cours</a:t>
            </a:r>
            <a:endParaRPr lang="lb-LU" dirty="0"/>
          </a:p>
        </p:txBody>
      </p:sp>
      <p:sp>
        <p:nvSpPr>
          <p:cNvPr id="6" name="TextBox 5"/>
          <p:cNvSpPr txBox="1"/>
          <p:nvPr/>
        </p:nvSpPr>
        <p:spPr>
          <a:xfrm>
            <a:off x="1197612" y="3050910"/>
            <a:ext cx="9195759" cy="2062103"/>
          </a:xfrm>
          <a:prstGeom prst="rect">
            <a:avLst/>
          </a:prstGeom>
          <a:noFill/>
        </p:spPr>
        <p:txBody>
          <a:bodyPr wrap="square" rtlCol="0">
            <a:spAutoFit/>
          </a:bodyPr>
          <a:lstStyle/>
          <a:p>
            <a:r>
              <a:rPr lang="fr-BE" dirty="0" smtClean="0"/>
              <a:t> </a:t>
            </a:r>
            <a:r>
              <a:rPr lang="fr-BE" sz="2000" b="1" dirty="0" smtClean="0"/>
              <a:t>Docker </a:t>
            </a:r>
            <a:r>
              <a:rPr lang="fr-BE" sz="2000" b="1" dirty="0" err="1" smtClean="0"/>
              <a:t>run</a:t>
            </a:r>
            <a:r>
              <a:rPr lang="fr-BE" sz="2000" b="1" dirty="0" smtClean="0"/>
              <a:t> </a:t>
            </a:r>
          </a:p>
          <a:p>
            <a:endParaRPr lang="fr-BE" dirty="0" smtClean="0"/>
          </a:p>
          <a:p>
            <a:r>
              <a:rPr lang="fr-BE" dirty="0" smtClean="0"/>
              <a:t> -i / --interactive :  entrer dans le container en mode interactif</a:t>
            </a:r>
          </a:p>
          <a:p>
            <a:r>
              <a:rPr lang="fr-BE" dirty="0"/>
              <a:t> </a:t>
            </a:r>
            <a:r>
              <a:rPr lang="fr-BE" dirty="0" smtClean="0"/>
              <a:t>-t / --</a:t>
            </a:r>
            <a:r>
              <a:rPr lang="fr-BE" dirty="0" err="1" smtClean="0"/>
              <a:t>tty</a:t>
            </a:r>
            <a:endParaRPr lang="fr-BE" dirty="0" smtClean="0"/>
          </a:p>
          <a:p>
            <a:r>
              <a:rPr lang="fr-BE" dirty="0"/>
              <a:t> </a:t>
            </a:r>
            <a:r>
              <a:rPr lang="fr-BE" dirty="0" smtClean="0"/>
              <a:t>-p / --</a:t>
            </a:r>
            <a:r>
              <a:rPr lang="fr-BE" dirty="0" err="1" smtClean="0"/>
              <a:t>publish</a:t>
            </a:r>
            <a:r>
              <a:rPr lang="fr-BE" dirty="0" smtClean="0"/>
              <a:t> : mapper les ports du host vers le container</a:t>
            </a:r>
          </a:p>
          <a:p>
            <a:r>
              <a:rPr lang="fr-BE" dirty="0" smtClean="0"/>
              <a:t> -v / --volume : mapper un </a:t>
            </a:r>
            <a:r>
              <a:rPr lang="fr-BE" dirty="0" err="1" smtClean="0"/>
              <a:t>folder</a:t>
            </a:r>
            <a:r>
              <a:rPr lang="fr-BE" dirty="0"/>
              <a:t> </a:t>
            </a:r>
            <a:r>
              <a:rPr lang="fr-BE" dirty="0" smtClean="0"/>
              <a:t>: /mon/</a:t>
            </a:r>
            <a:r>
              <a:rPr lang="fr-BE" dirty="0" err="1" smtClean="0"/>
              <a:t>folder</a:t>
            </a:r>
            <a:r>
              <a:rPr lang="fr-BE" dirty="0" smtClean="0"/>
              <a:t>/</a:t>
            </a:r>
            <a:r>
              <a:rPr lang="fr-BE" dirty="0" err="1" smtClean="0"/>
              <a:t>local:folder</a:t>
            </a:r>
            <a:r>
              <a:rPr lang="fr-BE" dirty="0" smtClean="0"/>
              <a:t>/dans/container</a:t>
            </a:r>
          </a:p>
          <a:p>
            <a:r>
              <a:rPr lang="fr-BE" dirty="0" smtClean="0"/>
              <a:t> -e / --</a:t>
            </a:r>
            <a:r>
              <a:rPr lang="fr-BE" dirty="0" err="1" smtClean="0"/>
              <a:t>env</a:t>
            </a:r>
            <a:r>
              <a:rPr lang="fr-BE" dirty="0" smtClean="0"/>
              <a:t> CLIENT=CTG: mapper une variable d’environnement</a:t>
            </a:r>
            <a:endParaRPr lang="lb-LU" dirty="0"/>
          </a:p>
        </p:txBody>
      </p:sp>
    </p:spTree>
    <p:extLst>
      <p:ext uri="{BB962C8B-B14F-4D97-AF65-F5344CB8AC3E}">
        <p14:creationId xmlns:p14="http://schemas.microsoft.com/office/powerpoint/2010/main" val="3944069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smtClean="0"/>
              <a:t>Executer</a:t>
            </a:r>
            <a:r>
              <a:rPr lang="fr-BE" dirty="0" smtClean="0"/>
              <a:t> un serveur web</a:t>
            </a:r>
            <a:endParaRPr lang="lb-LU" dirty="0"/>
          </a:p>
        </p:txBody>
      </p:sp>
      <p:sp>
        <p:nvSpPr>
          <p:cNvPr id="3" name="Content Placeholder 2"/>
          <p:cNvSpPr>
            <a:spLocks noGrp="1"/>
          </p:cNvSpPr>
          <p:nvPr>
            <p:ph idx="1"/>
          </p:nvPr>
        </p:nvSpPr>
        <p:spPr/>
        <p:txBody>
          <a:bodyPr/>
          <a:lstStyle/>
          <a:p>
            <a:r>
              <a:rPr lang="lb-LU" dirty="0">
                <a:effectLst/>
              </a:rPr>
              <a:t> docker run nginx -p </a:t>
            </a:r>
            <a:r>
              <a:rPr lang="lb-LU" dirty="0" smtClean="0">
                <a:effectLst/>
              </a:rPr>
              <a:t>8888:80</a:t>
            </a:r>
          </a:p>
          <a:p>
            <a:endParaRPr lang="fr-BE" dirty="0">
              <a:effectLst/>
            </a:endParaRPr>
          </a:p>
          <a:p>
            <a:r>
              <a:rPr lang="fr-BE" dirty="0" smtClean="0">
                <a:effectLst/>
              </a:rPr>
              <a:t>Ouvrir un Browser et aller sur localhost:8888</a:t>
            </a:r>
          </a:p>
        </p:txBody>
      </p:sp>
    </p:spTree>
    <p:extLst>
      <p:ext uri="{BB962C8B-B14F-4D97-AF65-F5344CB8AC3E}">
        <p14:creationId xmlns:p14="http://schemas.microsoft.com/office/powerpoint/2010/main" val="3925459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Customiser l’image : Ajouter une page index.html</a:t>
            </a:r>
            <a:endParaRPr lang="lb-LU" dirty="0"/>
          </a:p>
        </p:txBody>
      </p:sp>
      <p:sp>
        <p:nvSpPr>
          <p:cNvPr id="3" name="Content Placeholder 2"/>
          <p:cNvSpPr>
            <a:spLocks noGrp="1"/>
          </p:cNvSpPr>
          <p:nvPr>
            <p:ph idx="1"/>
          </p:nvPr>
        </p:nvSpPr>
        <p:spPr>
          <a:xfrm>
            <a:off x="1141412" y="2355011"/>
            <a:ext cx="9995289" cy="3778370"/>
          </a:xfrm>
        </p:spPr>
        <p:txBody>
          <a:bodyPr>
            <a:normAutofit/>
          </a:bodyPr>
          <a:lstStyle/>
          <a:p>
            <a:r>
              <a:rPr lang="lb-LU" dirty="0">
                <a:effectLst/>
              </a:rPr>
              <a:t> </a:t>
            </a:r>
            <a:r>
              <a:rPr lang="lb-LU" dirty="0" smtClean="0">
                <a:effectLst/>
              </a:rPr>
              <a:t>Créer un dockerfile et un fichier index.html:</a:t>
            </a:r>
          </a:p>
          <a:p>
            <a:pPr marL="914400" lvl="2" indent="0">
              <a:buNone/>
            </a:pPr>
            <a:r>
              <a:rPr lang="en-US" dirty="0">
                <a:effectLst/>
              </a:rPr>
              <a:t>FROM </a:t>
            </a:r>
            <a:r>
              <a:rPr lang="en-US" dirty="0" err="1">
                <a:effectLst/>
              </a:rPr>
              <a:t>nginx:latest</a:t>
            </a:r>
            <a:endParaRPr lang="en-US" dirty="0">
              <a:effectLst/>
            </a:endParaRPr>
          </a:p>
          <a:p>
            <a:pPr marL="914400" lvl="2" indent="0">
              <a:buNone/>
            </a:pPr>
            <a:r>
              <a:rPr lang="en-US" dirty="0">
                <a:effectLst/>
              </a:rPr>
              <a:t>COPY index.html /</a:t>
            </a:r>
            <a:r>
              <a:rPr lang="en-US" dirty="0" err="1">
                <a:effectLst/>
              </a:rPr>
              <a:t>usr</a:t>
            </a:r>
            <a:r>
              <a:rPr lang="en-US" dirty="0">
                <a:effectLst/>
              </a:rPr>
              <a:t>/share/</a:t>
            </a:r>
            <a:r>
              <a:rPr lang="en-US" dirty="0" err="1">
                <a:effectLst/>
              </a:rPr>
              <a:t>nginx</a:t>
            </a:r>
            <a:r>
              <a:rPr lang="en-US" dirty="0">
                <a:effectLst/>
              </a:rPr>
              <a:t>/html</a:t>
            </a:r>
          </a:p>
          <a:p>
            <a:endParaRPr lang="lb-LU" dirty="0" smtClean="0">
              <a:effectLst/>
            </a:endParaRPr>
          </a:p>
          <a:p>
            <a:r>
              <a:rPr lang="fr-BE" dirty="0" smtClean="0">
                <a:effectLst/>
              </a:rPr>
              <a:t>Construire l’image (Docker </a:t>
            </a:r>
            <a:r>
              <a:rPr lang="fr-BE" dirty="0" err="1" smtClean="0">
                <a:effectLst/>
              </a:rPr>
              <a:t>build</a:t>
            </a:r>
            <a:r>
              <a:rPr lang="fr-BE" dirty="0" smtClean="0">
                <a:effectLst/>
              </a:rPr>
              <a:t> –t </a:t>
            </a:r>
            <a:r>
              <a:rPr lang="fr-BE" dirty="0" err="1" smtClean="0">
                <a:effectLst/>
              </a:rPr>
              <a:t>myhttp</a:t>
            </a:r>
            <a:r>
              <a:rPr lang="fr-BE" dirty="0" smtClean="0">
                <a:effectLst/>
              </a:rPr>
              <a:t> . )</a:t>
            </a:r>
          </a:p>
          <a:p>
            <a:pPr marL="1257300" lvl="3" indent="0">
              <a:buNone/>
            </a:pPr>
            <a:r>
              <a:rPr lang="fr-BE" dirty="0" smtClean="0">
                <a:effectLst/>
              </a:rPr>
              <a:t>Docker </a:t>
            </a:r>
            <a:r>
              <a:rPr lang="fr-BE" dirty="0" err="1" smtClean="0">
                <a:effectLst/>
              </a:rPr>
              <a:t>run</a:t>
            </a:r>
            <a:r>
              <a:rPr lang="fr-BE" dirty="0" smtClean="0">
                <a:effectLst/>
              </a:rPr>
              <a:t> –p 8889:80 MYHTTP</a:t>
            </a:r>
          </a:p>
          <a:p>
            <a:r>
              <a:rPr lang="fr-BE" dirty="0" smtClean="0">
                <a:effectLst/>
              </a:rPr>
              <a:t>Ouvrir un Browser et aller sur localhost:8889</a:t>
            </a:r>
          </a:p>
          <a:p>
            <a:r>
              <a:rPr lang="fr-BE" dirty="0" smtClean="0">
                <a:effectLst/>
              </a:rPr>
              <a:t>Tester le port 8889 et 8888</a:t>
            </a:r>
          </a:p>
        </p:txBody>
      </p:sp>
    </p:spTree>
    <p:extLst>
      <p:ext uri="{BB962C8B-B14F-4D97-AF65-F5344CB8AC3E}">
        <p14:creationId xmlns:p14="http://schemas.microsoft.com/office/powerpoint/2010/main" val="1167604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Test d’un produit : simulation avec </a:t>
            </a:r>
            <a:r>
              <a:rPr lang="fr-BE" dirty="0" err="1" smtClean="0"/>
              <a:t>adminer</a:t>
            </a:r>
            <a:r>
              <a:rPr lang="fr-BE" dirty="0" smtClean="0"/>
              <a:t> / </a:t>
            </a:r>
            <a:r>
              <a:rPr lang="fr-BE" dirty="0" err="1" smtClean="0"/>
              <a:t>postgres</a:t>
            </a:r>
            <a:endParaRPr lang="lb-LU" dirty="0"/>
          </a:p>
        </p:txBody>
      </p:sp>
      <p:sp>
        <p:nvSpPr>
          <p:cNvPr id="3" name="Content Placeholder 2"/>
          <p:cNvSpPr>
            <a:spLocks noGrp="1"/>
          </p:cNvSpPr>
          <p:nvPr>
            <p:ph idx="1"/>
          </p:nvPr>
        </p:nvSpPr>
        <p:spPr/>
        <p:txBody>
          <a:bodyPr>
            <a:normAutofit lnSpcReduction="10000"/>
          </a:bodyPr>
          <a:lstStyle/>
          <a:p>
            <a:pPr marL="0" indent="0">
              <a:buNone/>
            </a:pPr>
            <a:r>
              <a:rPr lang="fr-BE" dirty="0" smtClean="0"/>
              <a:t>Aller sur </a:t>
            </a:r>
            <a:r>
              <a:rPr lang="fr-BE" dirty="0" err="1" smtClean="0"/>
              <a:t>dockerhub</a:t>
            </a:r>
            <a:r>
              <a:rPr lang="fr-BE" dirty="0" smtClean="0"/>
              <a:t> pour voir les images et leur doc + tags disponibles ex : </a:t>
            </a:r>
          </a:p>
          <a:p>
            <a:pPr marL="0" indent="0">
              <a:buNone/>
            </a:pPr>
            <a:r>
              <a:rPr lang="lb-LU" dirty="0" smtClean="0">
                <a:hlinkClick r:id="rId2"/>
              </a:rPr>
              <a:t>https</a:t>
            </a:r>
            <a:r>
              <a:rPr lang="lb-LU" dirty="0">
                <a:hlinkClick r:id="rId2"/>
              </a:rPr>
              <a:t>://hub.docker.com/_/adminer</a:t>
            </a:r>
            <a:r>
              <a:rPr lang="lb-LU" dirty="0" smtClean="0">
                <a:hlinkClick r:id="rId2"/>
              </a:rPr>
              <a:t>/</a:t>
            </a:r>
            <a:endParaRPr lang="lb-LU" dirty="0" smtClean="0"/>
          </a:p>
          <a:p>
            <a:pPr marL="0" indent="0">
              <a:buNone/>
            </a:pPr>
            <a:endParaRPr lang="lb-LU" dirty="0" smtClean="0"/>
          </a:p>
          <a:p>
            <a:pPr marL="0" indent="0">
              <a:buNone/>
            </a:pPr>
            <a:r>
              <a:rPr lang="sv-SE" dirty="0"/>
              <a:t>docker run -p 5432:5432 -v c:/data/postgres:/var/lib/postgressql -e POSTGRES_PASSWORD=dockertest </a:t>
            </a:r>
            <a:r>
              <a:rPr lang="sv-SE" dirty="0" smtClean="0"/>
              <a:t>postgres</a:t>
            </a:r>
          </a:p>
          <a:p>
            <a:pPr marL="0" indent="0">
              <a:buNone/>
            </a:pPr>
            <a:endParaRPr lang="sv-SE" dirty="0" smtClean="0"/>
          </a:p>
          <a:p>
            <a:pPr marL="0" indent="0">
              <a:buNone/>
            </a:pPr>
            <a:r>
              <a:rPr lang="sv-SE" dirty="0" smtClean="0"/>
              <a:t>docker </a:t>
            </a:r>
            <a:r>
              <a:rPr lang="sv-SE" dirty="0"/>
              <a:t>run -p 8080:8080 -e ADMINER_DEFAULT_SERVER=P902WKS921.ad.ctg.lu adminer</a:t>
            </a:r>
          </a:p>
          <a:p>
            <a:pPr marL="0" indent="0">
              <a:buNone/>
            </a:pPr>
            <a:endParaRPr lang="fr-BE" dirty="0" smtClean="0"/>
          </a:p>
        </p:txBody>
      </p:sp>
    </p:spTree>
    <p:extLst>
      <p:ext uri="{BB962C8B-B14F-4D97-AF65-F5344CB8AC3E}">
        <p14:creationId xmlns:p14="http://schemas.microsoft.com/office/powerpoint/2010/main" val="4065393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Docker compose :</a:t>
            </a:r>
            <a:endParaRPr lang="lb-LU" dirty="0"/>
          </a:p>
        </p:txBody>
      </p:sp>
      <p:sp>
        <p:nvSpPr>
          <p:cNvPr id="3" name="Content Placeholder 2"/>
          <p:cNvSpPr>
            <a:spLocks noGrp="1"/>
          </p:cNvSpPr>
          <p:nvPr>
            <p:ph idx="1"/>
          </p:nvPr>
        </p:nvSpPr>
        <p:spPr/>
        <p:txBody>
          <a:bodyPr>
            <a:normAutofit lnSpcReduction="10000"/>
          </a:bodyPr>
          <a:lstStyle/>
          <a:p>
            <a:pPr marL="0" indent="0">
              <a:buNone/>
            </a:pPr>
            <a:r>
              <a:rPr lang="fr-BE" dirty="0" smtClean="0"/>
              <a:t>Docker compose est un moyen de déclarer un ensemble de services et de passer les paramètres, identiques pour la plupart avec ce qui est possible en utilisant la ligne de commande.</a:t>
            </a:r>
          </a:p>
          <a:p>
            <a:pPr marL="0" indent="0">
              <a:buNone/>
            </a:pPr>
            <a:endParaRPr lang="fr-BE" dirty="0" smtClean="0"/>
          </a:p>
          <a:p>
            <a:pPr marL="0" indent="0">
              <a:buNone/>
            </a:pPr>
            <a:r>
              <a:rPr lang="fr-BE" dirty="0" smtClean="0"/>
              <a:t>ATTENTION :</a:t>
            </a:r>
          </a:p>
          <a:p>
            <a:pPr marL="0" indent="0">
              <a:buNone/>
            </a:pPr>
            <a:r>
              <a:rPr lang="fr-BE" dirty="0" smtClean="0"/>
              <a:t>fichiers de configurations sont très proches de DOCKER SWARM.</a:t>
            </a:r>
          </a:p>
          <a:p>
            <a:pPr marL="0" indent="0">
              <a:buNone/>
            </a:pPr>
            <a:r>
              <a:rPr lang="fr-BE" dirty="0" err="1" smtClean="0"/>
              <a:t>Swarm</a:t>
            </a:r>
            <a:r>
              <a:rPr lang="fr-BE" dirty="0" smtClean="0"/>
              <a:t> fonctionne de façon différente... Nous y viendrons dans la partie orchestration.</a:t>
            </a:r>
          </a:p>
          <a:p>
            <a:pPr marL="0" indent="0">
              <a:buNone/>
            </a:pPr>
            <a:endParaRPr lang="lb-LU" dirty="0"/>
          </a:p>
        </p:txBody>
      </p:sp>
    </p:spTree>
    <p:extLst>
      <p:ext uri="{BB962C8B-B14F-4D97-AF65-F5344CB8AC3E}">
        <p14:creationId xmlns:p14="http://schemas.microsoft.com/office/powerpoint/2010/main" val="172255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79" y="350807"/>
            <a:ext cx="9905998" cy="1905000"/>
          </a:xfrm>
        </p:spPr>
        <p:txBody>
          <a:bodyPr/>
          <a:lstStyle/>
          <a:p>
            <a:r>
              <a:rPr lang="fr-BE" dirty="0" smtClean="0"/>
              <a:t>Qu’</a:t>
            </a:r>
            <a:r>
              <a:rPr lang="fr-BE" dirty="0" err="1" smtClean="0"/>
              <a:t>es-ce</a:t>
            </a:r>
            <a:r>
              <a:rPr lang="fr-BE" dirty="0" smtClean="0"/>
              <a:t> que Docker ? </a:t>
            </a:r>
            <a:endParaRPr lang="lb-LU"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679" y="2514600"/>
            <a:ext cx="8398060" cy="2845510"/>
          </a:xfrm>
        </p:spPr>
      </p:pic>
      <p:sp>
        <p:nvSpPr>
          <p:cNvPr id="6" name="TextBox 5"/>
          <p:cNvSpPr txBox="1"/>
          <p:nvPr/>
        </p:nvSpPr>
        <p:spPr>
          <a:xfrm>
            <a:off x="914400" y="2829463"/>
            <a:ext cx="8108829" cy="1754326"/>
          </a:xfrm>
          <a:prstGeom prst="rect">
            <a:avLst/>
          </a:prstGeom>
          <a:noFill/>
        </p:spPr>
        <p:txBody>
          <a:bodyPr wrap="square" rtlCol="0">
            <a:spAutoFit/>
          </a:bodyPr>
          <a:lstStyle/>
          <a:p>
            <a:r>
              <a:rPr lang="fr-BE" sz="3600" b="1" dirty="0" smtClean="0"/>
              <a:t>Une manière d’isoler une application dans un environnement système reproductible.</a:t>
            </a:r>
            <a:endParaRPr lang="fr-BE" sz="3600" b="1" dirty="0"/>
          </a:p>
        </p:txBody>
      </p:sp>
    </p:spTree>
    <p:extLst>
      <p:ext uri="{BB962C8B-B14F-4D97-AF65-F5344CB8AC3E}">
        <p14:creationId xmlns:p14="http://schemas.microsoft.com/office/powerpoint/2010/main" val="754091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Exécution privilégiée - Dans quel cas ?  </a:t>
            </a:r>
            <a:endParaRPr lang="lb-LU" dirty="0"/>
          </a:p>
        </p:txBody>
      </p:sp>
      <p:sp>
        <p:nvSpPr>
          <p:cNvPr id="3" name="Content Placeholder 2"/>
          <p:cNvSpPr>
            <a:spLocks noGrp="1"/>
          </p:cNvSpPr>
          <p:nvPr>
            <p:ph idx="1"/>
          </p:nvPr>
        </p:nvSpPr>
        <p:spPr/>
        <p:txBody>
          <a:bodyPr>
            <a:normAutofit/>
          </a:bodyPr>
          <a:lstStyle/>
          <a:p>
            <a:pPr marL="0" indent="0">
              <a:buNone/>
            </a:pPr>
            <a:r>
              <a:rPr lang="fr-BE" dirty="0" smtClean="0"/>
              <a:t>Si un container doit pouvoir accéder aux fonctionnalités Docker du host comme: </a:t>
            </a:r>
          </a:p>
          <a:p>
            <a:r>
              <a:rPr lang="fr-BE" dirty="0" smtClean="0"/>
              <a:t>Lister des ressources Docker</a:t>
            </a:r>
          </a:p>
          <a:p>
            <a:r>
              <a:rPr lang="fr-BE" dirty="0" smtClean="0"/>
              <a:t>Créer, supprimer, et gérer des ressources Docker</a:t>
            </a:r>
          </a:p>
          <a:p>
            <a:r>
              <a:rPr lang="fr-BE" dirty="0" smtClean="0"/>
              <a:t>Accéder aux logs de docker</a:t>
            </a:r>
          </a:p>
          <a:p>
            <a:r>
              <a:rPr lang="fr-BE" dirty="0" smtClean="0"/>
              <a:t>Lire les informations comme les LABELS des autres containers (nous verrons la notion de label dans le prochain cours</a:t>
            </a:r>
          </a:p>
          <a:p>
            <a:endParaRPr lang="fr-BE" dirty="0"/>
          </a:p>
        </p:txBody>
      </p:sp>
    </p:spTree>
    <p:extLst>
      <p:ext uri="{BB962C8B-B14F-4D97-AF65-F5344CB8AC3E}">
        <p14:creationId xmlns:p14="http://schemas.microsoft.com/office/powerpoint/2010/main" val="1296081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Ressources docker ?</a:t>
            </a:r>
            <a:endParaRPr lang="lb-LU" dirty="0"/>
          </a:p>
        </p:txBody>
      </p:sp>
      <p:sp>
        <p:nvSpPr>
          <p:cNvPr id="3" name="Content Placeholder 2"/>
          <p:cNvSpPr>
            <a:spLocks noGrp="1"/>
          </p:cNvSpPr>
          <p:nvPr>
            <p:ph idx="1"/>
          </p:nvPr>
        </p:nvSpPr>
        <p:spPr/>
        <p:txBody>
          <a:bodyPr/>
          <a:lstStyle/>
          <a:p>
            <a:r>
              <a:rPr lang="fr-BE" dirty="0" smtClean="0"/>
              <a:t>Containers</a:t>
            </a:r>
          </a:p>
          <a:p>
            <a:r>
              <a:rPr lang="fr-BE" dirty="0" smtClean="0"/>
              <a:t>Services</a:t>
            </a:r>
          </a:p>
          <a:p>
            <a:r>
              <a:rPr lang="fr-BE" dirty="0" smtClean="0"/>
              <a:t>Images</a:t>
            </a:r>
          </a:p>
          <a:p>
            <a:r>
              <a:rPr lang="fr-BE" dirty="0" smtClean="0"/>
              <a:t>Réseaux</a:t>
            </a:r>
          </a:p>
          <a:p>
            <a:r>
              <a:rPr lang="fr-BE" dirty="0" smtClean="0"/>
              <a:t>Secrets</a:t>
            </a:r>
            <a:endParaRPr lang="fr-BE" dirty="0"/>
          </a:p>
          <a:p>
            <a:r>
              <a:rPr lang="fr-BE" dirty="0" smtClean="0"/>
              <a:t>Configurations</a:t>
            </a:r>
          </a:p>
          <a:p>
            <a:r>
              <a:rPr lang="fr-BE" dirty="0" smtClean="0"/>
              <a:t>Etc…</a:t>
            </a:r>
          </a:p>
        </p:txBody>
      </p:sp>
    </p:spTree>
    <p:extLst>
      <p:ext uri="{BB962C8B-B14F-4D97-AF65-F5344CB8AC3E}">
        <p14:creationId xmlns:p14="http://schemas.microsoft.com/office/powerpoint/2010/main" val="859117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smtClean="0"/>
              <a:t>Examples</a:t>
            </a:r>
            <a:r>
              <a:rPr lang="fr-BE" dirty="0" smtClean="0"/>
              <a:t> ? </a:t>
            </a:r>
            <a:endParaRPr lang="lb-LU" dirty="0"/>
          </a:p>
        </p:txBody>
      </p:sp>
      <p:sp>
        <p:nvSpPr>
          <p:cNvPr id="3" name="Content Placeholder 2"/>
          <p:cNvSpPr>
            <a:spLocks noGrp="1"/>
          </p:cNvSpPr>
          <p:nvPr>
            <p:ph idx="1"/>
          </p:nvPr>
        </p:nvSpPr>
        <p:spPr/>
        <p:txBody>
          <a:bodyPr/>
          <a:lstStyle/>
          <a:p>
            <a:pPr>
              <a:buFontTx/>
              <a:buChar char="-"/>
            </a:pPr>
            <a:r>
              <a:rPr lang="fr-BE" dirty="0" err="1" smtClean="0"/>
              <a:t>Portainer</a:t>
            </a:r>
            <a:endParaRPr lang="fr-BE" dirty="0" smtClean="0"/>
          </a:p>
          <a:p>
            <a:pPr>
              <a:buFontTx/>
              <a:buChar char="-"/>
            </a:pPr>
            <a:r>
              <a:rPr lang="fr-BE" dirty="0" err="1" smtClean="0"/>
              <a:t>Traefik</a:t>
            </a:r>
            <a:endParaRPr lang="fr-BE" dirty="0" smtClean="0"/>
          </a:p>
          <a:p>
            <a:pPr>
              <a:buFontTx/>
              <a:buChar char="-"/>
            </a:pPr>
            <a:endParaRPr lang="lb-LU" dirty="0"/>
          </a:p>
        </p:txBody>
      </p:sp>
    </p:spTree>
    <p:extLst>
      <p:ext uri="{BB962C8B-B14F-4D97-AF65-F5344CB8AC3E}">
        <p14:creationId xmlns:p14="http://schemas.microsoft.com/office/powerpoint/2010/main" val="933362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Autre use cases pour docker ? </a:t>
            </a:r>
            <a:endParaRPr lang="lb-LU" dirty="0"/>
          </a:p>
        </p:txBody>
      </p:sp>
      <p:sp>
        <p:nvSpPr>
          <p:cNvPr id="3" name="Content Placeholder 2"/>
          <p:cNvSpPr>
            <a:spLocks noGrp="1"/>
          </p:cNvSpPr>
          <p:nvPr>
            <p:ph idx="1"/>
          </p:nvPr>
        </p:nvSpPr>
        <p:spPr/>
        <p:txBody>
          <a:bodyPr/>
          <a:lstStyle/>
          <a:p>
            <a:r>
              <a:rPr lang="fr-BE" dirty="0" smtClean="0"/>
              <a:t>Jobs </a:t>
            </a:r>
            <a:r>
              <a:rPr lang="fr-BE" dirty="0" err="1" smtClean="0"/>
              <a:t>schedulés</a:t>
            </a:r>
            <a:r>
              <a:rPr lang="fr-BE" dirty="0" smtClean="0"/>
              <a:t>, scripts</a:t>
            </a:r>
            <a:endParaRPr lang="lb-LU" dirty="0"/>
          </a:p>
          <a:p>
            <a:r>
              <a:rPr lang="fr-BE" dirty="0" smtClean="0"/>
              <a:t>Ouvrir une DB</a:t>
            </a:r>
          </a:p>
          <a:p>
            <a:endParaRPr lang="lb-LU" dirty="0"/>
          </a:p>
        </p:txBody>
      </p:sp>
    </p:spTree>
    <p:extLst>
      <p:ext uri="{BB962C8B-B14F-4D97-AF65-F5344CB8AC3E}">
        <p14:creationId xmlns:p14="http://schemas.microsoft.com/office/powerpoint/2010/main" val="3847636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smtClean="0"/>
              <a:t>Next</a:t>
            </a:r>
            <a:r>
              <a:rPr lang="fr-BE" dirty="0" smtClean="0"/>
              <a:t> </a:t>
            </a:r>
            <a:r>
              <a:rPr lang="fr-BE" dirty="0" err="1" smtClean="0"/>
              <a:t>steps</a:t>
            </a:r>
            <a:r>
              <a:rPr lang="fr-BE" dirty="0" smtClean="0"/>
              <a:t> ? </a:t>
            </a:r>
            <a:endParaRPr lang="lb-LU" dirty="0"/>
          </a:p>
        </p:txBody>
      </p:sp>
      <p:sp>
        <p:nvSpPr>
          <p:cNvPr id="3" name="Content Placeholder 2"/>
          <p:cNvSpPr>
            <a:spLocks noGrp="1"/>
          </p:cNvSpPr>
          <p:nvPr>
            <p:ph idx="1"/>
          </p:nvPr>
        </p:nvSpPr>
        <p:spPr/>
        <p:txBody>
          <a:bodyPr/>
          <a:lstStyle/>
          <a:p>
            <a:endParaRPr lang="lb-LU"/>
          </a:p>
        </p:txBody>
      </p:sp>
    </p:spTree>
    <p:extLst>
      <p:ext uri="{BB962C8B-B14F-4D97-AF65-F5344CB8AC3E}">
        <p14:creationId xmlns:p14="http://schemas.microsoft.com/office/powerpoint/2010/main" val="305408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79" y="350807"/>
            <a:ext cx="9905998" cy="1905000"/>
          </a:xfrm>
        </p:spPr>
        <p:txBody>
          <a:bodyPr/>
          <a:lstStyle/>
          <a:p>
            <a:r>
              <a:rPr lang="fr-BE" dirty="0" smtClean="0"/>
              <a:t>Comment fonctionne docker ? </a:t>
            </a:r>
            <a:endParaRPr lang="lb-LU"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679" y="2514600"/>
            <a:ext cx="8398060" cy="2845510"/>
          </a:xfrm>
        </p:spPr>
      </p:pic>
      <p:sp>
        <p:nvSpPr>
          <p:cNvPr id="6" name="TextBox 5"/>
          <p:cNvSpPr txBox="1"/>
          <p:nvPr/>
        </p:nvSpPr>
        <p:spPr>
          <a:xfrm>
            <a:off x="1248932" y="3071003"/>
            <a:ext cx="7860562" cy="1200329"/>
          </a:xfrm>
          <a:prstGeom prst="rect">
            <a:avLst/>
          </a:prstGeom>
          <a:noFill/>
        </p:spPr>
        <p:txBody>
          <a:bodyPr wrap="square" rtlCol="0">
            <a:spAutoFit/>
          </a:bodyPr>
          <a:lstStyle/>
          <a:p>
            <a:r>
              <a:rPr lang="fr-BE" sz="3600" b="1" dirty="0" smtClean="0"/>
              <a:t>Docker crée une liaison entre votre </a:t>
            </a:r>
            <a:r>
              <a:rPr lang="fr-BE" sz="3600" b="1" dirty="0" err="1" smtClean="0"/>
              <a:t>kernel</a:t>
            </a:r>
            <a:r>
              <a:rPr lang="fr-BE" sz="3600" b="1" dirty="0" smtClean="0"/>
              <a:t> et un processus isolé.</a:t>
            </a:r>
            <a:endParaRPr lang="fr-BE" sz="3600" b="1" dirty="0"/>
          </a:p>
        </p:txBody>
      </p:sp>
    </p:spTree>
    <p:extLst>
      <p:ext uri="{BB962C8B-B14F-4D97-AF65-F5344CB8AC3E}">
        <p14:creationId xmlns:p14="http://schemas.microsoft.com/office/powerpoint/2010/main" val="4897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373" y="687"/>
            <a:ext cx="9905998" cy="1905000"/>
          </a:xfrm>
        </p:spPr>
        <p:txBody>
          <a:bodyPr/>
          <a:lstStyle/>
          <a:p>
            <a:r>
              <a:rPr lang="fr-BE" dirty="0" smtClean="0"/>
              <a:t>Pourquoi docker ? : Ressources système</a:t>
            </a:r>
            <a:endParaRPr lang="lb-LU" dirty="0"/>
          </a:p>
        </p:txBody>
      </p:sp>
      <p:sp>
        <p:nvSpPr>
          <p:cNvPr id="6" name="TextBox 5"/>
          <p:cNvSpPr txBox="1"/>
          <p:nvPr/>
        </p:nvSpPr>
        <p:spPr>
          <a:xfrm>
            <a:off x="2865786" y="1668620"/>
            <a:ext cx="1378057" cy="461665"/>
          </a:xfrm>
          <a:prstGeom prst="rect">
            <a:avLst/>
          </a:prstGeom>
          <a:noFill/>
        </p:spPr>
        <p:txBody>
          <a:bodyPr wrap="square" rtlCol="0">
            <a:spAutoFit/>
          </a:bodyPr>
          <a:lstStyle/>
          <a:p>
            <a:r>
              <a:rPr lang="fr-BE" sz="2400" b="1" dirty="0" err="1" smtClean="0"/>
              <a:t>VMs</a:t>
            </a:r>
            <a:endParaRPr lang="fr-BE" sz="2400" b="1" dirty="0" smtClean="0"/>
          </a:p>
        </p:txBody>
      </p:sp>
      <p:pic>
        <p:nvPicPr>
          <p:cNvPr id="3" name="Picture 2"/>
          <p:cNvPicPr>
            <a:picLocks noChangeAspect="1"/>
          </p:cNvPicPr>
          <p:nvPr/>
        </p:nvPicPr>
        <p:blipFill>
          <a:blip r:embed="rId2"/>
          <a:stretch>
            <a:fillRect/>
          </a:stretch>
        </p:blipFill>
        <p:spPr>
          <a:xfrm>
            <a:off x="1345721" y="2176452"/>
            <a:ext cx="8404017" cy="4004055"/>
          </a:xfrm>
          <a:prstGeom prst="rect">
            <a:avLst/>
          </a:prstGeom>
        </p:spPr>
      </p:pic>
      <p:sp>
        <p:nvSpPr>
          <p:cNvPr id="7" name="TextBox 6"/>
          <p:cNvSpPr txBox="1"/>
          <p:nvPr/>
        </p:nvSpPr>
        <p:spPr>
          <a:xfrm>
            <a:off x="6287949" y="1622453"/>
            <a:ext cx="2968194" cy="461665"/>
          </a:xfrm>
          <a:prstGeom prst="rect">
            <a:avLst/>
          </a:prstGeom>
          <a:noFill/>
        </p:spPr>
        <p:txBody>
          <a:bodyPr wrap="square" rtlCol="0">
            <a:spAutoFit/>
          </a:bodyPr>
          <a:lstStyle/>
          <a:p>
            <a:r>
              <a:rPr lang="fr-BE" sz="2400" b="1" dirty="0" smtClean="0"/>
              <a:t>Containers docker</a:t>
            </a:r>
          </a:p>
        </p:txBody>
      </p:sp>
    </p:spTree>
    <p:extLst>
      <p:ext uri="{BB962C8B-B14F-4D97-AF65-F5344CB8AC3E}">
        <p14:creationId xmlns:p14="http://schemas.microsoft.com/office/powerpoint/2010/main" val="71890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4824" y="0"/>
            <a:ext cx="9905998" cy="1905000"/>
          </a:xfrm>
        </p:spPr>
        <p:txBody>
          <a:bodyPr/>
          <a:lstStyle/>
          <a:p>
            <a:r>
              <a:rPr lang="fr-BE" dirty="0" smtClean="0"/>
              <a:t>Autres Avantages contre les </a:t>
            </a:r>
            <a:r>
              <a:rPr lang="fr-BE" dirty="0" err="1" smtClean="0"/>
              <a:t>VMs</a:t>
            </a:r>
            <a:r>
              <a:rPr lang="fr-BE" dirty="0" smtClean="0"/>
              <a:t> </a:t>
            </a:r>
            <a:endParaRPr lang="lb-LU" dirty="0"/>
          </a:p>
        </p:txBody>
      </p:sp>
      <p:pic>
        <p:nvPicPr>
          <p:cNvPr id="4" name="Content Placeholder 3"/>
          <p:cNvPicPr>
            <a:picLocks noGrp="1" noChangeAspect="1"/>
          </p:cNvPicPr>
          <p:nvPr>
            <p:ph idx="1"/>
          </p:nvPr>
        </p:nvPicPr>
        <p:blipFill>
          <a:blip r:embed="rId2"/>
          <a:stretch>
            <a:fillRect/>
          </a:stretch>
        </p:blipFill>
        <p:spPr>
          <a:xfrm>
            <a:off x="2061705" y="2408737"/>
            <a:ext cx="7616840" cy="3693014"/>
          </a:xfrm>
          <a:prstGeom prst="rect">
            <a:avLst/>
          </a:prstGeom>
        </p:spPr>
      </p:pic>
      <p:sp>
        <p:nvSpPr>
          <p:cNvPr id="5" name="TextBox 4"/>
          <p:cNvSpPr txBox="1"/>
          <p:nvPr/>
        </p:nvSpPr>
        <p:spPr>
          <a:xfrm>
            <a:off x="2492742" y="1592806"/>
            <a:ext cx="7410090" cy="369332"/>
          </a:xfrm>
          <a:prstGeom prst="rect">
            <a:avLst/>
          </a:prstGeom>
          <a:noFill/>
        </p:spPr>
        <p:txBody>
          <a:bodyPr wrap="square" rtlCol="0">
            <a:spAutoFit/>
          </a:bodyPr>
          <a:lstStyle/>
          <a:p>
            <a:r>
              <a:rPr lang="fr-BE" dirty="0" smtClean="0"/>
              <a:t>Les </a:t>
            </a:r>
            <a:r>
              <a:rPr lang="fr-BE" dirty="0" err="1" smtClean="0"/>
              <a:t>VMs</a:t>
            </a:r>
            <a:r>
              <a:rPr lang="fr-BE" dirty="0" smtClean="0"/>
              <a:t> encouragent le design d’architecture monolithique.</a:t>
            </a:r>
            <a:endParaRPr lang="lb-LU" dirty="0"/>
          </a:p>
        </p:txBody>
      </p:sp>
    </p:spTree>
    <p:extLst>
      <p:ext uri="{BB962C8B-B14F-4D97-AF65-F5344CB8AC3E}">
        <p14:creationId xmlns:p14="http://schemas.microsoft.com/office/powerpoint/2010/main" val="177179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79" y="350807"/>
            <a:ext cx="9905998" cy="1905000"/>
          </a:xfrm>
        </p:spPr>
        <p:txBody>
          <a:bodyPr/>
          <a:lstStyle/>
          <a:p>
            <a:r>
              <a:rPr lang="fr-BE" dirty="0" smtClean="0"/>
              <a:t>Autres avantages de docker ? </a:t>
            </a:r>
            <a:endParaRPr lang="lb-LU"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678" y="2514599"/>
            <a:ext cx="10451110" cy="3541144"/>
          </a:xfrm>
        </p:spPr>
      </p:pic>
      <p:sp>
        <p:nvSpPr>
          <p:cNvPr id="6" name="TextBox 5"/>
          <p:cNvSpPr txBox="1"/>
          <p:nvPr/>
        </p:nvSpPr>
        <p:spPr>
          <a:xfrm>
            <a:off x="821678" y="2656935"/>
            <a:ext cx="8900291" cy="3970318"/>
          </a:xfrm>
          <a:prstGeom prst="rect">
            <a:avLst/>
          </a:prstGeom>
          <a:noFill/>
        </p:spPr>
        <p:txBody>
          <a:bodyPr wrap="square" rtlCol="0">
            <a:spAutoFit/>
          </a:bodyPr>
          <a:lstStyle/>
          <a:p>
            <a:pPr marL="571500" indent="-571500">
              <a:buFont typeface="Arial" panose="020B0604020202020204" pitchFamily="34" charset="0"/>
              <a:buChar char="•"/>
            </a:pPr>
            <a:r>
              <a:rPr lang="fr-BE" sz="3600" b="1" dirty="0" smtClean="0"/>
              <a:t>Economies de ressources système</a:t>
            </a:r>
          </a:p>
          <a:p>
            <a:pPr marL="571500" indent="-571500">
              <a:buFont typeface="Arial" panose="020B0604020202020204" pitchFamily="34" charset="0"/>
              <a:buChar char="•"/>
            </a:pPr>
            <a:r>
              <a:rPr lang="fr-BE" sz="3600" b="1" dirty="0" smtClean="0"/>
              <a:t>Permet de l’implémentation « I A C »</a:t>
            </a:r>
          </a:p>
          <a:p>
            <a:pPr marL="571500" indent="-571500">
              <a:buFont typeface="Arial" panose="020B0604020202020204" pitchFamily="34" charset="0"/>
              <a:buChar char="•"/>
            </a:pPr>
            <a:r>
              <a:rPr lang="fr-BE" sz="3600" b="1" dirty="0"/>
              <a:t>Facilite la construction, le test et la distribution d’un </a:t>
            </a:r>
            <a:r>
              <a:rPr lang="fr-BE" sz="3600" b="1" dirty="0" smtClean="0"/>
              <a:t>application (</a:t>
            </a:r>
            <a:r>
              <a:rPr lang="fr-BE" sz="3600" b="1" dirty="0" err="1" smtClean="0"/>
              <a:t>builds</a:t>
            </a:r>
            <a:r>
              <a:rPr lang="fr-BE" sz="3600" b="1" dirty="0" smtClean="0"/>
              <a:t> et déploiements automatiques)</a:t>
            </a:r>
            <a:endParaRPr lang="fr-BE" sz="3600" b="1" dirty="0"/>
          </a:p>
          <a:p>
            <a:pPr marL="571500" indent="-571500">
              <a:buFont typeface="Arial" panose="020B0604020202020204" pitchFamily="34" charset="0"/>
              <a:buChar char="•"/>
            </a:pPr>
            <a:endParaRPr lang="fr-BE" sz="3600" b="1" dirty="0" smtClean="0"/>
          </a:p>
          <a:p>
            <a:pPr marL="571500" indent="-571500">
              <a:buFont typeface="Arial" panose="020B0604020202020204" pitchFamily="34" charset="0"/>
              <a:buChar char="•"/>
            </a:pPr>
            <a:endParaRPr lang="fr-BE" sz="3600" b="1" dirty="0" smtClean="0"/>
          </a:p>
        </p:txBody>
      </p:sp>
    </p:spTree>
    <p:extLst>
      <p:ext uri="{BB962C8B-B14F-4D97-AF65-F5344CB8AC3E}">
        <p14:creationId xmlns:p14="http://schemas.microsoft.com/office/powerpoint/2010/main" val="411855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Image :</a:t>
            </a:r>
            <a:endParaRPr lang="lb-LU" dirty="0"/>
          </a:p>
        </p:txBody>
      </p:sp>
      <p:sp>
        <p:nvSpPr>
          <p:cNvPr id="3" name="Content Placeholder 2"/>
          <p:cNvSpPr>
            <a:spLocks noGrp="1"/>
          </p:cNvSpPr>
          <p:nvPr>
            <p:ph idx="1"/>
          </p:nvPr>
        </p:nvSpPr>
        <p:spPr/>
        <p:txBody>
          <a:bodyPr/>
          <a:lstStyle/>
          <a:p>
            <a:pPr marL="0" indent="0">
              <a:buNone/>
            </a:pPr>
            <a:r>
              <a:rPr lang="fr-BE" dirty="0" smtClean="0"/>
              <a:t>Une image est un package qui contient tous les éléments nécessaires pour démarrer un container.</a:t>
            </a:r>
          </a:p>
          <a:p>
            <a:pPr marL="0" indent="0">
              <a:buNone/>
            </a:pPr>
            <a:endParaRPr lang="fr-BE" dirty="0"/>
          </a:p>
          <a:p>
            <a:pPr marL="0" indent="0">
              <a:buNone/>
            </a:pPr>
            <a:r>
              <a:rPr lang="fr-BE" dirty="0" smtClean="0"/>
              <a:t>Elle est créée à partir d’un </a:t>
            </a:r>
            <a:r>
              <a:rPr lang="fr-BE" dirty="0" smtClean="0">
                <a:solidFill>
                  <a:srgbClr val="FF0000"/>
                </a:solidFill>
              </a:rPr>
              <a:t>DOCKERFILE</a:t>
            </a:r>
          </a:p>
          <a:p>
            <a:pPr marL="0" indent="0">
              <a:buNone/>
            </a:pPr>
            <a:endParaRPr lang="fr-BE" dirty="0"/>
          </a:p>
          <a:p>
            <a:pPr marL="0" indent="0">
              <a:buNone/>
            </a:pPr>
            <a:r>
              <a:rPr lang="fr-BE" dirty="0" smtClean="0"/>
              <a:t>Les images sont stockées sur votre Host docker lorsque vous faites </a:t>
            </a:r>
          </a:p>
          <a:p>
            <a:pPr marL="0" indent="0">
              <a:buNone/>
            </a:pPr>
            <a:r>
              <a:rPr lang="fr-BE" dirty="0" smtClean="0"/>
              <a:t>Docker pull </a:t>
            </a:r>
            <a:r>
              <a:rPr lang="fr-BE" dirty="0" smtClean="0">
                <a:solidFill>
                  <a:srgbClr val="FF0000"/>
                </a:solidFill>
              </a:rPr>
              <a:t>image</a:t>
            </a:r>
          </a:p>
          <a:p>
            <a:pPr marL="0" indent="0">
              <a:buNone/>
            </a:pPr>
            <a:endParaRPr lang="lb-LU" dirty="0"/>
          </a:p>
        </p:txBody>
      </p:sp>
    </p:spTree>
    <p:extLst>
      <p:ext uri="{BB962C8B-B14F-4D97-AF65-F5344CB8AC3E}">
        <p14:creationId xmlns:p14="http://schemas.microsoft.com/office/powerpoint/2010/main" val="4028819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734" y="428445"/>
            <a:ext cx="9905998" cy="1905000"/>
          </a:xfrm>
        </p:spPr>
        <p:txBody>
          <a:bodyPr/>
          <a:lstStyle/>
          <a:p>
            <a:r>
              <a:rPr lang="fr-BE" dirty="0"/>
              <a:t>	</a:t>
            </a:r>
            <a:r>
              <a:rPr lang="fr-BE" dirty="0" smtClean="0"/>
              <a:t>					Image </a:t>
            </a:r>
            <a:r>
              <a:rPr lang="fr-BE" dirty="0" err="1" smtClean="0"/>
              <a:t>layers</a:t>
            </a:r>
            <a:r>
              <a:rPr lang="fr-BE" dirty="0" smtClean="0"/>
              <a:t> (AUFS)</a:t>
            </a:r>
            <a:endParaRPr lang="lb-LU" dirty="0"/>
          </a:p>
        </p:txBody>
      </p:sp>
      <p:pic>
        <p:nvPicPr>
          <p:cNvPr id="10" name="Picture 9"/>
          <p:cNvPicPr>
            <a:picLocks noChangeAspect="1"/>
          </p:cNvPicPr>
          <p:nvPr/>
        </p:nvPicPr>
        <p:blipFill>
          <a:blip r:embed="rId2"/>
          <a:stretch>
            <a:fillRect/>
          </a:stretch>
        </p:blipFill>
        <p:spPr>
          <a:xfrm>
            <a:off x="3450566" y="2918685"/>
            <a:ext cx="5159187" cy="3116850"/>
          </a:xfrm>
          <a:prstGeom prst="rect">
            <a:avLst/>
          </a:prstGeom>
        </p:spPr>
      </p:pic>
      <p:sp>
        <p:nvSpPr>
          <p:cNvPr id="11" name="TextBox 10"/>
          <p:cNvSpPr txBox="1"/>
          <p:nvPr/>
        </p:nvSpPr>
        <p:spPr>
          <a:xfrm>
            <a:off x="541021" y="4477110"/>
            <a:ext cx="2909545" cy="923330"/>
          </a:xfrm>
          <a:prstGeom prst="rect">
            <a:avLst/>
          </a:prstGeom>
          <a:noFill/>
        </p:spPr>
        <p:txBody>
          <a:bodyPr wrap="square" rtlCol="0">
            <a:spAutoFit/>
          </a:bodyPr>
          <a:lstStyle/>
          <a:p>
            <a:r>
              <a:rPr lang="fr-BE" dirty="0" smtClean="0"/>
              <a:t>Chaque commande d’un DOCKERFILE ajoute un LAYER à l’image.</a:t>
            </a:r>
          </a:p>
        </p:txBody>
      </p:sp>
      <p:sp>
        <p:nvSpPr>
          <p:cNvPr id="13" name="TextBox 12"/>
          <p:cNvSpPr txBox="1"/>
          <p:nvPr/>
        </p:nvSpPr>
        <p:spPr>
          <a:xfrm>
            <a:off x="9173188" y="2041522"/>
            <a:ext cx="2909545" cy="1754326"/>
          </a:xfrm>
          <a:prstGeom prst="rect">
            <a:avLst/>
          </a:prstGeom>
          <a:noFill/>
        </p:spPr>
        <p:txBody>
          <a:bodyPr wrap="square" rtlCol="0">
            <a:spAutoFit/>
          </a:bodyPr>
          <a:lstStyle/>
          <a:p>
            <a:r>
              <a:rPr lang="fr-BE" dirty="0" smtClean="0"/>
              <a:t>Le container layer stocke les changements pendant l’exécution.</a:t>
            </a:r>
            <a:r>
              <a:rPr lang="fr-BE" dirty="0"/>
              <a:t> </a:t>
            </a:r>
            <a:r>
              <a:rPr lang="fr-BE" dirty="0" smtClean="0"/>
              <a:t>Ce layer doit être considéré comme éphémère.</a:t>
            </a:r>
          </a:p>
        </p:txBody>
      </p:sp>
    </p:spTree>
    <p:extLst>
      <p:ext uri="{BB962C8B-B14F-4D97-AF65-F5344CB8AC3E}">
        <p14:creationId xmlns:p14="http://schemas.microsoft.com/office/powerpoint/2010/main" val="97620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Vers la définition d’une image et d’un container</a:t>
            </a:r>
            <a:endParaRPr lang="lb-LU" dirty="0"/>
          </a:p>
        </p:txBody>
      </p:sp>
      <p:pic>
        <p:nvPicPr>
          <p:cNvPr id="4" name="Picture 3"/>
          <p:cNvPicPr>
            <a:picLocks noChangeAspect="1"/>
          </p:cNvPicPr>
          <p:nvPr/>
        </p:nvPicPr>
        <p:blipFill>
          <a:blip r:embed="rId2"/>
          <a:stretch>
            <a:fillRect/>
          </a:stretch>
        </p:blipFill>
        <p:spPr>
          <a:xfrm>
            <a:off x="2841553" y="2411571"/>
            <a:ext cx="6370872" cy="3635055"/>
          </a:xfrm>
          <a:prstGeom prst="rect">
            <a:avLst/>
          </a:prstGeom>
        </p:spPr>
      </p:pic>
    </p:spTree>
    <p:extLst>
      <p:ext uri="{BB962C8B-B14F-4D97-AF65-F5344CB8AC3E}">
        <p14:creationId xmlns:p14="http://schemas.microsoft.com/office/powerpoint/2010/main" val="25575749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1432</TotalTime>
  <Words>526</Words>
  <Application>Microsoft Office PowerPoint</Application>
  <PresentationFormat>Widescreen</PresentationFormat>
  <Paragraphs>104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vt:lpstr>
      <vt:lpstr>Mesh</vt:lpstr>
      <vt:lpstr>PowerPoint Presentation</vt:lpstr>
      <vt:lpstr>Qu’es-ce que Docker ? </vt:lpstr>
      <vt:lpstr>Comment fonctionne docker ? </vt:lpstr>
      <vt:lpstr>Pourquoi docker ? : Ressources système</vt:lpstr>
      <vt:lpstr>Autres Avantages contre les VMs </vt:lpstr>
      <vt:lpstr>Autres avantages de docker ? </vt:lpstr>
      <vt:lpstr>Image :</vt:lpstr>
      <vt:lpstr>      Image layers (AUFS)</vt:lpstr>
      <vt:lpstr>Vers la définition d’une image et d’un container</vt:lpstr>
      <vt:lpstr>Structure de nom d’un image</vt:lpstr>
      <vt:lpstr>Introduction Terminée, des Questions ?</vt:lpstr>
      <vt:lpstr>Les 2 premières notions : </vt:lpstr>
      <vt:lpstr>Networking Docker</vt:lpstr>
      <vt:lpstr>Stockage Docker (volumes)</vt:lpstr>
      <vt:lpstr>La Cheat sheet docker Run pour ce cours</vt:lpstr>
      <vt:lpstr>Executer un serveur web</vt:lpstr>
      <vt:lpstr>Customiser l’image : Ajouter une page index.html</vt:lpstr>
      <vt:lpstr>Test d’un produit : simulation avec adminer / postgres</vt:lpstr>
      <vt:lpstr>Docker compose :</vt:lpstr>
      <vt:lpstr>Exécution privilégiée - Dans quel cas ?  </vt:lpstr>
      <vt:lpstr>Ressources docker ?</vt:lpstr>
      <vt:lpstr>Examples ? </vt:lpstr>
      <vt:lpstr>Autre use cases pour docker ? </vt:lpstr>
      <vt:lpstr>Next steps ? </vt:lpstr>
    </vt:vector>
  </TitlesOfParts>
  <Company>CTG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Julien Le Bourg</dc:creator>
  <cp:lastModifiedBy>Julien Le Bourg</cp:lastModifiedBy>
  <cp:revision>22</cp:revision>
  <dcterms:created xsi:type="dcterms:W3CDTF">2019-04-02T08:34:18Z</dcterms:created>
  <dcterms:modified xsi:type="dcterms:W3CDTF">2019-04-03T08:27:17Z</dcterms:modified>
</cp:coreProperties>
</file>