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16791-D965-4645-8496-7A2DE7382FAE}" v="483" dt="2021-05-23T11:48:13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38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0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81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457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816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8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6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16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3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6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45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8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6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1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6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3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592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0/en/commit.html" TargetMode="External"/><Relationship Id="rId2" Type="http://schemas.openxmlformats.org/officeDocument/2006/relationships/hyperlink" Target="https://www.mysqltutorial.org/mysql-transaction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mysql/mysql-transactions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922637" y="1048214"/>
            <a:ext cx="10349658" cy="2381728"/>
          </a:xfrm>
        </p:spPr>
        <p:txBody>
          <a:bodyPr>
            <a:noAutofit/>
          </a:bodyPr>
          <a:lstStyle/>
          <a:p>
            <a:r>
              <a:rPr lang="sr-Latn-RS" sz="4800" dirty="0">
                <a:ea typeface="+mj-lt"/>
                <a:cs typeface="+mj-lt"/>
              </a:rPr>
              <a:t>Obrada transakcija, planovi izvršavanja transakcija, izolacija i zaključavanje </a:t>
            </a:r>
            <a:endParaRPr lang="sr-Latn-RS" sz="480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7657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A87CE02-76F4-4C3B-8520-76D0AC98B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824" y="816991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Netransakcione</a:t>
            </a:r>
            <a:r>
              <a:rPr lang="sr-Latn-RS" dirty="0">
                <a:ea typeface="+mj-lt"/>
                <a:cs typeface="+mj-lt"/>
              </a:rPr>
              <a:t> naredbe koje podrazumevaju implicitni </a:t>
            </a:r>
            <a:r>
              <a:rPr lang="sr-Latn-RS" dirty="0" err="1">
                <a:ea typeface="+mj-lt"/>
                <a:cs typeface="+mj-lt"/>
              </a:rPr>
              <a:t>commit</a:t>
            </a:r>
            <a:r>
              <a:rPr lang="sr-Latn-RS" dirty="0">
                <a:ea typeface="+mj-lt"/>
                <a:cs typeface="+mj-lt"/>
              </a:rPr>
              <a:t>: </a:t>
            </a:r>
            <a:endParaRPr lang="sr-Latn-RS">
              <a:ea typeface="+mj-lt"/>
              <a:cs typeface="+mj-lt"/>
            </a:endParaRPr>
          </a:p>
          <a:p>
            <a:pPr lvl="1">
              <a:buClr>
                <a:srgbClr val="8AD0D6"/>
              </a:buClr>
            </a:pPr>
            <a:r>
              <a:rPr lang="sr-Latn-RS" b="1" dirty="0">
                <a:ea typeface="+mj-lt"/>
                <a:cs typeface="+mj-lt"/>
              </a:rPr>
              <a:t>ALTER, CREATE, DROP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b="1" dirty="0">
                <a:ea typeface="+mj-lt"/>
                <a:cs typeface="+mj-lt"/>
              </a:rPr>
              <a:t>GRANT, REVOKE, SET PASSWORD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b="1" dirty="0">
                <a:ea typeface="+mj-lt"/>
                <a:cs typeface="+mj-lt"/>
              </a:rPr>
              <a:t>LOCK TABLES, UNLOCK TABLES</a:t>
            </a:r>
            <a:endParaRPr lang="sr-Latn-RS" dirty="0"/>
          </a:p>
          <a:p>
            <a:pPr lvl="1"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01236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5980009-3F38-4201-ADFD-FAEC2AD6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94E28D9-5669-4D0B-994F-18DA3FEE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71" y="1532528"/>
            <a:ext cx="8946541" cy="419548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sr-Latn-RS" dirty="0">
                <a:ea typeface="+mj-lt"/>
                <a:cs typeface="+mj-lt"/>
              </a:rPr>
              <a:t>Kada više klijenata istovremeno pristupa podacima iz iste tabele, mogu se pojaviti </a:t>
            </a:r>
            <a:r>
              <a:rPr lang="sr-Latn-RS" dirty="0" err="1">
                <a:ea typeface="+mj-lt"/>
                <a:cs typeface="+mj-lt"/>
              </a:rPr>
              <a:t>sledeći</a:t>
            </a:r>
            <a:r>
              <a:rPr lang="sr-Latn-RS" dirty="0">
                <a:ea typeface="+mj-lt"/>
                <a:cs typeface="+mj-lt"/>
              </a:rPr>
              <a:t> problemi 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Prljavo čitanje (</a:t>
            </a:r>
            <a:r>
              <a:rPr lang="sr-Latn-RS" dirty="0" err="1">
                <a:ea typeface="+mj-lt"/>
                <a:cs typeface="+mj-lt"/>
              </a:rPr>
              <a:t>Dirty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read</a:t>
            </a:r>
            <a:r>
              <a:rPr lang="sr-Latn-RS" dirty="0">
                <a:ea typeface="+mj-lt"/>
                <a:cs typeface="+mj-lt"/>
              </a:rPr>
              <a:t>): Pretpostavimo da transakcija T1 modifikuje red. Ako transakcija T2 pročita red i vidi modifikaciju iako je T1 nije </a:t>
            </a:r>
            <a:r>
              <a:rPr lang="sr-Latn-RS" dirty="0" err="1">
                <a:ea typeface="+mj-lt"/>
                <a:cs typeface="+mj-lt"/>
              </a:rPr>
              <a:t>commit</a:t>
            </a:r>
            <a:r>
              <a:rPr lang="sr-Latn-RS" dirty="0">
                <a:ea typeface="+mj-lt"/>
                <a:cs typeface="+mj-lt"/>
              </a:rPr>
              <a:t>-ovala, to je prljavo čitanje. Jedan od razloga što je ovo problem je taj što ako T1 uradi </a:t>
            </a:r>
            <a:r>
              <a:rPr lang="sr-Latn-RS" dirty="0" err="1">
                <a:ea typeface="+mj-lt"/>
                <a:cs typeface="+mj-lt"/>
              </a:rPr>
              <a:t>rollback</a:t>
            </a:r>
            <a:r>
              <a:rPr lang="sr-Latn-RS" dirty="0">
                <a:ea typeface="+mj-lt"/>
                <a:cs typeface="+mj-lt"/>
              </a:rPr>
              <a:t>, promena je poništena, ali T2 to ne zna.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Neponovljivo čitanje (</a:t>
            </a:r>
            <a:r>
              <a:rPr lang="sr-Latn-RS" dirty="0" err="1">
                <a:ea typeface="+mj-lt"/>
                <a:cs typeface="+mj-lt"/>
              </a:rPr>
              <a:t>Non-repeatable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read</a:t>
            </a:r>
            <a:r>
              <a:rPr lang="sr-Latn-RS" dirty="0">
                <a:ea typeface="+mj-lt"/>
                <a:cs typeface="+mj-lt"/>
              </a:rPr>
              <a:t>): Ista operacija čitanja daje različite rezultate kada se kasnije ponovi u okviru iste transakcije.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Fantomsko čitanje (</a:t>
            </a:r>
            <a:r>
              <a:rPr lang="sr-Latn-RS" dirty="0" err="1">
                <a:ea typeface="+mj-lt"/>
                <a:cs typeface="+mj-lt"/>
              </a:rPr>
              <a:t>Phanton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read</a:t>
            </a:r>
            <a:r>
              <a:rPr lang="sr-Latn-RS" dirty="0">
                <a:ea typeface="+mj-lt"/>
                <a:cs typeface="+mj-lt"/>
              </a:rPr>
              <a:t>): Pretpostavimo da transakcije T1 i T2 započinju, a T1 čita neke redove. Ako T2 ubaci novi red i T1 vidi taj red kada ponavlja istu operaciju čitanja, došlo je do fantomskog čitanja (novi red je fantomski red).</a:t>
            </a:r>
            <a:endParaRPr lang="sr-Latn-RS" dirty="0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77995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80B012-B681-4607-B1E5-8BC7527FE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Nivoi izolacije </a:t>
            </a:r>
            <a:endParaRPr lang="sr-Latn-RS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538E4859-94AC-4725-80F9-FE837D09C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Ako transakcija jednog klijenta promeni podatke, da li bi transakcije za druge klijente morale da vide te promene ili treba da budu izolovane od njih? 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Nivo izolacije transakcija određuje načine interakcije istovremenih transakcija prilikom pristupa istim podacima.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9378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73EEAC1-D9A5-47BD-89E7-29DC8EE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Nivoi izolacije </a:t>
            </a:r>
            <a:endParaRPr lang="sr-Latn-RS" dirty="0">
              <a:ea typeface="+mj-lt"/>
              <a:cs typeface="+mj-lt"/>
            </a:endParaRP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ADDC653-BFF5-4837-9CC3-74A7AE6A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READ UNCOMMITTED: </a:t>
            </a:r>
            <a:r>
              <a:rPr lang="sr-Latn-RS" dirty="0" err="1">
                <a:ea typeface="+mj-lt"/>
                <a:cs typeface="+mj-lt"/>
              </a:rPr>
              <a:t>Omogućava</a:t>
            </a:r>
            <a:r>
              <a:rPr lang="sr-Latn-RS" dirty="0">
                <a:ea typeface="+mj-lt"/>
                <a:cs typeface="+mj-lt"/>
              </a:rPr>
              <a:t> pojavu prljavih čitanja, neponovljivih čitanja i fantomskih čitanja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READ COMMITTED: </a:t>
            </a:r>
            <a:r>
              <a:rPr lang="sr-Latn-RS" dirty="0" err="1">
                <a:ea typeface="+mj-lt"/>
                <a:cs typeface="+mj-lt"/>
              </a:rPr>
              <a:t>Omogućava</a:t>
            </a:r>
            <a:r>
              <a:rPr lang="sr-Latn-RS" dirty="0">
                <a:ea typeface="+mj-lt"/>
                <a:cs typeface="+mj-lt"/>
              </a:rPr>
              <a:t> neponovljivo čitanje i fantomsko čitanje. Ne commit-ovane promene ostaju nevidljive.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REPEATABLE READ: Oba puta dobija isti rezultat, bez obzira na commit-ovane ili ne commit-ovane promene koje su izvršile druge transakcije. Drugim rečima, dobija se dosledan rezultat iz različitih transakcija sa istim podacima.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SERIALIZABLE: Slično REPEATABLE READ sa dodatnim ograničenjem da redovi koje odabere jedna transakcija ne mogu se menjati drugom dok se prva transakcija ne završi.</a:t>
            </a:r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66333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8F216E2-29C6-4E23-9F3C-D50D28D8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Nivoi izolacije </a:t>
            </a: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BCF9FA9A-F6C5-4714-88B0-23780A34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sr-Latn-RS" dirty="0">
                <a:ea typeface="+mj-lt"/>
                <a:cs typeface="+mj-lt"/>
              </a:rPr>
              <a:t>Sintaksa za podešavanje nivoa izolacije: </a:t>
            </a:r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GLOBAL TRANSACTION ISOLATION LEVEL [</a:t>
            </a:r>
            <a:r>
              <a:rPr lang="sr-Latn-RS" dirty="0" err="1">
                <a:ea typeface="+mj-lt"/>
                <a:cs typeface="+mj-lt"/>
              </a:rPr>
              <a:t>isolation_level</a:t>
            </a:r>
            <a:r>
              <a:rPr lang="sr-Latn-RS" dirty="0">
                <a:ea typeface="+mj-lt"/>
                <a:cs typeface="+mj-lt"/>
              </a:rPr>
              <a:t>]; </a:t>
            </a:r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SESSION TRANSACTION ISOLATION LEVEL [isolation_level]; </a:t>
            </a:r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TRANSACTION ISOLATION LEVEL [</a:t>
            </a:r>
            <a:r>
              <a:rPr lang="sr-Latn-RS" dirty="0" err="1">
                <a:ea typeface="+mj-lt"/>
                <a:cs typeface="+mj-lt"/>
              </a:rPr>
              <a:t>isolation_level</a:t>
            </a:r>
            <a:r>
              <a:rPr lang="sr-Latn-RS" dirty="0">
                <a:ea typeface="+mj-lt"/>
                <a:cs typeface="+mj-lt"/>
              </a:rPr>
              <a:t>]; </a:t>
            </a:r>
          </a:p>
          <a:p>
            <a:pPr marL="914400" lvl="2" indent="0">
              <a:buClr>
                <a:srgbClr val="8AD0D6"/>
              </a:buClr>
              <a:buNone/>
            </a:pPr>
            <a:r>
              <a:rPr lang="sr-Latn-RS" i="1" dirty="0">
                <a:ea typeface="+mj-lt"/>
                <a:cs typeface="+mj-lt"/>
              </a:rPr>
              <a:t>           </a:t>
            </a:r>
            <a:endParaRPr lang="sr-Latn-RS">
              <a:ea typeface="+mj-lt"/>
              <a:cs typeface="+mj-lt"/>
            </a:endParaRPr>
          </a:p>
          <a:p>
            <a:pPr marL="914400" lvl="2" indent="0">
              <a:buNone/>
            </a:pPr>
            <a:r>
              <a:rPr lang="sr-Latn-RS" i="1" dirty="0">
                <a:ea typeface="+mj-lt"/>
                <a:cs typeface="+mj-lt"/>
              </a:rPr>
              <a:t>            SET TRANSACTION ISOLATION LEVEL READ COMMITTED;</a:t>
            </a:r>
            <a:r>
              <a:rPr lang="sr-Latn-RS" dirty="0">
                <a:ea typeface="+mj-lt"/>
                <a:cs typeface="+mj-lt"/>
              </a:rPr>
              <a:t> </a:t>
            </a: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292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3210883-1D31-49C3-B756-5942D50A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Zaključavanje</a:t>
            </a:r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42AC3DA-57B6-42D4-A692-D16DC8468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10" y="1681211"/>
            <a:ext cx="10386905" cy="4567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Zaključavanje je mehanizam koji sprečava pojavu problema istovremenog pristupa podacima od strane više klijenata. </a:t>
            </a:r>
            <a:endParaRPr lang="sr-Latn-RS">
              <a:ea typeface="+mj-lt"/>
              <a:cs typeface="+mj-lt"/>
            </a:endParaRPr>
          </a:p>
          <a:p>
            <a:pPr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Ne uzrokuju sve vrste istovremenih pristupa konflikte, tako da vrsta zaključavanja koja je neophodna da bi se klijentu </a:t>
            </a:r>
            <a:r>
              <a:rPr lang="sr-Latn-RS" dirty="0" err="1">
                <a:ea typeface="+mj-lt"/>
                <a:cs typeface="+mj-lt"/>
              </a:rPr>
              <a:t>omogućio</a:t>
            </a:r>
            <a:r>
              <a:rPr lang="sr-Latn-RS" dirty="0">
                <a:ea typeface="+mj-lt"/>
                <a:cs typeface="+mj-lt"/>
              </a:rPr>
              <a:t> pristup podacima zavisi od toga da li klijent želi da čita ili piše: </a:t>
            </a:r>
            <a:endParaRPr lang="sr-Latn-RS" dirty="0"/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Ako klijent želi da čita podatke, drugi klijenti koji žele da čitaju iste podatke ne proizvode konflikt i svi mogu da čitaju istovremeno. Međutim, drugi klijent koji želi da modifikuje podatke mora da sačeka dok se čitanje ne završi.</a:t>
            </a:r>
            <a:endParaRPr lang="sr-Latn-RS" dirty="0"/>
          </a:p>
          <a:p>
            <a:pPr lvl="1" algn="just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Ako klijent želi da upiše podatke, svi ostali klijenti moraju da sačekaju dok se pisanje ne završi, bez obzira da li ti klijenti žele da čitaju ili pišu.</a:t>
            </a:r>
            <a:endParaRPr lang="sr-Latn-RS" dirty="0"/>
          </a:p>
          <a:p>
            <a:pPr marL="457200" lvl="1" indent="0" algn="ctr">
              <a:buClr>
                <a:srgbClr val="8AD0D6"/>
              </a:buClr>
              <a:buNone/>
            </a:pPr>
            <a:r>
              <a:rPr lang="sr-Latn-RS" dirty="0">
                <a:ea typeface="+mj-lt"/>
                <a:cs typeface="+mj-lt"/>
              </a:rPr>
              <a:t> </a:t>
            </a:r>
            <a:r>
              <a:rPr lang="sr-Latn-RS" sz="2000" dirty="0">
                <a:ea typeface="+mj-lt"/>
                <a:cs typeface="+mj-lt"/>
              </a:rPr>
              <a:t> Čitač mora blokirati pisce, ali ne sme blokirati druge čitaoce. Pisac mora blokirati i čitaoce i pisce. </a:t>
            </a:r>
            <a:endParaRPr lang="sr-Latn-RS" sz="2000" dirty="0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13712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FD1A1C1-C4C8-40A3-8A0F-A9E06EFB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Zaključavanje</a:t>
            </a:r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35F7E8A-9CA0-4D54-BA79-20A0FDC7C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832955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LOCK IN SHARE MODE klauzula: Zajednički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, što znači da nijedna druga transakcija ne može uzeti ekskluzivni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, ali druge transakcije takođe mogu koristiti zajednički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. Sprečava druge transakcije da ažuriraju podatke koji se čitaju.</a:t>
            </a:r>
          </a:p>
          <a:p>
            <a:r>
              <a:rPr lang="sr-Latn-RS" dirty="0">
                <a:ea typeface="+mj-lt"/>
                <a:cs typeface="+mj-lt"/>
              </a:rPr>
              <a:t>FOR UPDATE klauzula: Zaključava svaki izabrani red ekskluzivnim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-om, </a:t>
            </a:r>
            <a:r>
              <a:rPr lang="sr-Latn-RS" dirty="0" err="1">
                <a:ea typeface="+mj-lt"/>
                <a:cs typeface="+mj-lt"/>
              </a:rPr>
              <a:t>sprečavajući</a:t>
            </a:r>
            <a:r>
              <a:rPr lang="sr-Latn-RS" dirty="0">
                <a:ea typeface="+mj-lt"/>
                <a:cs typeface="+mj-lt"/>
              </a:rPr>
              <a:t> druge transakcije da dobiju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 nad tim redovima, ali </a:t>
            </a:r>
            <a:r>
              <a:rPr lang="sr-Latn-RS" dirty="0" err="1">
                <a:ea typeface="+mj-lt"/>
                <a:cs typeface="+mj-lt"/>
              </a:rPr>
              <a:t>omogućava</a:t>
            </a:r>
            <a:r>
              <a:rPr lang="sr-Latn-RS" dirty="0">
                <a:ea typeface="+mj-lt"/>
                <a:cs typeface="+mj-lt"/>
              </a:rPr>
              <a:t> čitanje redova.</a:t>
            </a:r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4403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12A172-A309-4A71-8EF0-39A132FF6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Zaključavanje</a:t>
            </a:r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6361A94-F743-4654-8089-4FF31CFE7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1199" y="1377489"/>
            <a:ext cx="5389524" cy="574753"/>
          </a:xfrm>
        </p:spPr>
      </p:pic>
      <p:pic>
        <p:nvPicPr>
          <p:cNvPr id="5" name="Slika 5" descr="Slika na kojoj se nalazi tekst&#10;&#10;Opis je automatski generisan">
            <a:extLst>
              <a:ext uri="{FF2B5EF4-FFF2-40B4-BE49-F238E27FC236}">
                <a16:creationId xmlns:a16="http://schemas.microsoft.com/office/drawing/2014/main" id="{61F338C6-6F8B-4D0A-BA5E-D8F4F25C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24" y="2541121"/>
            <a:ext cx="9145858" cy="1589906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D5191BF0-20A0-4B7F-844C-71334EA8ECED}"/>
              </a:ext>
            </a:extLst>
          </p:cNvPr>
          <p:cNvSpPr txBox="1"/>
          <p:nvPr/>
        </p:nvSpPr>
        <p:spPr>
          <a:xfrm>
            <a:off x="5737303" y="208527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Sesija 1</a:t>
            </a:r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6CE961EE-95C0-4B92-8D56-4E5DF6024E69}"/>
              </a:ext>
            </a:extLst>
          </p:cNvPr>
          <p:cNvSpPr txBox="1"/>
          <p:nvPr/>
        </p:nvSpPr>
        <p:spPr>
          <a:xfrm>
            <a:off x="5495692" y="42690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/>
              <a:t>Sesija 2</a:t>
            </a:r>
          </a:p>
        </p:txBody>
      </p:sp>
      <p:pic>
        <p:nvPicPr>
          <p:cNvPr id="8" name="Slika 8" descr="Slika na kojoj se nalazi tekst&#10;&#10;Opis je automatski generisan">
            <a:extLst>
              <a:ext uri="{FF2B5EF4-FFF2-40B4-BE49-F238E27FC236}">
                <a16:creationId xmlns:a16="http://schemas.microsoft.com/office/drawing/2014/main" id="{88C591D6-BE36-47F7-B261-0E7EF3FE7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060" y="5338016"/>
            <a:ext cx="6432394" cy="1339409"/>
          </a:xfrm>
          <a:prstGeom prst="rect">
            <a:avLst/>
          </a:prstGeom>
        </p:spPr>
      </p:pic>
      <p:sp>
        <p:nvSpPr>
          <p:cNvPr id="9" name="Okvir za tekst 8">
            <a:extLst>
              <a:ext uri="{FF2B5EF4-FFF2-40B4-BE49-F238E27FC236}">
                <a16:creationId xmlns:a16="http://schemas.microsoft.com/office/drawing/2014/main" id="{378EA592-A531-4176-8030-3D72A89C7222}"/>
              </a:ext>
            </a:extLst>
          </p:cNvPr>
          <p:cNvSpPr txBox="1"/>
          <p:nvPr/>
        </p:nvSpPr>
        <p:spPr>
          <a:xfrm>
            <a:off x="4867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r-Latn-RS"/>
              <a:t>Kliknite i dodajte tekst</a:t>
            </a:r>
          </a:p>
        </p:txBody>
      </p:sp>
      <p:sp>
        <p:nvSpPr>
          <p:cNvPr id="10" name="Okvir za tekst 9">
            <a:extLst>
              <a:ext uri="{FF2B5EF4-FFF2-40B4-BE49-F238E27FC236}">
                <a16:creationId xmlns:a16="http://schemas.microsoft.com/office/drawing/2014/main" id="{E575FA39-8053-43A2-9828-9C890F8B7FA2}"/>
              </a:ext>
            </a:extLst>
          </p:cNvPr>
          <p:cNvSpPr txBox="1"/>
          <p:nvPr/>
        </p:nvSpPr>
        <p:spPr>
          <a:xfrm>
            <a:off x="2649809" y="4852175"/>
            <a:ext cx="68970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Tabela </a:t>
            </a:r>
            <a:r>
              <a:rPr lang="sr-Latn-RS" dirty="0" err="1">
                <a:ea typeface="+mn-lt"/>
                <a:cs typeface="+mn-lt"/>
              </a:rPr>
              <a:t>payment</a:t>
            </a:r>
            <a:r>
              <a:rPr lang="sr-Latn-RS" dirty="0">
                <a:ea typeface="+mn-lt"/>
                <a:cs typeface="+mn-lt"/>
              </a:rPr>
              <a:t> je slobodna nakon </a:t>
            </a:r>
            <a:r>
              <a:rPr lang="sr-Latn-RS" dirty="0" err="1">
                <a:ea typeface="+mn-lt"/>
                <a:cs typeface="+mn-lt"/>
              </a:rPr>
              <a:t>commit</a:t>
            </a:r>
            <a:r>
              <a:rPr lang="sr-Latn-RS" dirty="0">
                <a:ea typeface="+mn-lt"/>
                <a:cs typeface="+mn-lt"/>
              </a:rPr>
              <a:t>-a u prvoj sesiji.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2067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CB1461-7612-4A44-AB1D-01E0C832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ea typeface="+mj-lt"/>
                <a:cs typeface="+mj-lt"/>
              </a:rPr>
              <a:t>Zaključavanje -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-ovi </a:t>
            </a:r>
          </a:p>
          <a:p>
            <a:endParaRPr lang="sr-Latn-RS" dirty="0">
              <a:ea typeface="+mj-lt"/>
              <a:cs typeface="+mj-lt"/>
            </a:endParaRPr>
          </a:p>
          <a:p>
            <a:endParaRPr lang="sr-Latn-RS" dirty="0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69F7FE41-97D4-49E2-88FC-7938840A8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288" y="1495357"/>
            <a:ext cx="10582053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sr-Latn-RS"/>
          </a:p>
          <a:p>
            <a:pPr>
              <a:buClr>
                <a:srgbClr val="8AD0D6"/>
              </a:buClr>
            </a:pPr>
            <a:r>
              <a:rPr lang="sr-Latn-RS" dirty="0" err="1"/>
              <a:t>Deadlock</a:t>
            </a:r>
            <a:r>
              <a:rPr lang="sr-Latn-RS" dirty="0"/>
              <a:t> je situacija u kojoj različite transakcije nisu u </a:t>
            </a:r>
            <a:r>
              <a:rPr lang="sr-Latn-RS" dirty="0" err="1"/>
              <a:t>mogućnosti</a:t>
            </a:r>
            <a:r>
              <a:rPr lang="sr-Latn-RS" dirty="0"/>
              <a:t> da se nastave jer svaka ima </a:t>
            </a:r>
            <a:r>
              <a:rPr lang="sr-Latn-RS" dirty="0" err="1"/>
              <a:t>lock</a:t>
            </a:r>
            <a:r>
              <a:rPr lang="sr-Latn-RS" dirty="0"/>
              <a:t> koji je potreban drugoj. </a:t>
            </a:r>
            <a:r>
              <a:rPr lang="sr-Latn-RS" dirty="0" err="1"/>
              <a:t>Budući</a:t>
            </a:r>
            <a:r>
              <a:rPr lang="sr-Latn-RS" dirty="0"/>
              <a:t> da obe transakcije čekaju da resurs postane dostupan, nijedna nikada ne oslobađa brave(</a:t>
            </a:r>
            <a:r>
              <a:rPr lang="sr-Latn-RS" dirty="0" err="1"/>
              <a:t>lock</a:t>
            </a:r>
            <a:r>
              <a:rPr lang="sr-Latn-RS" dirty="0"/>
              <a:t>-ove) koje drži. 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Kada je </a:t>
            </a:r>
            <a:r>
              <a:rPr lang="sr-Latn-RS" dirty="0" err="1">
                <a:ea typeface="+mj-lt"/>
                <a:cs typeface="+mj-lt"/>
              </a:rPr>
              <a:t>omogućeno</a:t>
            </a:r>
            <a:r>
              <a:rPr lang="sr-Latn-RS" dirty="0">
                <a:ea typeface="+mj-lt"/>
                <a:cs typeface="+mj-lt"/>
              </a:rPr>
              <a:t> otkrivanje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-a (podrazumevano podešavanje) i dogodi se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, </a:t>
            </a:r>
            <a:r>
              <a:rPr lang="sr-Latn-RS" dirty="0" err="1">
                <a:ea typeface="+mj-lt"/>
                <a:cs typeface="+mj-lt"/>
              </a:rPr>
              <a:t>InnoDB</a:t>
            </a:r>
            <a:r>
              <a:rPr lang="sr-Latn-RS" dirty="0">
                <a:ea typeface="+mj-lt"/>
                <a:cs typeface="+mj-lt"/>
              </a:rPr>
              <a:t> detektuje ovo stanje i </a:t>
            </a:r>
            <a:r>
              <a:rPr lang="sr-Latn-RS" dirty="0" err="1">
                <a:ea typeface="+mj-lt"/>
                <a:cs typeface="+mj-lt"/>
              </a:rPr>
              <a:t>vraća</a:t>
            </a:r>
            <a:r>
              <a:rPr lang="sr-Latn-RS" dirty="0">
                <a:ea typeface="+mj-lt"/>
                <a:cs typeface="+mj-lt"/>
              </a:rPr>
              <a:t> unazad jednu od transakcija (žrtva). Do </a:t>
            </a:r>
            <a:r>
              <a:rPr lang="sr-Latn-RS" dirty="0" err="1">
                <a:ea typeface="+mj-lt"/>
                <a:cs typeface="+mj-lt"/>
              </a:rPr>
              <a:t>deadlock</a:t>
            </a:r>
            <a:r>
              <a:rPr lang="sr-Latn-RS" dirty="0">
                <a:ea typeface="+mj-lt"/>
                <a:cs typeface="+mj-lt"/>
              </a:rPr>
              <a:t>-a dolazi kada:</a:t>
            </a:r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Transakcije dobijaju </a:t>
            </a:r>
            <a:r>
              <a:rPr lang="sr-Latn-RS" dirty="0" err="1">
                <a:ea typeface="+mj-lt"/>
                <a:cs typeface="+mj-lt"/>
              </a:rPr>
              <a:t>lock</a:t>
            </a:r>
            <a:r>
              <a:rPr lang="sr-Latn-RS" dirty="0">
                <a:ea typeface="+mj-lt"/>
                <a:cs typeface="+mj-lt"/>
              </a:rPr>
              <a:t>-ove na više tabela, ali u suprotnom redosledu</a:t>
            </a:r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Postoji više transakcija, jedna čeka da se druga završi. Na primer, T1 čeka T2, T2 čeka T3, a T3 čeka T1.</a:t>
            </a:r>
            <a:endParaRPr lang="sr-Latn-RS" dirty="0"/>
          </a:p>
          <a:p>
            <a:pPr>
              <a:buClr>
                <a:srgbClr val="8AD0D6"/>
              </a:buClr>
            </a:pPr>
            <a:endParaRPr lang="sr-Latn-RS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7348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0D196B-9045-44E8-9084-623CE062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Implicitni </a:t>
            </a:r>
            <a:r>
              <a:rPr lang="sr-Latn-RS" dirty="0" err="1"/>
              <a:t>lock</a:t>
            </a:r>
            <a:r>
              <a:rPr lang="sr-Latn-RS" dirty="0"/>
              <a:t>-ovi </a:t>
            </a:r>
            <a:endParaRPr lang="sr-Latn-RS"/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F48F2F97-B7DD-44F5-8D15-16E61A816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 err="1">
                <a:ea typeface="+mj-lt"/>
                <a:cs typeface="+mj-lt"/>
              </a:rPr>
              <a:t>MySQL</a:t>
            </a:r>
            <a:r>
              <a:rPr lang="sr-Latn-RS" dirty="0">
                <a:ea typeface="+mj-lt"/>
                <a:cs typeface="+mj-lt"/>
              </a:rPr>
              <a:t> server zaključava tabelu (ili red) na osnovu izdatih naredbi i mehanizama za skladištenje koji se koristi: </a:t>
            </a:r>
            <a:endParaRPr lang="sr-Latn-RS" dirty="0"/>
          </a:p>
        </p:txBody>
      </p:sp>
      <p:pic>
        <p:nvPicPr>
          <p:cNvPr id="4" name="Slika 4" descr="Slika na kojoj se nalazi sto&#10;&#10;Opis je automatski generisan">
            <a:extLst>
              <a:ext uri="{FF2B5EF4-FFF2-40B4-BE49-F238E27FC236}">
                <a16:creationId xmlns:a16="http://schemas.microsoft.com/office/drawing/2014/main" id="{93AF4AD3-94FC-4AF8-A0A1-DB647BAD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595" y="3146074"/>
            <a:ext cx="6032809" cy="25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62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9F53C9-C387-4A92-AF33-640C13DD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transakcija ?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3C8092C0-882C-437A-8AA7-C55662287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215" y="153252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Transakcija je način na koji možete izvršiti jedan ili više SQL izraza kao jednu </a:t>
            </a:r>
            <a:r>
              <a:rPr lang="sr-Latn-RS" dirty="0" err="1">
                <a:ea typeface="+mj-lt"/>
                <a:cs typeface="+mj-lt"/>
              </a:rPr>
              <a:t>atomičnu</a:t>
            </a:r>
            <a:r>
              <a:rPr lang="sr-Latn-RS" dirty="0">
                <a:ea typeface="+mj-lt"/>
                <a:cs typeface="+mj-lt"/>
              </a:rPr>
              <a:t> radnju, tako da uspeju ili sve naredbe ili nijedna.  </a:t>
            </a: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Ako se svi izrazi uspešno izvrše, transakcija se potvrđuje (</a:t>
            </a:r>
            <a:r>
              <a:rPr lang="sr-Latn-RS" dirty="0" err="1">
                <a:ea typeface="+mj-lt"/>
                <a:cs typeface="+mj-lt"/>
              </a:rPr>
              <a:t>commit</a:t>
            </a:r>
            <a:r>
              <a:rPr lang="sr-Latn-RS" dirty="0">
                <a:ea typeface="+mj-lt"/>
                <a:cs typeface="+mj-lt"/>
              </a:rPr>
              <a:t>) i izmene iz iste se pamte u bazi podataka. Ako se tokom transakcije dogodi greška, otkazujete celu transakciju (</a:t>
            </a:r>
            <a:r>
              <a:rPr lang="sr-Latn-RS" dirty="0" err="1">
                <a:ea typeface="+mj-lt"/>
                <a:cs typeface="+mj-lt"/>
              </a:rPr>
              <a:t>rollback</a:t>
            </a:r>
            <a:r>
              <a:rPr lang="sr-Latn-RS" dirty="0">
                <a:ea typeface="+mj-lt"/>
                <a:cs typeface="+mj-lt"/>
              </a:rPr>
              <a:t>). 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22514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D21BB6-EADB-4AE9-A59C-3EC5F161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Literatura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729FA1F2-C716-4DE3-AEB5-B48527717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07" y="1588284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  <a:hlinkClick r:id="rId2"/>
              </a:rPr>
              <a:t>https://www.mysqltutorial.org/mysql-transaction.aspx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  <a:hlinkClick r:id="rId3"/>
              </a:rPr>
              <a:t>https://dev.mysql.com/doc/refman/8.0/en/commit.html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  <a:hlinkClick r:id="rId4"/>
              </a:rPr>
              <a:t>https://www.tutorialspoint.com/mysql/mysql-transactions.html</a:t>
            </a:r>
            <a:endParaRPr lang="sr-Latn-RS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3227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D1AAEF5-CEB7-4B14-95FF-2FC8FB925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67" y="573523"/>
            <a:ext cx="9404723" cy="1400530"/>
          </a:xfrm>
        </p:spPr>
        <p:txBody>
          <a:bodyPr/>
          <a:lstStyle/>
          <a:p>
            <a:r>
              <a:rPr lang="sr-Latn-RS" dirty="0"/>
              <a:t>Hvala na pažnji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82D2AB9-51AF-45AD-AB2E-DDF5DDA14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8312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237DAC8-F626-4770-96DD-C9850423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385907F4-71CB-4B4D-9905-7949D4070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860" y="1393138"/>
            <a:ext cx="5736420" cy="44835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73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5A7006-D3E3-4504-A32B-8803CFCC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ACID 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966D133C-584D-40E6-9B28-E573DE4FE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605" y="1578991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Transakcija sadrži četiri svojstva, koja se nazivaju ACID svojstva.</a:t>
            </a:r>
          </a:p>
          <a:p>
            <a:pPr lvl="1">
              <a:buClr>
                <a:srgbClr val="8AD0D6"/>
              </a:buClr>
            </a:pPr>
            <a:r>
              <a:rPr lang="sr-Latn-RS" dirty="0" err="1">
                <a:ea typeface="+mj-lt"/>
                <a:cs typeface="+mj-lt"/>
              </a:rPr>
              <a:t>Atomičnost</a:t>
            </a:r>
            <a:r>
              <a:rPr lang="sr-Latn-RS" dirty="0">
                <a:ea typeface="+mj-lt"/>
                <a:cs typeface="+mj-lt"/>
              </a:rPr>
              <a:t> - Sve naredbe unutar transakcije se izvršavaju uspešno ili se sve poništavaju.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Konzistentnost – Transakcija prebacuje bazu podataka iz jednog u drugo konzistentno stanje.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Izolacija – Transakcije su međusobne izolovane </a:t>
            </a:r>
            <a:r>
              <a:rPr lang="sr-Latn-RS" dirty="0" err="1">
                <a:ea typeface="+mj-lt"/>
                <a:cs typeface="+mj-lt"/>
              </a:rPr>
              <a:t>tj</a:t>
            </a:r>
            <a:r>
              <a:rPr lang="sr-Latn-RS" dirty="0">
                <a:ea typeface="+mj-lt"/>
                <a:cs typeface="+mj-lt"/>
              </a:rPr>
              <a:t> promene u jednoj transakciji nisu vidljive u drugoj dok se iste ne </a:t>
            </a:r>
            <a:r>
              <a:rPr lang="sr-Latn-RS" dirty="0" err="1">
                <a:ea typeface="+mj-lt"/>
                <a:cs typeface="+mj-lt"/>
              </a:rPr>
              <a:t>commit</a:t>
            </a:r>
            <a:r>
              <a:rPr lang="sr-Latn-RS" dirty="0">
                <a:ea typeface="+mj-lt"/>
                <a:cs typeface="+mj-lt"/>
              </a:rPr>
              <a:t>-uju.</a:t>
            </a:r>
            <a:endParaRPr lang="sr-Latn-RS" dirty="0"/>
          </a:p>
          <a:p>
            <a:pPr lvl="1"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Trajnost - Sve promene izvršene u transakciji koja se uspešno završila se pamte u bazi podataka. Promene se ne gube usled otkaza sistema.</a:t>
            </a:r>
            <a:endParaRPr lang="sr-Latn-RS" dirty="0"/>
          </a:p>
          <a:p>
            <a:pPr lvl="1"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02663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09AF323-47A3-41A9-9184-C74A4C7B3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err="1"/>
              <a:t>MySQL</a:t>
            </a:r>
            <a:r>
              <a:rPr lang="sr-Latn-RS" dirty="0"/>
              <a:t> transakcione naredbe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16F2D03A-2692-4816-8CCA-C322E49DC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START TRANSACTION (</a:t>
            </a:r>
            <a:r>
              <a:rPr lang="sr-Latn-RS" dirty="0" err="1">
                <a:ea typeface="+mj-lt"/>
                <a:cs typeface="+mj-lt"/>
              </a:rPr>
              <a:t>or</a:t>
            </a:r>
            <a:r>
              <a:rPr lang="sr-Latn-RS" dirty="0">
                <a:ea typeface="+mj-lt"/>
                <a:cs typeface="+mj-lt"/>
              </a:rPr>
              <a:t> BEGIN): Započinje transakciju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SAVEPOINT: Definiše lokaciju u transakciji 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COMMIT: Promene načinjene u transakciji se trajno pamte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ROLLBACK: Poništava efekte tekuće transakcije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ROLLBACK TO SAVEPOINT: Poništava efekte transakcije od zadatog </a:t>
            </a:r>
            <a:r>
              <a:rPr lang="sr-Latn-RS" dirty="0" err="1">
                <a:ea typeface="+mj-lt"/>
                <a:cs typeface="+mj-lt"/>
              </a:rPr>
              <a:t>savepoint</a:t>
            </a:r>
            <a:r>
              <a:rPr lang="sr-Latn-RS" dirty="0">
                <a:ea typeface="+mj-lt"/>
                <a:cs typeface="+mj-lt"/>
              </a:rPr>
              <a:t>-a</a:t>
            </a:r>
            <a:endParaRPr lang="sr-Latn-RS" dirty="0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RELEASE SAVEPOINT: Uklanja </a:t>
            </a:r>
            <a:r>
              <a:rPr lang="sr-Latn-RS" dirty="0" err="1">
                <a:ea typeface="+mj-lt"/>
                <a:cs typeface="+mj-lt"/>
              </a:rPr>
              <a:t>savepoint</a:t>
            </a:r>
            <a:endParaRPr lang="sr-Latn-RS" dirty="0" err="1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SET AUTOCOMMIT: Ažurira </a:t>
            </a:r>
            <a:r>
              <a:rPr lang="sr-Latn-RS" dirty="0" err="1">
                <a:ea typeface="+mj-lt"/>
                <a:cs typeface="+mj-lt"/>
              </a:rPr>
              <a:t>autocommit</a:t>
            </a:r>
            <a:r>
              <a:rPr lang="sr-Latn-RS" dirty="0">
                <a:ea typeface="+mj-lt"/>
                <a:cs typeface="+mj-lt"/>
              </a:rPr>
              <a:t> </a:t>
            </a:r>
            <a:r>
              <a:rPr lang="sr-Latn-RS" dirty="0" err="1">
                <a:ea typeface="+mj-lt"/>
                <a:cs typeface="+mj-lt"/>
              </a:rPr>
              <a:t>mod</a:t>
            </a:r>
            <a:r>
              <a:rPr lang="sr-Latn-RS" dirty="0">
                <a:ea typeface="+mj-lt"/>
                <a:cs typeface="+mj-lt"/>
              </a:rPr>
              <a:t> za tekuću konekciju. </a:t>
            </a:r>
            <a:endParaRPr lang="sr-Latn-RS" dirty="0"/>
          </a:p>
          <a:p>
            <a:pPr>
              <a:buClr>
                <a:srgbClr val="8AD0D6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56450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9FE77BB-B1AB-4C0E-B461-D045136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1F6825D2-5703-4A8D-9C5D-C04DF883A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4328" y="1588284"/>
            <a:ext cx="4675997" cy="473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7470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08B2F742-136D-4A62-9D55-5F4DD6ADB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05" y="649723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Primer u nastavku pokazuje efekte transakcionih naredbi prilikom </a:t>
            </a:r>
            <a:r>
              <a:rPr lang="sr-Latn-RS" dirty="0" err="1">
                <a:ea typeface="+mj-lt"/>
                <a:cs typeface="+mj-lt"/>
              </a:rPr>
              <a:t>konkurentog</a:t>
            </a:r>
            <a:r>
              <a:rPr lang="sr-Latn-RS" dirty="0">
                <a:ea typeface="+mj-lt"/>
                <a:cs typeface="+mj-lt"/>
              </a:rPr>
              <a:t> rada sa jednom bazom podataka. </a:t>
            </a:r>
            <a:endParaRPr lang="sr-Latn-RS" dirty="0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78298249-61DC-4043-9822-474D79320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83" y="2165257"/>
            <a:ext cx="3709639" cy="2183655"/>
          </a:xfrm>
          <a:prstGeom prst="rect">
            <a:avLst/>
          </a:prstGeom>
        </p:spPr>
      </p:pic>
      <p:pic>
        <p:nvPicPr>
          <p:cNvPr id="5" name="Slika 5" descr="Slika na kojoj se nalazi sto&#10;&#10;Opis je automatski generisan">
            <a:extLst>
              <a:ext uri="{FF2B5EF4-FFF2-40B4-BE49-F238E27FC236}">
                <a16:creationId xmlns:a16="http://schemas.microsoft.com/office/drawing/2014/main" id="{D37A2E6A-6DF8-4021-AF8C-2B149B462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137" y="1111405"/>
            <a:ext cx="2258191" cy="5257800"/>
          </a:xfrm>
          <a:prstGeom prst="rect">
            <a:avLst/>
          </a:prstGeom>
        </p:spPr>
      </p:pic>
      <p:sp>
        <p:nvSpPr>
          <p:cNvPr id="6" name="Okvir za tekst 5">
            <a:extLst>
              <a:ext uri="{FF2B5EF4-FFF2-40B4-BE49-F238E27FC236}">
                <a16:creationId xmlns:a16="http://schemas.microsoft.com/office/drawing/2014/main" id="{6980D957-97FF-461B-BF00-4AD021DFA224}"/>
              </a:ext>
            </a:extLst>
          </p:cNvPr>
          <p:cNvSpPr txBox="1"/>
          <p:nvPr/>
        </p:nvSpPr>
        <p:spPr>
          <a:xfrm>
            <a:off x="2707888" y="4473498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Sesija 1</a:t>
            </a:r>
            <a:endParaRPr lang="en-US" dirty="0">
              <a:ea typeface="+mn-lt"/>
              <a:cs typeface="+mn-lt"/>
            </a:endParaRPr>
          </a:p>
          <a:p>
            <a:endParaRPr lang="sr-Latn-RS" dirty="0"/>
          </a:p>
        </p:txBody>
      </p:sp>
      <p:sp>
        <p:nvSpPr>
          <p:cNvPr id="7" name="Okvir za tekst 6">
            <a:extLst>
              <a:ext uri="{FF2B5EF4-FFF2-40B4-BE49-F238E27FC236}">
                <a16:creationId xmlns:a16="http://schemas.microsoft.com/office/drawing/2014/main" id="{DD32486F-3101-414A-A5D2-A6B87BEAF2D6}"/>
              </a:ext>
            </a:extLst>
          </p:cNvPr>
          <p:cNvSpPr txBox="1"/>
          <p:nvPr/>
        </p:nvSpPr>
        <p:spPr>
          <a:xfrm>
            <a:off x="8766717" y="638779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r-Latn-RS" dirty="0">
                <a:ea typeface="+mn-lt"/>
                <a:cs typeface="+mn-lt"/>
              </a:rPr>
              <a:t>Sesija 2</a:t>
            </a:r>
            <a:endParaRPr lang="en-US" dirty="0">
              <a:ea typeface="+mn-lt"/>
              <a:cs typeface="+mn-lt"/>
            </a:endParaRP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50326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E893B50-11FA-42F0-9B4C-E97B37B5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Slika 4">
            <a:extLst>
              <a:ext uri="{FF2B5EF4-FFF2-40B4-BE49-F238E27FC236}">
                <a16:creationId xmlns:a16="http://schemas.microsoft.com/office/drawing/2014/main" id="{5A32A177-E5FA-4087-ABD6-FADB30CE0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4261" y="417406"/>
            <a:ext cx="3320567" cy="6137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83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0B28C4-8211-409D-A332-0567BA27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>
                <a:ea typeface="+mj-lt"/>
                <a:cs typeface="+mj-lt"/>
              </a:rPr>
              <a:t>  </a:t>
            </a:r>
            <a:endParaRPr lang="sr-Latn-RS"/>
          </a:p>
          <a:p>
            <a:r>
              <a:rPr lang="sr-Latn-RS" dirty="0"/>
              <a:t>AUTOCOMMIT </a:t>
            </a:r>
            <a:r>
              <a:rPr lang="sr-Latn-RS" dirty="0" err="1"/>
              <a:t>Mod</a:t>
            </a:r>
            <a:r>
              <a:rPr lang="sr-Latn-RS" dirty="0"/>
              <a:t> </a:t>
            </a:r>
          </a:p>
        </p:txBody>
      </p:sp>
      <p:sp>
        <p:nvSpPr>
          <p:cNvPr id="3" name="Čuvar mesta za sadržaj 2">
            <a:extLst>
              <a:ext uri="{FF2B5EF4-FFF2-40B4-BE49-F238E27FC236}">
                <a16:creationId xmlns:a16="http://schemas.microsoft.com/office/drawing/2014/main" id="{4B1FDA3A-14EA-438D-BD40-FE3A5490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r-Latn-RS" dirty="0">
                <a:ea typeface="+mj-lt"/>
                <a:cs typeface="+mj-lt"/>
              </a:rPr>
              <a:t>AUTOCOMMIT određuje kako i kada se započinju nove transakcije. 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Kada je </a:t>
            </a:r>
            <a:r>
              <a:rPr lang="sr-Latn-RS" dirty="0" err="1">
                <a:ea typeface="+mj-lt"/>
                <a:cs typeface="+mj-lt"/>
              </a:rPr>
              <a:t>omogućen</a:t>
            </a:r>
            <a:r>
              <a:rPr lang="sr-Latn-RS" dirty="0">
                <a:ea typeface="+mj-lt"/>
                <a:cs typeface="+mj-lt"/>
              </a:rPr>
              <a:t> AUTOCOMMIT, svaka SQL naredba implicitno započinje novu transakciju. </a:t>
            </a:r>
            <a:endParaRPr lang="sr-Latn-RS"/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Kada se svaka naredba završi, transakcija se </a:t>
            </a:r>
            <a:r>
              <a:rPr lang="sr-Latn-RS" dirty="0" err="1">
                <a:ea typeface="+mj-lt"/>
                <a:cs typeface="+mj-lt"/>
              </a:rPr>
              <a:t>komituje</a:t>
            </a:r>
            <a:r>
              <a:rPr lang="sr-Latn-RS" dirty="0">
                <a:ea typeface="+mj-lt"/>
                <a:cs typeface="+mj-lt"/>
              </a:rPr>
              <a:t>. </a:t>
            </a:r>
            <a:endParaRPr lang="sr-Latn-RS">
              <a:ea typeface="+mj-lt"/>
              <a:cs typeface="+mj-lt"/>
            </a:endParaRPr>
          </a:p>
          <a:p>
            <a:pPr>
              <a:buClr>
                <a:srgbClr val="8AD0D6"/>
              </a:buClr>
            </a:pPr>
            <a:r>
              <a:rPr lang="sr-Latn-RS" dirty="0">
                <a:ea typeface="+mj-lt"/>
                <a:cs typeface="+mj-lt"/>
              </a:rPr>
              <a:t>AUTOCOMMIT je podrazumevano </a:t>
            </a:r>
            <a:r>
              <a:rPr lang="sr-Latn-RS" dirty="0" err="1">
                <a:ea typeface="+mj-lt"/>
                <a:cs typeface="+mj-lt"/>
              </a:rPr>
              <a:t>omogućen</a:t>
            </a:r>
            <a:r>
              <a:rPr lang="sr-Latn-RS" dirty="0">
                <a:ea typeface="+mj-lt"/>
                <a:cs typeface="+mj-lt"/>
              </a:rPr>
              <a:t>. </a:t>
            </a:r>
            <a:endParaRPr lang="sr-Latn-RS"/>
          </a:p>
        </p:txBody>
      </p:sp>
      <p:pic>
        <p:nvPicPr>
          <p:cNvPr id="4" name="Slika 4" descr="Slika na kojoj se nalazi tekst&#10;&#10;Opis je automatski generisan">
            <a:extLst>
              <a:ext uri="{FF2B5EF4-FFF2-40B4-BE49-F238E27FC236}">
                <a16:creationId xmlns:a16="http://schemas.microsoft.com/office/drawing/2014/main" id="{42A388C4-B0A2-4141-85DF-B1FC20E3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44" y="4259650"/>
            <a:ext cx="4101325" cy="144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6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Široki ekran</PresentationFormat>
  <Paragraphs>0</Paragraphs>
  <Slides>21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21</vt:i4>
      </vt:variant>
    </vt:vector>
  </HeadingPairs>
  <TitlesOfParts>
    <vt:vector size="22" baseType="lpstr">
      <vt:lpstr>Ion</vt:lpstr>
      <vt:lpstr>Obrada transakcija, planovi izvršavanja transakcija, izolacija i zaključavanje </vt:lpstr>
      <vt:lpstr>Šta je transakcija ?</vt:lpstr>
      <vt:lpstr>PowerPoint prezentacija</vt:lpstr>
      <vt:lpstr>ACID </vt:lpstr>
      <vt:lpstr>MySQL transakcione naredbe </vt:lpstr>
      <vt:lpstr>PowerPoint prezentacija</vt:lpstr>
      <vt:lpstr>PowerPoint prezentacija</vt:lpstr>
      <vt:lpstr>PowerPoint prezentacija</vt:lpstr>
      <vt:lpstr>   AUTOCOMMIT Mod </vt:lpstr>
      <vt:lpstr>PowerPoint prezentacija</vt:lpstr>
      <vt:lpstr>Nivoi izolacije </vt:lpstr>
      <vt:lpstr>Nivoi izolacije  </vt:lpstr>
      <vt:lpstr>Nivoi izolacije   </vt:lpstr>
      <vt:lpstr>Nivoi izolacije    </vt:lpstr>
      <vt:lpstr>Zaključavanje</vt:lpstr>
      <vt:lpstr>Zaključavanje </vt:lpstr>
      <vt:lpstr>Zaključavanje </vt:lpstr>
      <vt:lpstr>Zaključavanje - deadlock-ovi   </vt:lpstr>
      <vt:lpstr>Implicitni lock-ovi </vt:lpstr>
      <vt:lpstr>Literatura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/>
  <cp:lastModifiedBy/>
  <cp:revision>118</cp:revision>
  <dcterms:created xsi:type="dcterms:W3CDTF">2021-05-23T11:26:56Z</dcterms:created>
  <dcterms:modified xsi:type="dcterms:W3CDTF">2021-05-23T11:59:48Z</dcterms:modified>
</cp:coreProperties>
</file>