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0" r:id="rId3"/>
    <p:sldId id="268" r:id="rId4"/>
    <p:sldId id="266" r:id="rId5"/>
    <p:sldId id="267" r:id="rId6"/>
    <p:sldId id="261" r:id="rId7"/>
    <p:sldId id="264" r:id="rId8"/>
    <p:sldId id="263" r:id="rId9"/>
    <p:sldId id="265" r:id="rId10"/>
    <p:sldId id="258" r:id="rId11"/>
    <p:sldId id="26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07/03/2014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07/03/2014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acticalcryptography.com/miscellaneous/machine-learning/guide-mel-frequency-cepstral-coefficients-mfc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Who is speaking, Adult or Child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Thanakorn Tuanwachat</a:t>
            </a:r>
          </a:p>
          <a:p>
            <a:r>
              <a:rPr lang="en-US" smtClean="0"/>
              <a:t>Supervisor: Ke Chen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Futher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Silence removal</a:t>
            </a:r>
          </a:p>
          <a:p>
            <a:r>
              <a:rPr lang="en-US" smtClean="0"/>
              <a:t>Noise reduction</a:t>
            </a:r>
          </a:p>
          <a:p>
            <a:r>
              <a:rPr lang="en-US" smtClean="0"/>
              <a:t>One more feature so I can make a vote</a:t>
            </a:r>
          </a:p>
          <a:p>
            <a:r>
              <a:rPr lang="en-US" smtClean="0"/>
              <a:t>More sample from YouTube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MFCCs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A</a:t>
            </a:r>
            <a:r>
              <a:rPr lang="en-US" b="1" smtClean="0"/>
              <a:t> </a:t>
            </a:r>
            <a:r>
              <a:rPr lang="en-US" b="1"/>
              <a:t>representation of the short-term power spectrum of </a:t>
            </a:r>
            <a:r>
              <a:rPr lang="en-US" b="1"/>
              <a:t>a </a:t>
            </a:r>
            <a:r>
              <a:rPr lang="en-US" b="1" smtClean="0"/>
              <a:t>sound</a:t>
            </a:r>
          </a:p>
          <a:p>
            <a:r>
              <a:rPr lang="en-US" b="1"/>
              <a:t>The Mel scale approximates the sensitivity of the human ear</a:t>
            </a:r>
          </a:p>
          <a:p>
            <a:r>
              <a:rPr lang="en-US" b="1"/>
              <a:t>Is mentioned in most of </a:t>
            </a:r>
            <a:r>
              <a:rPr lang="en-US" b="1"/>
              <a:t>the </a:t>
            </a:r>
            <a:r>
              <a:rPr lang="en-US" b="1" smtClean="0"/>
              <a:t>literature reviews I read</a:t>
            </a:r>
            <a:endParaRPr lang="en-US" b="1"/>
          </a:p>
          <a:p>
            <a:r>
              <a:rPr lang="en-US" smtClean="0"/>
              <a:t>Not Robust to noise</a:t>
            </a:r>
          </a:p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Algorithms</a:t>
            </a:r>
            <a:endParaRPr lang="en-US"/>
          </a:p>
          <a:p>
            <a:r>
              <a:rPr lang="en-US" sz="1500"/>
              <a:t>Frame the signal into short frames.</a:t>
            </a:r>
          </a:p>
          <a:p>
            <a:r>
              <a:rPr lang="en-US" sz="1500"/>
              <a:t>For each frame calculate the periodogram estimate of the power spectrum.</a:t>
            </a:r>
          </a:p>
          <a:p>
            <a:r>
              <a:rPr lang="en-US" sz="1500"/>
              <a:t>Apply the mel filterbank to the power spectra, sum the energy in each filter.</a:t>
            </a:r>
          </a:p>
          <a:p>
            <a:r>
              <a:rPr lang="en-US" sz="1500"/>
              <a:t>Take the logarithm of all filterbank energies.</a:t>
            </a:r>
          </a:p>
          <a:p>
            <a:r>
              <a:rPr lang="en-US" sz="1500"/>
              <a:t>Take the DCT of the log filterbank </a:t>
            </a:r>
            <a:r>
              <a:rPr lang="en-US" sz="1500"/>
              <a:t>energies</a:t>
            </a:r>
            <a:r>
              <a:rPr lang="en-US" sz="1500" smtClean="0"/>
              <a:t>. (discrete cosine transform)</a:t>
            </a:r>
            <a:endParaRPr lang="en-US" sz="1500"/>
          </a:p>
          <a:p>
            <a:r>
              <a:rPr lang="en-US" sz="1500"/>
              <a:t>Keep DCT coefficients 2-13, discard the </a:t>
            </a:r>
            <a:r>
              <a:rPr lang="en-US" sz="1500"/>
              <a:t>rest</a:t>
            </a:r>
            <a:r>
              <a:rPr lang="en-US" sz="1500" smtClean="0"/>
              <a:t>.</a:t>
            </a:r>
            <a:endParaRPr lang="en-US" smtClean="0"/>
          </a:p>
          <a:p>
            <a:endParaRPr lang="en-US" sz="1500"/>
          </a:p>
          <a:p>
            <a:pPr marL="114300" indent="0">
              <a:buNone/>
            </a:pPr>
            <a:r>
              <a:rPr lang="en-US" sz="1600">
                <a:hlinkClick r:id="rId2"/>
              </a:rPr>
              <a:t>http://practicalcryptography.com/miscellaneous/machine-learning/guide-mel-frequency-cepstral-coefficients-mfccs/</a:t>
            </a:r>
            <a:endParaRPr lang="en-US" sz="1600"/>
          </a:p>
          <a:p>
            <a:pPr marL="114300" indent="0">
              <a:buNone/>
            </a:pPr>
            <a:endParaRPr lang="en-US" sz="1500" smtClean="0"/>
          </a:p>
        </p:txBody>
      </p:sp>
    </p:spTree>
    <p:extLst>
      <p:ext uri="{BB962C8B-B14F-4D97-AF65-F5344CB8AC3E}">
        <p14:creationId xmlns:p14="http://schemas.microsoft.com/office/powerpoint/2010/main" val="212681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Function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7" y="2599327"/>
            <a:ext cx="2106294" cy="2176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3315" y="2599327"/>
            <a:ext cx="2415343" cy="2200003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 Application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23301" y="3640212"/>
            <a:ext cx="869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03838" y="3640212"/>
            <a:ext cx="90717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13068" y="3209284"/>
            <a:ext cx="1700945" cy="92989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Label</a:t>
            </a:r>
          </a:p>
          <a:p>
            <a:pPr algn="ctr"/>
            <a:r>
              <a:rPr lang="en-US" smtClean="0"/>
              <a:t>Adult/Child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98658" y="3274106"/>
            <a:ext cx="114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prediction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23301" y="3162460"/>
            <a:ext cx="105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Live or</a:t>
            </a:r>
          </a:p>
          <a:p>
            <a:endParaRPr lang="en-US"/>
          </a:p>
          <a:p>
            <a:r>
              <a:rPr lang="en-US" smtClean="0"/>
              <a:t>From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517"/>
            <a:ext cx="7620000" cy="2050108"/>
          </a:xfrm>
        </p:spPr>
        <p:txBody>
          <a:bodyPr/>
          <a:lstStyle/>
          <a:p>
            <a:r>
              <a:rPr lang="en-US" smtClean="0"/>
              <a:t>Go and do a demo on Online and Offline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Testing using Pitch and Formant model</a:t>
            </a:r>
            <a:endParaRPr lang="en-US" sz="3500"/>
          </a:p>
        </p:txBody>
      </p:sp>
      <p:sp>
        <p:nvSpPr>
          <p:cNvPr id="5" name="TextBox 4"/>
          <p:cNvSpPr txBox="1"/>
          <p:nvPr/>
        </p:nvSpPr>
        <p:spPr>
          <a:xfrm>
            <a:off x="709550" y="2148458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Sample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1655836" y="3581620"/>
            <a:ext cx="2415226" cy="4309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Extract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85376" y="3250580"/>
            <a:ext cx="1270039" cy="115670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Pitch and Formant feature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23529" y="3147388"/>
            <a:ext cx="1270039" cy="115670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Pitch and Formant model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" y="2628386"/>
            <a:ext cx="2106294" cy="217650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200095" y="3649464"/>
            <a:ext cx="44224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97770" y="3744358"/>
            <a:ext cx="4422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53172" y="3759761"/>
            <a:ext cx="44224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9640" y="3744358"/>
            <a:ext cx="44224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78816" y="3158729"/>
            <a:ext cx="728728" cy="115670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using MFCCs model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550" y="2148458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Sample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1655836" y="3581620"/>
            <a:ext cx="2415226" cy="4309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Extract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3941" y="3841381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MFCCs feature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5298982" y="3246327"/>
            <a:ext cx="1270039" cy="115670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MFCCs model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" y="2628386"/>
            <a:ext cx="2106294" cy="217650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200095" y="3649464"/>
            <a:ext cx="44224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3197770" y="2737454"/>
            <a:ext cx="215454" cy="24864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2B2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4958793" y="2584180"/>
            <a:ext cx="215454" cy="24864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2B2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5331" y="4820520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</a:p>
          <a:p>
            <a:r>
              <a:rPr lang="en-US" smtClean="0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3941" y="3362755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MFCCs feature</a:t>
            </a:r>
            <a:endParaRPr lang="en-US" sz="1400"/>
          </a:p>
        </p:txBody>
      </p:sp>
      <p:sp>
        <p:nvSpPr>
          <p:cNvPr id="26" name="Rectangle 25"/>
          <p:cNvSpPr/>
          <p:nvPr/>
        </p:nvSpPr>
        <p:spPr>
          <a:xfrm>
            <a:off x="3503941" y="2858756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MFCCs feature</a:t>
            </a:r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3503941" y="4331343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MFCCs feature</a:t>
            </a:r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6897871" y="3903623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label</a:t>
            </a:r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6897871" y="3424997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label</a:t>
            </a:r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6897871" y="2920998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label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6897871" y="4393585"/>
            <a:ext cx="1292726" cy="387571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label</a:t>
            </a:r>
            <a:endParaRPr lang="en-US" sz="1400"/>
          </a:p>
        </p:txBody>
      </p:sp>
      <p:sp>
        <p:nvSpPr>
          <p:cNvPr id="41" name="Right Brace 40"/>
          <p:cNvSpPr/>
          <p:nvPr/>
        </p:nvSpPr>
        <p:spPr>
          <a:xfrm>
            <a:off x="6569021" y="2660391"/>
            <a:ext cx="215454" cy="248646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88" y="2333124"/>
            <a:ext cx="108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 a vote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0" y="2599327"/>
            <a:ext cx="2106294" cy="2176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8578" y="2599327"/>
            <a:ext cx="2415343" cy="220000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</a:t>
            </a:r>
          </a:p>
          <a:p>
            <a:pPr algn="ctr"/>
            <a:r>
              <a:rPr lang="en-US" smtClean="0"/>
              <a:t>Extraction Algorithms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5346" y="3708253"/>
            <a:ext cx="544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04841" y="2052571"/>
            <a:ext cx="1863079" cy="8189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Pitch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04841" y="3248270"/>
            <a:ext cx="1863079" cy="8189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Formant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4841" y="4421859"/>
            <a:ext cx="1863079" cy="81891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MFCCs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629448" y="2517530"/>
            <a:ext cx="544303" cy="730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29448" y="3708253"/>
            <a:ext cx="544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21726" y="4067182"/>
            <a:ext cx="544303" cy="70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Each sample is broken into a feature vector </a:t>
            </a:r>
            <a:endParaRPr lang="en-US" sz="3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8" y="2453129"/>
            <a:ext cx="2106294" cy="21765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420328" y="2700194"/>
            <a:ext cx="1015580" cy="590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395" y="2043673"/>
            <a:ext cx="2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Sample of 3-4 seconds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20328" y="4112854"/>
            <a:ext cx="1015580" cy="424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06183"/>
              </p:ext>
            </p:extLst>
          </p:nvPr>
        </p:nvGraphicFramePr>
        <p:xfrm>
          <a:off x="3821456" y="2413005"/>
          <a:ext cx="31830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764"/>
                <a:gridCol w="795764"/>
                <a:gridCol w="795764"/>
                <a:gridCol w="795764"/>
              </a:tblGrid>
              <a:tr h="226173">
                <a:tc>
                  <a:txBody>
                    <a:bodyPr/>
                    <a:lstStyle/>
                    <a:p>
                      <a:r>
                        <a:rPr lang="en-US" smtClean="0"/>
                        <a:t>Pitch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9786"/>
              </p:ext>
            </p:extLst>
          </p:nvPr>
        </p:nvGraphicFramePr>
        <p:xfrm>
          <a:off x="3593639" y="4241244"/>
          <a:ext cx="4718310" cy="39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</a:tblGrid>
              <a:tr h="399730">
                <a:tc>
                  <a:txBody>
                    <a:bodyPr/>
                    <a:lstStyle/>
                    <a:p>
                      <a:r>
                        <a:rPr lang="en-US" sz="1300" smtClean="0"/>
                        <a:t>C1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C3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C13</a:t>
                      </a:r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72280"/>
              </p:ext>
            </p:extLst>
          </p:nvPr>
        </p:nvGraphicFramePr>
        <p:xfrm>
          <a:off x="3593639" y="4832372"/>
          <a:ext cx="4718310" cy="39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</a:tblGrid>
              <a:tr h="399730">
                <a:tc>
                  <a:txBody>
                    <a:bodyPr/>
                    <a:lstStyle/>
                    <a:p>
                      <a:r>
                        <a:rPr lang="en-US" sz="1300" smtClean="0"/>
                        <a:t>C1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C3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C13</a:t>
                      </a:r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62084"/>
              </p:ext>
            </p:extLst>
          </p:nvPr>
        </p:nvGraphicFramePr>
        <p:xfrm>
          <a:off x="3593639" y="5402924"/>
          <a:ext cx="4718310" cy="39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  <a:gridCol w="471831"/>
              </a:tblGrid>
              <a:tr h="399730">
                <a:tc>
                  <a:txBody>
                    <a:bodyPr/>
                    <a:lstStyle/>
                    <a:p>
                      <a:r>
                        <a:rPr lang="en-US" sz="1300" smtClean="0"/>
                        <a:t>C1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C3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.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smtClean="0"/>
                        <a:t>C13</a:t>
                      </a:r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874616" y="5889310"/>
            <a:ext cx="320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</a:t>
            </a:r>
          </a:p>
          <a:p>
            <a:r>
              <a:rPr lang="en-US" smtClean="0"/>
              <a:t>.   About 400 more samples</a:t>
            </a:r>
          </a:p>
          <a:p>
            <a:r>
              <a:rPr lang="en-US" smtClean="0"/>
              <a:t>.   with the same label. </a:t>
            </a:r>
          </a:p>
        </p:txBody>
      </p:sp>
    </p:spTree>
    <p:extLst>
      <p:ext uri="{BB962C8B-B14F-4D97-AF65-F5344CB8AC3E}">
        <p14:creationId xmlns:p14="http://schemas.microsoft.com/office/powerpoint/2010/main" val="41177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2369" y="1953742"/>
            <a:ext cx="1527237" cy="455877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208 C</a:t>
            </a:r>
          </a:p>
          <a:p>
            <a:pPr algn="ctr"/>
            <a:r>
              <a:rPr lang="en-US" smtClean="0"/>
              <a:t>200 A</a:t>
            </a:r>
          </a:p>
          <a:p>
            <a:pPr algn="ctr"/>
            <a:r>
              <a:rPr lang="en-US" smtClean="0"/>
              <a:t>3-4 seconds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1623" y="1564953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Sample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7305" y="1953742"/>
            <a:ext cx="1406115" cy="220000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Training</a:t>
            </a:r>
          </a:p>
          <a:p>
            <a:pPr algn="ctr"/>
            <a:r>
              <a:rPr lang="en-US" smtClean="0"/>
              <a:t>204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7305" y="4289828"/>
            <a:ext cx="1406115" cy="2200003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</a:p>
          <a:p>
            <a:pPr algn="ctr"/>
            <a:r>
              <a:rPr lang="en-US" smtClean="0"/>
              <a:t>204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3002" y="3496001"/>
            <a:ext cx="442246" cy="4309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3002" y="4459930"/>
            <a:ext cx="442246" cy="4422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982369" y="2866750"/>
            <a:ext cx="2415226" cy="4309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Extract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2554" y="1723714"/>
            <a:ext cx="1270039" cy="115670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Pitch and Formant feature set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92554" y="3050604"/>
            <a:ext cx="1270039" cy="115670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MFCCs feature set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4982053" y="2774346"/>
            <a:ext cx="2800891" cy="40478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2F2B20"/>
                </a:solidFill>
              </a:rPr>
              <a:t>SVM </a:t>
            </a:r>
            <a:endParaRPr lang="en-US">
              <a:solidFill>
                <a:srgbClr val="2F2B2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18501" y="1678354"/>
            <a:ext cx="1270039" cy="115670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Pitch and Formant model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18501" y="3050688"/>
            <a:ext cx="1270039" cy="115670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MFCCs model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781743" y="3027924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05447" y="2375168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05447" y="3467042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58957" y="2239085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24938" y="3460763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25727" y="2250425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30251" y="3512403"/>
            <a:ext cx="192774" cy="226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97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did a K-fold cross validation</a:t>
            </a:r>
          </a:p>
          <a:p>
            <a:r>
              <a:rPr lang="en-US" smtClean="0"/>
              <a:t>K = 10</a:t>
            </a:r>
          </a:p>
          <a:p>
            <a:r>
              <a:rPr lang="en-US" smtClean="0"/>
              <a:t>Mean accuracy for Pitch and Formant model is about 90%</a:t>
            </a:r>
          </a:p>
          <a:p>
            <a:r>
              <a:rPr lang="en-US" smtClean="0"/>
              <a:t>Mean accuracy for MFCCs model is about 99%</a:t>
            </a:r>
          </a:p>
          <a:p>
            <a:r>
              <a:rPr lang="en-US" smtClean="0"/>
              <a:t>It will take too long to run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5315</TotalTime>
  <Words>371</Words>
  <Application>Microsoft Macintosh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Who is speaking, Adult or Child</vt:lpstr>
      <vt:lpstr>Main Function</vt:lpstr>
      <vt:lpstr>Go and do a demo on Online and Offline test</vt:lpstr>
      <vt:lpstr>Testing using Pitch and Formant model</vt:lpstr>
      <vt:lpstr>Testing using MFCCs model</vt:lpstr>
      <vt:lpstr>Features</vt:lpstr>
      <vt:lpstr>Each sample is broken into a feature vector </vt:lpstr>
      <vt:lpstr>Training</vt:lpstr>
      <vt:lpstr>Evaluation </vt:lpstr>
      <vt:lpstr>Futher Development</vt:lpstr>
      <vt:lpstr>What is MFCCs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speaking, Adult or Child</dc:title>
  <dc:creator>Thanakorn</dc:creator>
  <cp:lastModifiedBy>Thanakorn</cp:lastModifiedBy>
  <cp:revision>16</cp:revision>
  <dcterms:created xsi:type="dcterms:W3CDTF">2014-03-07T00:03:30Z</dcterms:created>
  <dcterms:modified xsi:type="dcterms:W3CDTF">2014-03-10T16:38:42Z</dcterms:modified>
</cp:coreProperties>
</file>