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sldIdLst>
    <p:sldId id="256" r:id="rId2"/>
    <p:sldId id="258" r:id="rId3"/>
    <p:sldId id="261" r:id="rId4"/>
    <p:sldId id="276" r:id="rId5"/>
    <p:sldId id="280" r:id="rId6"/>
    <p:sldId id="285" r:id="rId7"/>
    <p:sldId id="292" r:id="rId8"/>
    <p:sldId id="293" r:id="rId9"/>
    <p:sldId id="286" r:id="rId10"/>
    <p:sldId id="294" r:id="rId11"/>
    <p:sldId id="295" r:id="rId12"/>
    <p:sldId id="262" r:id="rId13"/>
    <p:sldId id="265" r:id="rId14"/>
    <p:sldId id="267" r:id="rId15"/>
    <p:sldId id="269" r:id="rId16"/>
    <p:sldId id="273" r:id="rId17"/>
    <p:sldId id="296" r:id="rId18"/>
    <p:sldId id="277" r:id="rId19"/>
    <p:sldId id="299" r:id="rId20"/>
    <p:sldId id="297" r:id="rId21"/>
    <p:sldId id="29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4FAD0-981E-6EE3-FB80-B0A29AE08C11}" v="28" dt="2024-01-25T20:12:18.100"/>
    <p1510:client id="{0DC3AF20-8EEE-5AED-7D44-5270884001DA}" v="229" dt="2024-01-24T18:03:21.673"/>
    <p1510:client id="{1BCFF008-F5C7-D618-2466-BA1DE6A0A32F}" v="61" dt="2024-01-24T16:32:05.479"/>
    <p1510:client id="{1FA3641E-CD99-1480-44ED-4E41D0DEF19B}" v="258" dt="2024-01-24T19:05:05.577"/>
    <p1510:client id="{346CE457-954B-495C-0EA5-5638EF1FA9A9}" v="368" dt="2024-01-24T14:36:18.590"/>
    <p1510:client id="{40C4900C-8DE5-C248-6276-9B9103ACF18C}" v="62" dt="2024-01-24T16:00:53.525"/>
    <p1510:client id="{4B82A1F2-3F8B-CD56-B855-DA822397D297}" v="40" dt="2024-01-24T21:13:22.764"/>
    <p1510:client id="{62B59BF7-400C-6EA1-D384-EB40E6C85405}" v="1690" dt="2024-01-24T13:44:13.651"/>
    <p1510:client id="{6F977A54-5835-1842-B83B-C1827E2F3AC0}" v="247" dt="2024-01-24T15:39:26.526"/>
    <p1510:client id="{73112C50-A4FE-5ECC-70EF-49A6C276246D}" v="844" dt="2024-01-25T12:59:29.876"/>
    <p1510:client id="{8BEFFE2D-7460-DF85-390E-AEE1D31DE8B2}" v="41" dt="2024-01-25T10:47:43.840"/>
    <p1510:client id="{92FD8E04-0313-875D-EEB0-4E7227908C63}" v="552" dt="2024-01-25T18:30:26.630"/>
    <p1510:client id="{A8665F11-7120-ACE7-3D4B-53344184C377}" v="884" dt="2024-01-24T14:58:28.032"/>
    <p1510:client id="{BE6A7EAC-668D-4EFF-A885-79A29A04AB84}" v="548" dt="2024-01-25T11:00:56.128"/>
    <p1510:client id="{D6FA806A-44DF-9427-D0FD-F248257609DF}" v="35" dt="2024-01-25T08:54:05.395"/>
    <p1510:client id="{EC9ACEEC-E513-30AD-03CF-92E093F71E9F}" v="3" dt="2024-01-25T07:39:53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theme" Target="theme/theme1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viewProps" Target="view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microsoft.com/office/2015/10/relationships/revisionInfo" Target="revisionInfo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presProps" Target="presProp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ableStyles" Target="tableStyles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5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chnology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938" y="2182273"/>
            <a:ext cx="8768862" cy="2481276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>
                <a:latin typeface="Aptos"/>
              </a:rPr>
              <a:t>Quelles </a:t>
            </a:r>
            <a:r>
              <a:rPr lang="en-US" sz="4400" b="1" err="1">
                <a:latin typeface="Aptos"/>
              </a:rPr>
              <a:t>sont</a:t>
            </a:r>
            <a:r>
              <a:rPr lang="en-US" sz="4400" b="1">
                <a:latin typeface="Aptos"/>
              </a:rPr>
              <a:t> les </a:t>
            </a:r>
            <a:r>
              <a:rPr lang="en-US" sz="4400" b="1" err="1">
                <a:latin typeface="Aptos"/>
              </a:rPr>
              <a:t>différences</a:t>
            </a:r>
            <a:r>
              <a:rPr lang="en-US" sz="4400" b="1">
                <a:latin typeface="Aptos"/>
              </a:rPr>
              <a:t> </a:t>
            </a:r>
            <a:r>
              <a:rPr lang="en-US" sz="4400" b="1" err="1">
                <a:latin typeface="Aptos"/>
              </a:rPr>
              <a:t>d'usages</a:t>
            </a:r>
            <a:r>
              <a:rPr lang="en-US" sz="4400" b="1">
                <a:latin typeface="Aptos"/>
              </a:rPr>
              <a:t> et de </a:t>
            </a:r>
            <a:r>
              <a:rPr lang="en-US" sz="4400" b="1" err="1">
                <a:latin typeface="Aptos"/>
              </a:rPr>
              <a:t>représentations</a:t>
            </a:r>
            <a:r>
              <a:rPr lang="en-US" sz="4400" b="1">
                <a:latin typeface="Aptos"/>
              </a:rPr>
              <a:t> de </a:t>
            </a:r>
            <a:r>
              <a:rPr lang="en-US" sz="4400" b="1" err="1">
                <a:latin typeface="Aptos"/>
              </a:rPr>
              <a:t>l'IA</a:t>
            </a:r>
            <a:r>
              <a:rPr lang="en-US" sz="4400" b="1">
                <a:latin typeface="Aptos"/>
              </a:rPr>
              <a:t> </a:t>
            </a:r>
            <a:r>
              <a:rPr lang="en-US" sz="4400" b="1" err="1">
                <a:latin typeface="Aptos"/>
              </a:rPr>
              <a:t>selon</a:t>
            </a:r>
            <a:r>
              <a:rPr lang="en-US" sz="4400" b="1">
                <a:latin typeface="Aptos"/>
              </a:rPr>
              <a:t> le </a:t>
            </a:r>
            <a:r>
              <a:rPr lang="en-US" sz="4400" b="1" err="1">
                <a:latin typeface="Aptos"/>
              </a:rPr>
              <a:t>statut</a:t>
            </a:r>
            <a:r>
              <a:rPr lang="en-US" sz="4400" b="1">
                <a:latin typeface="Aptos"/>
              </a:rPr>
              <a:t> des </a:t>
            </a:r>
            <a:r>
              <a:rPr lang="en-US" sz="4400" b="1" err="1">
                <a:latin typeface="Aptos"/>
              </a:rPr>
              <a:t>membres</a:t>
            </a:r>
            <a:r>
              <a:rPr lang="en-US" sz="4400" b="1">
                <a:latin typeface="Aptos"/>
              </a:rPr>
              <a:t> de L'IUT ?</a:t>
            </a:r>
          </a:p>
        </p:txBody>
      </p:sp>
      <p:pic>
        <p:nvPicPr>
          <p:cNvPr id="11" name="Picture 10" descr="A profile of a person with gears&#10;&#10;Description automatically generated">
            <a:extLst>
              <a:ext uri="{FF2B5EF4-FFF2-40B4-BE49-F238E27FC236}">
                <a16:creationId xmlns:a16="http://schemas.microsoft.com/office/drawing/2014/main" id="{B9C40FEC-F09E-EE13-B6F2-6FB19AA29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222" r="48661"/>
          <a:stretch/>
        </p:blipFill>
        <p:spPr>
          <a:xfrm>
            <a:off x="0" y="800670"/>
            <a:ext cx="1291619" cy="5102758"/>
          </a:xfrm>
          <a:prstGeom prst="rect">
            <a:avLst/>
          </a:prstGeom>
        </p:spPr>
      </p:pic>
      <p:pic>
        <p:nvPicPr>
          <p:cNvPr id="5" name="Picture 4" descr="A logo with a letter&#10;&#10;Description automatically generated">
            <a:extLst>
              <a:ext uri="{FF2B5EF4-FFF2-40B4-BE49-F238E27FC236}">
                <a16:creationId xmlns:a16="http://schemas.microsoft.com/office/drawing/2014/main" id="{5477A52D-042A-9665-4666-70058242B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555" y="4202"/>
            <a:ext cx="1605243" cy="1594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4F554-DE08-2DC0-E120-977FD122FA7C}"/>
              </a:ext>
            </a:extLst>
          </p:cNvPr>
          <p:cNvSpPr txBox="1"/>
          <p:nvPr/>
        </p:nvSpPr>
        <p:spPr>
          <a:xfrm>
            <a:off x="3645791" y="6484154"/>
            <a:ext cx="3819461" cy="37779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UNITE – HASSEN – CASAS - EL DAHDAH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915CF-929F-0DBA-31B7-AFFC4866DC61}"/>
              </a:ext>
            </a:extLst>
          </p:cNvPr>
          <p:cNvSpPr txBox="1"/>
          <p:nvPr/>
        </p:nvSpPr>
        <p:spPr>
          <a:xfrm>
            <a:off x="1098551" y="6491211"/>
            <a:ext cx="2260600" cy="36576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Date : 26 Janvier 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A0C53A9-4859-AC8E-A1FD-06381B76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solidFill>
            <a:schemeClr val="bg1"/>
          </a:solidFill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1/21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4CE-5771-7E4A-99F7-2190EE3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114" y="-1728"/>
            <a:ext cx="12660559" cy="783697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Frequence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d'utilisation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d'IA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 le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statut</a:t>
            </a:r>
            <a:endParaRPr lang="en-US">
              <a:solidFill>
                <a:schemeClr val="bg1"/>
              </a:solidFill>
              <a:latin typeface="Aptos"/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40CAA-5A6D-0C48-BC16-18B7EA9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10/21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4A2674A-1E4A-D0CA-345E-3CEE185EE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93" r="27727"/>
          <a:stretch/>
        </p:blipFill>
        <p:spPr>
          <a:xfrm>
            <a:off x="0" y="1700232"/>
            <a:ext cx="5308968" cy="4245167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EB300B0-1317-4077-C100-6BB95EA54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3" r="-132" b="-259"/>
          <a:stretch/>
        </p:blipFill>
        <p:spPr>
          <a:xfrm>
            <a:off x="5087375" y="1717212"/>
            <a:ext cx="7100470" cy="42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A929-F042-F8F7-2A1E-33254E38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6C96-2302-F04D-75A4-7956EB94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155" y="-550"/>
            <a:ext cx="12344185" cy="707497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Satisfaction des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résultats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d'IA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 le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statut</a:t>
            </a:r>
            <a:endParaRPr lang="en-US" sz="5400" err="1">
              <a:solidFill>
                <a:schemeClr val="bg1"/>
              </a:solidFill>
              <a:latin typeface="Aptos"/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1A3B1-1E70-73C2-E05A-D298B4C3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11/21</a:t>
            </a: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F48A3E-D81E-E156-8CB4-AE46D6EDE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83" y="706740"/>
            <a:ext cx="6103920" cy="5402704"/>
          </a:xfr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6C251550-1558-6619-54CA-35C16B62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22" y="704127"/>
            <a:ext cx="6111201" cy="54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7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854F-003A-BD70-564B-35EA7ADC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43" y="-4136"/>
            <a:ext cx="12541543" cy="785284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Type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d'IA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utilisée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le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statut</a:t>
            </a:r>
            <a:endParaRPr lang="en-US" sz="4600" b="1" err="1">
              <a:solidFill>
                <a:schemeClr val="bg1"/>
              </a:solidFill>
              <a:latin typeface="Aptos"/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88E2-CC20-6627-DFD2-53026363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12/21</a:t>
            </a:r>
          </a:p>
        </p:txBody>
      </p:sp>
      <p:pic>
        <p:nvPicPr>
          <p:cNvPr id="7" name="Picture 6" descr="A graph with orange and white bars&#10;&#10;Description automatically generated">
            <a:extLst>
              <a:ext uri="{FF2B5EF4-FFF2-40B4-BE49-F238E27FC236}">
                <a16:creationId xmlns:a16="http://schemas.microsoft.com/office/drawing/2014/main" id="{EF94DF18-7565-F948-9D90-B7B0D52F9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7" b="162"/>
          <a:stretch/>
        </p:blipFill>
        <p:spPr>
          <a:xfrm>
            <a:off x="2054506" y="3837308"/>
            <a:ext cx="8382000" cy="302283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FCC08-A8A8-D9C9-BA28-99AE741F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" t="7317" r="106" b="60"/>
          <a:stretch/>
        </p:blipFill>
        <p:spPr>
          <a:xfrm>
            <a:off x="2054506" y="783902"/>
            <a:ext cx="8384780" cy="3056140"/>
          </a:xfrm>
        </p:spPr>
      </p:pic>
    </p:spTree>
    <p:extLst>
      <p:ext uri="{BB962C8B-B14F-4D97-AF65-F5344CB8AC3E}">
        <p14:creationId xmlns:p14="http://schemas.microsoft.com/office/powerpoint/2010/main" val="42504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8978-1214-CAE8-1717-7DD9C942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63" y="195593"/>
            <a:ext cx="9955829" cy="642321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Avis sur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l'intégration</a:t>
            </a:r>
            <a:r>
              <a:rPr lang="en-US" b="1">
                <a:solidFill>
                  <a:schemeClr val="bg1"/>
                </a:solidFill>
                <a:latin typeface="Aptos"/>
              </a:rPr>
              <a:t> de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l'IA</a:t>
            </a:r>
            <a:r>
              <a:rPr lang="en-US" b="1">
                <a:solidFill>
                  <a:schemeClr val="bg1"/>
                </a:solidFill>
                <a:latin typeface="Aptos"/>
              </a:rPr>
              <a:t> 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</a:rPr>
              <a:t> le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statut</a:t>
            </a:r>
            <a:r>
              <a:rPr lang="en-US" b="1">
                <a:solidFill>
                  <a:schemeClr val="bg1"/>
                </a:solidFill>
                <a:latin typeface="Aptos"/>
              </a:rPr>
              <a:t>  </a:t>
            </a:r>
            <a:r>
              <a:rPr lang="en-US" b="1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AE83-A5FF-3712-8963-EA17A3D8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13/21</a:t>
            </a:r>
          </a:p>
        </p:txBody>
      </p:sp>
      <p:pic>
        <p:nvPicPr>
          <p:cNvPr id="13" name="Picture 12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47535841-1FC2-C60F-4B8B-8013F1F79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0" b="-229"/>
          <a:stretch/>
        </p:blipFill>
        <p:spPr>
          <a:xfrm>
            <a:off x="2546430" y="869758"/>
            <a:ext cx="7214886" cy="3108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4AEC9-F9CD-C3DD-1197-7CA3E4E49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30" r="-134" b="-234"/>
          <a:stretch/>
        </p:blipFill>
        <p:spPr>
          <a:xfrm>
            <a:off x="2549372" y="3976365"/>
            <a:ext cx="7210899" cy="2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0FE1-97D7-A6CB-74C8-5BF6A339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98" y="289708"/>
            <a:ext cx="11331388" cy="809580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Avis sur les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avantages</a:t>
            </a:r>
            <a:r>
              <a:rPr lang="en-US" b="1">
                <a:solidFill>
                  <a:schemeClr val="bg1"/>
                </a:solidFill>
                <a:latin typeface="Aptos"/>
              </a:rPr>
              <a:t> de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l'IA</a:t>
            </a:r>
            <a:r>
              <a:rPr lang="en-US" b="1">
                <a:solidFill>
                  <a:schemeClr val="bg1"/>
                </a:solidFill>
                <a:latin typeface="Aptos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</a:rPr>
              <a:t> le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statut</a:t>
            </a:r>
            <a:r>
              <a:rPr lang="en-US" b="1">
                <a:latin typeface="Aptos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CC7B2-14BC-8960-0302-58F761B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14/21</a:t>
            </a:r>
          </a:p>
        </p:txBody>
      </p:sp>
      <p:pic>
        <p:nvPicPr>
          <p:cNvPr id="9" name="Picture 8" descr="A graph with orange and white bars&#10;&#10;Description automatically generated">
            <a:extLst>
              <a:ext uri="{FF2B5EF4-FFF2-40B4-BE49-F238E27FC236}">
                <a16:creationId xmlns:a16="http://schemas.microsoft.com/office/drawing/2014/main" id="{7D9DCB13-873E-A3EE-960F-DA661AD50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1" r="155"/>
          <a:stretch/>
        </p:blipFill>
        <p:spPr>
          <a:xfrm>
            <a:off x="5766358" y="1099596"/>
            <a:ext cx="6427350" cy="5256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92A99-48FF-E169-9C08-FF3A2E92C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" t="9751" r="-264"/>
          <a:stretch/>
        </p:blipFill>
        <p:spPr>
          <a:xfrm>
            <a:off x="-43078" y="1099595"/>
            <a:ext cx="5814451" cy="52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49FF-05A4-49AC-1BFC-31FA7FE4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2" y="-2682"/>
            <a:ext cx="12195251" cy="923080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Les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craintes</a:t>
            </a:r>
            <a:r>
              <a:rPr lang="en-US" b="1" kern="1200">
                <a:solidFill>
                  <a:schemeClr val="bg1"/>
                </a:solidFill>
                <a:latin typeface="Aptos"/>
              </a:rPr>
              <a:t> par rapport</a:t>
            </a:r>
            <a:r>
              <a:rPr lang="en-US" b="1">
                <a:solidFill>
                  <a:schemeClr val="bg1"/>
                </a:solidFill>
                <a:latin typeface="Aptos"/>
              </a:rPr>
              <a:t> à l'</a:t>
            </a:r>
            <a:r>
              <a:rPr lang="en-US" b="1" kern="1200">
                <a:solidFill>
                  <a:schemeClr val="bg1"/>
                </a:solidFill>
                <a:latin typeface="Aptos"/>
              </a:rPr>
              <a:t> IA</a:t>
            </a:r>
            <a:r>
              <a:rPr lang="en-US" b="1">
                <a:solidFill>
                  <a:schemeClr val="bg1"/>
                </a:solidFill>
                <a:latin typeface="Aptos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</a:rPr>
              <a:t> le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statut</a:t>
            </a:r>
            <a:endParaRPr lang="en-US" b="1" kern="1200">
              <a:solidFill>
                <a:schemeClr val="bg1"/>
              </a:solidFill>
              <a:latin typeface="Apto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C7B3BD-045F-D537-EC20-F5416ED7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3071" y="6433515"/>
            <a:ext cx="2743200" cy="365125"/>
          </a:xfrm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15/21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DD59A9DC-6E76-A38B-4078-7E94D942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" t="6292" r="6325" b="211"/>
          <a:stretch/>
        </p:blipFill>
        <p:spPr>
          <a:xfrm>
            <a:off x="-2992" y="914915"/>
            <a:ext cx="6009593" cy="5479800"/>
          </a:xfrm>
        </p:spPr>
      </p:pic>
      <p:pic>
        <p:nvPicPr>
          <p:cNvPr id="12" name="Picture 11" descr="A graph of orange and white bars&#10;&#10;Description automatically generated">
            <a:extLst>
              <a:ext uri="{FF2B5EF4-FFF2-40B4-BE49-F238E27FC236}">
                <a16:creationId xmlns:a16="http://schemas.microsoft.com/office/drawing/2014/main" id="{7F72095B-7FF0-50BB-B3C3-79E884607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6" b="175"/>
          <a:stretch/>
        </p:blipFill>
        <p:spPr>
          <a:xfrm>
            <a:off x="5642657" y="914915"/>
            <a:ext cx="7523545" cy="54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297-F1D5-CB40-7069-10BD1F0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" y="-39096"/>
            <a:ext cx="12238829" cy="1161072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900" b="1" err="1">
                <a:solidFill>
                  <a:schemeClr val="bg1"/>
                </a:solidFill>
                <a:latin typeface="Aptos"/>
              </a:rPr>
              <a:t>Difficultée</a:t>
            </a:r>
            <a:r>
              <a:rPr lang="en-US" sz="4900" b="1" kern="1200">
                <a:solidFill>
                  <a:schemeClr val="bg1"/>
                </a:solidFill>
                <a:latin typeface="Aptos"/>
              </a:rPr>
              <a:t>(s) </a:t>
            </a:r>
            <a:r>
              <a:rPr lang="en-US" sz="4900" b="1" kern="1200" err="1">
                <a:solidFill>
                  <a:schemeClr val="bg1"/>
                </a:solidFill>
                <a:latin typeface="Aptos"/>
              </a:rPr>
              <a:t>principales</a:t>
            </a:r>
            <a:r>
              <a:rPr lang="en-US" sz="4900" b="1" kern="1200">
                <a:solidFill>
                  <a:schemeClr val="bg1"/>
                </a:solidFill>
                <a:latin typeface="Aptos"/>
              </a:rPr>
              <a:t> </a:t>
            </a:r>
            <a:r>
              <a:rPr lang="en-US" sz="4900" b="1" err="1">
                <a:solidFill>
                  <a:schemeClr val="bg1"/>
                </a:solidFill>
                <a:latin typeface="Aptos"/>
              </a:rPr>
              <a:t>rencontrés</a:t>
            </a:r>
            <a:r>
              <a:rPr lang="en-US" sz="4900" b="1">
                <a:solidFill>
                  <a:schemeClr val="bg1"/>
                </a:solidFill>
                <a:latin typeface="Aptos"/>
              </a:rPr>
              <a:t> </a:t>
            </a:r>
            <a:r>
              <a:rPr lang="en-US" sz="4900" b="1" err="1">
                <a:solidFill>
                  <a:schemeClr val="bg1"/>
                </a:solidFill>
                <a:latin typeface="Aptos"/>
              </a:rPr>
              <a:t>selon</a:t>
            </a:r>
            <a:r>
              <a:rPr lang="en-US" sz="4900" b="1">
                <a:solidFill>
                  <a:schemeClr val="bg1"/>
                </a:solidFill>
                <a:latin typeface="Aptos"/>
              </a:rPr>
              <a:t> le </a:t>
            </a:r>
            <a:r>
              <a:rPr lang="en-US" sz="4900" b="1" err="1">
                <a:solidFill>
                  <a:schemeClr val="bg1"/>
                </a:solidFill>
                <a:latin typeface="Aptos"/>
              </a:rPr>
              <a:t>statut</a:t>
            </a:r>
            <a:r>
              <a:rPr lang="en-US" sz="4000" b="1">
                <a:solidFill>
                  <a:schemeClr val="bg1"/>
                </a:solidFill>
              </a:rPr>
              <a:t>  </a:t>
            </a:r>
            <a:endParaRPr lang="en-US" sz="4000" b="1" kern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C0C44-203B-22B2-4D74-7978564B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16/21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F222FBAD-05A4-E2EA-90BE-938B5144A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" y="1324055"/>
            <a:ext cx="6311651" cy="4351338"/>
          </a:xfrm>
        </p:spPr>
      </p:pic>
      <p:pic>
        <p:nvPicPr>
          <p:cNvPr id="9" name="Picture 8" descr="A graph with orange bars&#10;&#10;Description automatically generated">
            <a:extLst>
              <a:ext uri="{FF2B5EF4-FFF2-40B4-BE49-F238E27FC236}">
                <a16:creationId xmlns:a16="http://schemas.microsoft.com/office/drawing/2014/main" id="{853D8310-D261-B2D8-EE1D-5B697D50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16" y="1319473"/>
            <a:ext cx="6288912" cy="43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60F8-5EA6-A6D9-8606-A140F7E0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295F-86C4-B9DE-97D5-A0B0988A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846"/>
            <a:ext cx="10515600" cy="1359430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Calibri"/>
                <a:cs typeface="Calibri"/>
              </a:rPr>
              <a:t>Étude </a:t>
            </a:r>
            <a:r>
              <a:rPr lang="en-US" b="1" err="1">
                <a:solidFill>
                  <a:schemeClr val="bg1"/>
                </a:solidFill>
                <a:latin typeface="Aptos"/>
                <a:ea typeface="Calibri"/>
                <a:cs typeface="Calibri"/>
              </a:rPr>
              <a:t>croisée</a:t>
            </a:r>
            <a:r>
              <a:rPr lang="en-US" b="1">
                <a:solidFill>
                  <a:schemeClr val="bg1"/>
                </a:solidFill>
                <a:latin typeface="Aptos"/>
                <a:ea typeface="Calibri"/>
                <a:cs typeface="Calibri"/>
              </a:rPr>
              <a:t> sur les </a:t>
            </a:r>
            <a:br>
              <a:rPr lang="en-US" b="1">
                <a:latin typeface="Aptos"/>
                <a:ea typeface="Calibri"/>
                <a:cs typeface="Calibri"/>
              </a:rPr>
            </a:br>
            <a:r>
              <a:rPr lang="en-US" b="1" err="1">
                <a:solidFill>
                  <a:schemeClr val="bg1"/>
                </a:solidFill>
                <a:latin typeface="Aptos"/>
                <a:ea typeface="Calibri"/>
                <a:cs typeface="Calibri"/>
              </a:rPr>
              <a:t>départements</a:t>
            </a:r>
            <a:endParaRPr lang="en-US" b="1">
              <a:solidFill>
                <a:schemeClr val="bg1"/>
              </a:solidFill>
              <a:latin typeface="Aptos"/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A509E-59E8-8F64-F4F9-3CBDB9BF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17/21</a:t>
            </a:r>
          </a:p>
        </p:txBody>
      </p:sp>
    </p:spTree>
    <p:extLst>
      <p:ext uri="{BB962C8B-B14F-4D97-AF65-F5344CB8AC3E}">
        <p14:creationId xmlns:p14="http://schemas.microsoft.com/office/powerpoint/2010/main" val="160949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7A7C-AA59-392C-A58F-A5F16D7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643618"/>
            <a:ext cx="10515600" cy="766764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Integration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le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département</a:t>
            </a:r>
            <a:endParaRPr lang="en-US" b="1" err="1">
              <a:solidFill>
                <a:schemeClr val="bg1"/>
              </a:solidFill>
              <a:latin typeface="Apto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388DE-000D-D835-C1C5-0876D458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18/21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F520B-4842-7396-E7B9-996BA77C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20" y="1521889"/>
            <a:ext cx="7095160" cy="46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4BB3-A7DE-D358-0D2C-BE0C7191F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B5B4-1E34-F0E7-3FFE-8E8EA0E4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64" y="711654"/>
            <a:ext cx="10515600" cy="1324656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Test </a:t>
            </a:r>
            <a:r>
              <a:rPr lang="en-US" b="1" err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d'indépendance</a:t>
            </a:r>
            <a:r>
              <a:rPr lang="en-US" b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 sur les </a:t>
            </a:r>
            <a:r>
              <a:rPr lang="en-US" b="1" err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départements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AE7B8-73E6-BA96-5ED9-3C5D697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1992" y="6356350"/>
            <a:ext cx="851808" cy="337911"/>
          </a:xfrm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18/21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A117972-5619-CC88-0379-D93CBC13A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" t="35922" r="-239" b="-324"/>
          <a:stretch/>
        </p:blipFill>
        <p:spPr>
          <a:xfrm>
            <a:off x="319767" y="2326821"/>
            <a:ext cx="11389251" cy="2712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776B38-F9F9-2492-9473-16D92AC33951}"/>
              </a:ext>
            </a:extLst>
          </p:cNvPr>
          <p:cNvSpPr txBox="1"/>
          <p:nvPr/>
        </p:nvSpPr>
        <p:spPr>
          <a:xfrm>
            <a:off x="449034" y="3837213"/>
            <a:ext cx="5777593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374151"/>
                </a:solidFill>
                <a:ea typeface="+mn-lt"/>
                <a:cs typeface="+mn-lt"/>
              </a:rPr>
              <a:t>Calcul</a:t>
            </a:r>
            <a:r>
              <a:rPr lang="en-US" b="1">
                <a:solidFill>
                  <a:srgbClr val="374151"/>
                </a:solidFill>
                <a:ea typeface="+mn-lt"/>
                <a:cs typeface="+mn-lt"/>
              </a:rPr>
              <a:t> du Chi2 :</a:t>
            </a:r>
          </a:p>
          <a:p>
            <a:endParaRPr lang="en-US" i="1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i="1">
                <a:solidFill>
                  <a:srgbClr val="374151"/>
                </a:solidFill>
                <a:ea typeface="+mn-lt"/>
                <a:cs typeface="+mn-lt"/>
              </a:rPr>
              <a:t>χ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2=∑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Eij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 (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Oij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 −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Eij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 )2 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où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i="1">
                <a:solidFill>
                  <a:srgbClr val="374151"/>
                </a:solidFill>
                <a:ea typeface="+mn-lt"/>
                <a:cs typeface="+mn-lt"/>
              </a:rPr>
              <a:t>χ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2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est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statistique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du test du chi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carré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,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Oij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 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est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l'observation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dans la cellule 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i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j</a:t>
            </a:r>
            <a:endParaRPr lang="en-US">
              <a:solidFill>
                <a:srgbClr val="37415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Eij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 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est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l'espérance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théorique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dans la cellule 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i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i="1" err="1">
                <a:solidFill>
                  <a:srgbClr val="374151"/>
                </a:solidFill>
                <a:ea typeface="+mn-lt"/>
                <a:cs typeface="+mn-lt"/>
              </a:rPr>
              <a:t>j</a:t>
            </a:r>
            <a:endParaRPr lang="en-US">
              <a:solidFill>
                <a:srgbClr val="37415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La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somme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est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effectuée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sur </a:t>
            </a:r>
            <a:r>
              <a:rPr lang="en-US" err="1">
                <a:solidFill>
                  <a:srgbClr val="374151"/>
                </a:solidFill>
                <a:ea typeface="+mn-lt"/>
                <a:cs typeface="+mn-lt"/>
              </a:rPr>
              <a:t>toutes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les cellules de la table de contingence.</a:t>
            </a:r>
            <a:endParaRPr lang="en-US">
              <a:ea typeface="Calibri"/>
              <a:cs typeface="Calibri"/>
            </a:endParaRPr>
          </a:p>
          <a:p>
            <a:br>
              <a:rPr lang="en-US" sz="600">
                <a:solidFill>
                  <a:srgbClr val="374151"/>
                </a:solidFill>
                <a:ea typeface="+mn-lt"/>
                <a:cs typeface="+mn-lt"/>
              </a:rPr>
            </a:br>
            <a:endParaRPr lang="en-US" sz="600">
              <a:solidFill>
                <a:srgbClr val="374151"/>
              </a:solidFill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0D3A2-4EEA-902E-544E-5C7E4D99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193" y="3833132"/>
            <a:ext cx="2057400" cy="17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47494-E2DE-6B46-4AF5-302CC05B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963" y="4039281"/>
            <a:ext cx="1552575" cy="235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80FA9-1DDE-EB54-6F44-EF309F202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602" y="4331154"/>
            <a:ext cx="160972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58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3C210-E870-D445-503A-C9F8B7971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3249-1E11-3814-24B7-04F27EF2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198" y="681205"/>
            <a:ext cx="10634132" cy="76333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ptos"/>
              </a:rPr>
              <a:t>Sommaire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26B04-1996-F72D-2AA0-74C472C1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136" y="2116965"/>
            <a:ext cx="10634381" cy="3972715"/>
          </a:xfr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err="1"/>
              <a:t>Contextualisation</a:t>
            </a:r>
            <a:endParaRPr lang="en-US" sz="28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Analyse des variables :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statut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, le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département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, les opinions, type IA,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contexte</a:t>
            </a:r>
            <a:endParaRPr lang="en-US" sz="28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Étude 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croisée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 sur les 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statuts</a:t>
            </a:r>
            <a:endParaRPr lang="en-US" sz="28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Étude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croisée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 sur les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départements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Test </a:t>
            </a:r>
            <a:r>
              <a:rPr lang="en-US" sz="2800" err="1">
                <a:ea typeface="Calibri" panose="020F0502020204030204"/>
                <a:cs typeface="Calibri" panose="020F0502020204030204"/>
              </a:rPr>
              <a:t>d'indépendance</a:t>
            </a:r>
            <a:r>
              <a:rPr lang="en-US" sz="2800">
                <a:ea typeface="Calibri" panose="020F0502020204030204"/>
                <a:cs typeface="Calibri" panose="020F0502020204030204"/>
              </a:rPr>
              <a:t> sur les </a:t>
            </a:r>
            <a:r>
              <a:rPr lang="en-US" sz="2800" err="1">
                <a:ea typeface="Calibri" panose="020F0502020204030204"/>
                <a:cs typeface="Calibri" panose="020F0502020204030204"/>
              </a:rPr>
              <a:t>départements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Conclusion </a:t>
            </a:r>
            <a:r>
              <a:rPr lang="en-US" sz="2800" err="1"/>
              <a:t>scientifique</a:t>
            </a:r>
            <a:endParaRPr lang="en-US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Conclusion </a:t>
            </a:r>
            <a:r>
              <a:rPr lang="en-US" sz="2800" err="1">
                <a:cs typeface="Calibri"/>
              </a:rPr>
              <a:t>méthodologique</a:t>
            </a:r>
            <a:endParaRPr lang="en-US" sz="2800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EC3F934-4BD0-DA1C-81FA-CA98203B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solidFill>
            <a:schemeClr val="bg1"/>
          </a:solidFill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2/21</a:t>
            </a:r>
          </a:p>
        </p:txBody>
      </p:sp>
    </p:spTree>
    <p:extLst>
      <p:ext uri="{BB962C8B-B14F-4D97-AF65-F5344CB8AC3E}">
        <p14:creationId xmlns:p14="http://schemas.microsoft.com/office/powerpoint/2010/main" val="927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A6AB2-F39F-8C92-B67A-D307AA8CB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263C-3184-904D-CA13-ED7E113D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64" y="4036"/>
            <a:ext cx="9519746" cy="1344835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Frequence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d'utilisation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d'IA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selon</a:t>
            </a:r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 le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département</a:t>
            </a:r>
            <a:endParaRPr lang="en-US" sz="5300" b="1">
              <a:solidFill>
                <a:schemeClr val="bg1"/>
              </a:solidFill>
              <a:latin typeface="Aptos"/>
              <a:ea typeface="+mj-lt"/>
              <a:cs typeface="+mj-lt"/>
            </a:endParaRPr>
          </a:p>
          <a:p>
            <a:pPr algn="ctr"/>
            <a:endParaRPr lang="en-US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BA38A-32FF-D835-1991-D597F5C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19/21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353C2D-0A15-7ADB-B551-DCA206C6F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773" y="1825625"/>
            <a:ext cx="6536453" cy="4351338"/>
          </a:xfrm>
        </p:spPr>
      </p:pic>
    </p:spTree>
    <p:extLst>
      <p:ext uri="{BB962C8B-B14F-4D97-AF65-F5344CB8AC3E}">
        <p14:creationId xmlns:p14="http://schemas.microsoft.com/office/powerpoint/2010/main" val="235756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34A95F-E850-3DD9-F385-27974794CC33}"/>
              </a:ext>
            </a:extLst>
          </p:cNvPr>
          <p:cNvSpPr txBox="1">
            <a:spLocks/>
          </p:cNvSpPr>
          <p:nvPr/>
        </p:nvSpPr>
        <p:spPr>
          <a:xfrm>
            <a:off x="838200" y="2989792"/>
            <a:ext cx="10515600" cy="7074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Conclusion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scientifique</a:t>
            </a:r>
            <a:r>
              <a:rPr lang="en-US" b="1">
                <a:solidFill>
                  <a:schemeClr val="bg1"/>
                </a:solidFill>
                <a:latin typeface="Aptos"/>
              </a:rPr>
              <a:t> 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6C0CF38-CBEB-D492-5851-1269775A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20/21</a:t>
            </a:r>
          </a:p>
        </p:txBody>
      </p:sp>
    </p:spTree>
    <p:extLst>
      <p:ext uri="{BB962C8B-B14F-4D97-AF65-F5344CB8AC3E}">
        <p14:creationId xmlns:p14="http://schemas.microsoft.com/office/powerpoint/2010/main" val="350813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0801-561F-0678-A912-54480250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84" y="2887472"/>
            <a:ext cx="10515600" cy="775230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Conclusion 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méthodologique</a:t>
            </a:r>
            <a:r>
              <a:rPr lang="en-US" b="1">
                <a:solidFill>
                  <a:schemeClr val="bg1"/>
                </a:solidFill>
                <a:latin typeface="Aptos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630D0-C2F1-45BA-68C9-52E71573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21/21</a:t>
            </a:r>
          </a:p>
        </p:txBody>
      </p:sp>
    </p:spTree>
    <p:extLst>
      <p:ext uri="{BB962C8B-B14F-4D97-AF65-F5344CB8AC3E}">
        <p14:creationId xmlns:p14="http://schemas.microsoft.com/office/powerpoint/2010/main" val="7017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1E63-F78B-F944-29EC-4D2DB6F5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65" y="732518"/>
            <a:ext cx="10638063" cy="90374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err="1">
                <a:solidFill>
                  <a:schemeClr val="bg1"/>
                </a:solidFill>
                <a:latin typeface="Aptos"/>
              </a:rPr>
              <a:t>Contextualisation</a:t>
            </a:r>
            <a:r>
              <a:rPr lang="en-US" b="1">
                <a:solidFill>
                  <a:schemeClr val="bg1"/>
                </a:solidFill>
                <a:latin typeface="Aptos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51F1B-9DF0-52B4-9AA3-4B74EE8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3/21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6800C2-2565-CEA3-1DD7-32B3151A6264}"/>
              </a:ext>
            </a:extLst>
          </p:cNvPr>
          <p:cNvSpPr txBox="1">
            <a:spLocks/>
          </p:cNvSpPr>
          <p:nvPr/>
        </p:nvSpPr>
        <p:spPr>
          <a:xfrm>
            <a:off x="772279" y="2116965"/>
            <a:ext cx="10634381" cy="3876861"/>
          </a:xfrm>
          <a:prstGeom prst="rect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>
              <a:latin typeface="Aptos"/>
              <a:cs typeface="Arial"/>
            </a:endParaRPr>
          </a:p>
          <a:p>
            <a:pPr marL="0" indent="0">
              <a:buNone/>
            </a:pPr>
            <a:r>
              <a:rPr lang="en-US" sz="1600" b="1">
                <a:latin typeface="Aptos"/>
                <a:cs typeface="Arial"/>
              </a:rPr>
              <a:t>Suite à la montée de </a:t>
            </a:r>
            <a:r>
              <a:rPr lang="en-US" sz="1600" b="1" err="1">
                <a:latin typeface="Aptos"/>
                <a:cs typeface="Arial"/>
              </a:rPr>
              <a:t>l'IA</a:t>
            </a:r>
            <a:r>
              <a:rPr lang="en-US" sz="1600" b="1">
                <a:latin typeface="Aptos"/>
                <a:cs typeface="Arial"/>
              </a:rPr>
              <a:t> dans la société, </a:t>
            </a:r>
            <a:r>
              <a:rPr lang="en-US" sz="1600" b="1" err="1">
                <a:latin typeface="Aptos"/>
                <a:cs typeface="Arial"/>
              </a:rPr>
              <a:t>l'IUT</a:t>
            </a:r>
            <a:r>
              <a:rPr lang="en-US" sz="1600" b="1">
                <a:latin typeface="Aptos"/>
                <a:cs typeface="Arial"/>
              </a:rPr>
              <a:t> de Paris - Rives de Seine </a:t>
            </a:r>
            <a:r>
              <a:rPr lang="en-US" sz="1600" b="1" err="1">
                <a:latin typeface="Aptos"/>
                <a:cs typeface="Arial"/>
              </a:rPr>
              <a:t>souhaite</a:t>
            </a:r>
            <a:r>
              <a:rPr lang="en-US" sz="1600" b="1">
                <a:latin typeface="Aptos"/>
                <a:cs typeface="Arial"/>
              </a:rPr>
              <a:t> </a:t>
            </a:r>
            <a:r>
              <a:rPr lang="en-US" sz="1600" b="1" err="1">
                <a:latin typeface="Aptos"/>
                <a:cs typeface="Arial"/>
              </a:rPr>
              <a:t>connaître</a:t>
            </a:r>
            <a:r>
              <a:rPr lang="en-US" sz="1600" b="1">
                <a:latin typeface="Aptos"/>
                <a:cs typeface="Arial"/>
              </a:rPr>
              <a:t> et </a:t>
            </a:r>
            <a:r>
              <a:rPr lang="en-US" sz="1600" b="1" err="1">
                <a:latin typeface="Aptos"/>
                <a:cs typeface="Arial"/>
              </a:rPr>
              <a:t>évaluer</a:t>
            </a:r>
            <a:r>
              <a:rPr lang="en-US" sz="1600" b="1">
                <a:latin typeface="Aptos"/>
                <a:cs typeface="Arial"/>
              </a:rPr>
              <a:t> </a:t>
            </a:r>
            <a:r>
              <a:rPr lang="en-US" sz="1600" b="1" err="1">
                <a:latin typeface="Aptos"/>
                <a:cs typeface="Arial"/>
              </a:rPr>
              <a:t>l'impact</a:t>
            </a:r>
            <a:r>
              <a:rPr lang="en-US" sz="1600" b="1">
                <a:latin typeface="Aptos"/>
                <a:cs typeface="Arial"/>
              </a:rPr>
              <a:t> de </a:t>
            </a:r>
            <a:r>
              <a:rPr lang="en-US" sz="1600" b="1" err="1">
                <a:latin typeface="Aptos"/>
                <a:cs typeface="Arial"/>
              </a:rPr>
              <a:t>l'intelligence</a:t>
            </a:r>
            <a:r>
              <a:rPr lang="en-US" sz="1600" b="1">
                <a:latin typeface="Aptos"/>
                <a:cs typeface="Arial"/>
              </a:rPr>
              <a:t> </a:t>
            </a:r>
            <a:r>
              <a:rPr lang="en-US" sz="1600" b="1" err="1">
                <a:latin typeface="Aptos"/>
                <a:cs typeface="Arial"/>
              </a:rPr>
              <a:t>artificielle</a:t>
            </a:r>
            <a:r>
              <a:rPr lang="en-US" sz="1600" b="1">
                <a:latin typeface="Aptos"/>
                <a:cs typeface="Arial"/>
              </a:rPr>
              <a:t> dans </a:t>
            </a:r>
            <a:r>
              <a:rPr lang="en-US" sz="1600" b="1" err="1">
                <a:latin typeface="Aptos"/>
                <a:cs typeface="Arial"/>
              </a:rPr>
              <a:t>l'enseignement</a:t>
            </a:r>
            <a:r>
              <a:rPr lang="en-US" sz="1600" b="1">
                <a:latin typeface="Aptos"/>
                <a:cs typeface="Arial"/>
              </a:rPr>
              <a:t> </a:t>
            </a:r>
            <a:r>
              <a:rPr lang="en-US" sz="1600" b="1" err="1">
                <a:latin typeface="Aptos"/>
                <a:cs typeface="Arial"/>
              </a:rPr>
              <a:t>supérieur</a:t>
            </a:r>
            <a:r>
              <a:rPr lang="en-US" sz="1600" b="1">
                <a:latin typeface="Aptos"/>
                <a:cs typeface="Arial"/>
              </a:rPr>
              <a:t> :  </a:t>
            </a:r>
            <a:endParaRPr lang="en-US"/>
          </a:p>
          <a:p>
            <a:pPr marL="0" indent="0">
              <a:buNone/>
            </a:pPr>
            <a:endParaRPr lang="en-US" sz="1600" b="1">
              <a:latin typeface="Aptos"/>
              <a:cs typeface="Arial"/>
            </a:endParaRPr>
          </a:p>
          <a:p>
            <a:r>
              <a:rPr lang="en-US" sz="1600" b="1" err="1">
                <a:latin typeface="Aptos"/>
                <a:cs typeface="Arial"/>
              </a:rPr>
              <a:t>Echantillon</a:t>
            </a:r>
            <a:r>
              <a:rPr lang="en-US" sz="1600">
                <a:latin typeface="Aptos"/>
                <a:cs typeface="Arial"/>
              </a:rPr>
              <a:t> : </a:t>
            </a:r>
          </a:p>
          <a:p>
            <a:pPr marL="0" indent="0">
              <a:buNone/>
            </a:pPr>
            <a:r>
              <a:rPr lang="en-US" sz="1600">
                <a:latin typeface="Aptos"/>
                <a:cs typeface="Arial"/>
              </a:rPr>
              <a:t>Données </a:t>
            </a:r>
            <a:r>
              <a:rPr lang="en-US" sz="1600" err="1">
                <a:latin typeface="Aptos"/>
                <a:cs typeface="Arial"/>
              </a:rPr>
              <a:t>récoltées</a:t>
            </a:r>
            <a:r>
              <a:rPr lang="en-US" sz="1600">
                <a:latin typeface="Aptos"/>
                <a:cs typeface="Arial"/>
              </a:rPr>
              <a:t> : 860</a:t>
            </a:r>
          </a:p>
          <a:p>
            <a:pPr marL="0" indent="0">
              <a:buNone/>
            </a:pPr>
            <a:r>
              <a:rPr lang="en-US" sz="1600">
                <a:latin typeface="Aptos"/>
                <a:cs typeface="Arial"/>
              </a:rPr>
              <a:t>Données </a:t>
            </a:r>
            <a:r>
              <a:rPr lang="en-US" sz="1600" err="1">
                <a:latin typeface="Aptos"/>
                <a:cs typeface="Arial"/>
              </a:rPr>
              <a:t>exploitables</a:t>
            </a:r>
            <a:r>
              <a:rPr lang="en-US" sz="1600">
                <a:latin typeface="Aptos"/>
                <a:cs typeface="Arial"/>
              </a:rPr>
              <a:t> : 626 (560 </a:t>
            </a:r>
            <a:r>
              <a:rPr lang="en-US" sz="1600" err="1">
                <a:latin typeface="Aptos"/>
                <a:cs typeface="Arial"/>
              </a:rPr>
              <a:t>étudiants</a:t>
            </a:r>
            <a:r>
              <a:rPr lang="en-US" sz="1600">
                <a:latin typeface="Aptos"/>
                <a:cs typeface="Arial"/>
              </a:rPr>
              <a:t> et 66 </a:t>
            </a:r>
            <a:r>
              <a:rPr lang="en-US" sz="1600" err="1">
                <a:latin typeface="Aptos"/>
                <a:cs typeface="Arial"/>
              </a:rPr>
              <a:t>enseignants</a:t>
            </a:r>
            <a:r>
              <a:rPr lang="en-US" sz="1600">
                <a:latin typeface="Aptos"/>
                <a:cs typeface="Arial"/>
              </a:rPr>
              <a:t>) </a:t>
            </a:r>
            <a:endParaRPr lang="en-US" sz="1600">
              <a:latin typeface="Aptos"/>
            </a:endParaRPr>
          </a:p>
          <a:p>
            <a:r>
              <a:rPr lang="en-US" sz="1600" b="1" err="1">
                <a:latin typeface="Aptos"/>
                <a:cs typeface="Arial"/>
              </a:rPr>
              <a:t>Critère</a:t>
            </a:r>
            <a:r>
              <a:rPr lang="en-US" sz="1600" b="1">
                <a:latin typeface="Aptos"/>
                <a:cs typeface="Arial"/>
              </a:rPr>
              <a:t> </a:t>
            </a:r>
            <a:r>
              <a:rPr lang="en-US" sz="1600">
                <a:latin typeface="Aptos"/>
                <a:cs typeface="Arial"/>
              </a:rPr>
              <a:t>: </a:t>
            </a:r>
            <a:r>
              <a:rPr lang="en-US" sz="1600" err="1">
                <a:latin typeface="Aptos"/>
                <a:cs typeface="Arial"/>
              </a:rPr>
              <a:t>Membres</a:t>
            </a:r>
            <a:r>
              <a:rPr lang="en-US" sz="1600">
                <a:latin typeface="Aptos"/>
                <a:cs typeface="Arial"/>
              </a:rPr>
              <a:t> de  </a:t>
            </a:r>
            <a:r>
              <a:rPr lang="en-US" sz="1600" err="1">
                <a:latin typeface="Aptos"/>
                <a:cs typeface="Arial"/>
              </a:rPr>
              <a:t>l'IUT</a:t>
            </a:r>
            <a:r>
              <a:rPr lang="en-US" sz="1600">
                <a:latin typeface="Aptos"/>
                <a:cs typeface="Arial"/>
              </a:rPr>
              <a:t> Paris - Rives de Seine </a:t>
            </a:r>
            <a:endParaRPr lang="en-US" sz="1600">
              <a:latin typeface="Aptos"/>
            </a:endParaRPr>
          </a:p>
          <a:p>
            <a:r>
              <a:rPr lang="en-US" sz="1600" b="1" err="1">
                <a:latin typeface="Aptos"/>
                <a:cs typeface="Arial"/>
              </a:rPr>
              <a:t>Méthode</a:t>
            </a:r>
            <a:r>
              <a:rPr lang="en-US" sz="1600" b="1">
                <a:latin typeface="Aptos"/>
                <a:cs typeface="Arial"/>
              </a:rPr>
              <a:t> de </a:t>
            </a:r>
            <a:r>
              <a:rPr lang="en-US" sz="1600" b="1" err="1">
                <a:latin typeface="Aptos"/>
                <a:cs typeface="Arial"/>
              </a:rPr>
              <a:t>recueil</a:t>
            </a:r>
            <a:r>
              <a:rPr lang="en-US" sz="1600">
                <a:latin typeface="Aptos"/>
                <a:cs typeface="Arial"/>
              </a:rPr>
              <a:t> : Questionnaire </a:t>
            </a:r>
            <a:r>
              <a:rPr lang="en-US" sz="1600" err="1">
                <a:latin typeface="Aptos"/>
                <a:cs typeface="Arial"/>
              </a:rPr>
              <a:t>en</a:t>
            </a:r>
            <a:r>
              <a:rPr lang="en-US" sz="1600">
                <a:latin typeface="Aptos"/>
                <a:cs typeface="Arial"/>
              </a:rPr>
              <a:t> </a:t>
            </a:r>
            <a:r>
              <a:rPr lang="en-US" sz="1600" err="1">
                <a:latin typeface="Aptos"/>
                <a:cs typeface="Arial"/>
              </a:rPr>
              <a:t>ligne</a:t>
            </a:r>
            <a:r>
              <a:rPr lang="en-US" sz="1600">
                <a:latin typeface="Aptos"/>
                <a:cs typeface="Arial"/>
              </a:rPr>
              <a:t> </a:t>
            </a:r>
            <a:endParaRPr lang="en-US" sz="1600">
              <a:latin typeface="Aptos"/>
            </a:endParaRPr>
          </a:p>
          <a:p>
            <a:r>
              <a:rPr lang="en-US" sz="1600" b="1" err="1">
                <a:latin typeface="Aptos"/>
                <a:ea typeface="+mn-lt"/>
                <a:cs typeface="Arial"/>
              </a:rPr>
              <a:t>Logiciel</a:t>
            </a:r>
            <a:r>
              <a:rPr lang="en-US" sz="1600" b="1">
                <a:latin typeface="Aptos"/>
                <a:ea typeface="+mn-lt"/>
                <a:cs typeface="Arial"/>
              </a:rPr>
              <a:t> </a:t>
            </a:r>
            <a:r>
              <a:rPr lang="en-US" sz="1600" b="1" err="1">
                <a:latin typeface="Aptos"/>
                <a:ea typeface="+mn-lt"/>
                <a:cs typeface="Arial"/>
              </a:rPr>
              <a:t>utilisé</a:t>
            </a:r>
            <a:r>
              <a:rPr lang="en-US" sz="1600">
                <a:latin typeface="Aptos"/>
                <a:ea typeface="+mn-lt"/>
                <a:cs typeface="Arial"/>
              </a:rPr>
              <a:t> : Lime Survey, Excel, </a:t>
            </a:r>
            <a:r>
              <a:rPr lang="en-US" sz="1600" err="1">
                <a:latin typeface="Aptos"/>
                <a:ea typeface="+mn-lt"/>
                <a:cs typeface="Arial"/>
              </a:rPr>
              <a:t>Powerpoint</a:t>
            </a:r>
            <a:r>
              <a:rPr lang="en-US" sz="1600">
                <a:latin typeface="Aptos"/>
                <a:ea typeface="+mn-lt"/>
                <a:cs typeface="Arial"/>
              </a:rPr>
              <a:t> </a:t>
            </a:r>
            <a:endParaRPr lang="en-US" sz="1600">
              <a:latin typeface="Aptos"/>
            </a:endParaRPr>
          </a:p>
          <a:p>
            <a:r>
              <a:rPr lang="en-US" sz="1600" b="1">
                <a:latin typeface="Aptos"/>
                <a:cs typeface="Arial"/>
              </a:rPr>
              <a:t>Date de </a:t>
            </a:r>
            <a:r>
              <a:rPr lang="en-US" sz="1600" b="1" err="1">
                <a:latin typeface="Aptos"/>
                <a:cs typeface="Arial"/>
              </a:rPr>
              <a:t>l’enquête</a:t>
            </a:r>
            <a:r>
              <a:rPr lang="en-US" sz="1600" b="1">
                <a:latin typeface="Aptos"/>
                <a:cs typeface="Arial"/>
              </a:rPr>
              <a:t> </a:t>
            </a:r>
            <a:r>
              <a:rPr lang="en-US" sz="1600">
                <a:latin typeface="Aptos"/>
                <a:cs typeface="Arial"/>
              </a:rPr>
              <a:t>: du 12 </a:t>
            </a:r>
            <a:r>
              <a:rPr lang="en-US" sz="1600" err="1">
                <a:latin typeface="Aptos"/>
                <a:cs typeface="Arial"/>
              </a:rPr>
              <a:t>janvier</a:t>
            </a:r>
            <a:r>
              <a:rPr lang="en-US" sz="1600">
                <a:latin typeface="Aptos"/>
                <a:cs typeface="Arial"/>
              </a:rPr>
              <a:t> au 17 </a:t>
            </a:r>
            <a:r>
              <a:rPr lang="en-US" sz="1600" err="1">
                <a:latin typeface="Aptos"/>
                <a:cs typeface="Arial"/>
              </a:rPr>
              <a:t>janvier</a:t>
            </a:r>
            <a:r>
              <a:rPr lang="en-US" sz="1600">
                <a:latin typeface="Aptos"/>
                <a:cs typeface="Arial"/>
              </a:rPr>
              <a:t> 2024 </a:t>
            </a:r>
            <a:endParaRPr lang="en-US" sz="1600">
              <a:latin typeface="Aptos"/>
            </a:endParaRPr>
          </a:p>
        </p:txBody>
      </p:sp>
      <p:pic>
        <p:nvPicPr>
          <p:cNvPr id="6" name="Picture 5" descr="A green circle with red and green lines&#10;&#10;Description automatically generated">
            <a:extLst>
              <a:ext uri="{FF2B5EF4-FFF2-40B4-BE49-F238E27FC236}">
                <a16:creationId xmlns:a16="http://schemas.microsoft.com/office/drawing/2014/main" id="{A810FB03-041E-C9E3-1244-5B6C0132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40" y="2854013"/>
            <a:ext cx="3127351" cy="2685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graph of a pie chart&#10;&#10;Description automatically generated">
            <a:extLst>
              <a:ext uri="{FF2B5EF4-FFF2-40B4-BE49-F238E27FC236}">
                <a16:creationId xmlns:a16="http://schemas.microsoft.com/office/drawing/2014/main" id="{34C3AE0F-810C-CE77-1E9F-B7DD95D45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0" t="3680" r="15443" b="4329"/>
          <a:stretch/>
        </p:blipFill>
        <p:spPr>
          <a:xfrm>
            <a:off x="6351939" y="4358206"/>
            <a:ext cx="3053245" cy="2364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2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9C96-4CAA-F547-471C-F16DD800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420" y="-550"/>
            <a:ext cx="12415776" cy="8429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Analyse de la variable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statut</a:t>
            </a:r>
            <a:endParaRPr lang="en-US" b="1" err="1">
              <a:solidFill>
                <a:schemeClr val="bg1"/>
              </a:solidFill>
              <a:latin typeface="Aptos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C25E6-65AB-95A8-6CB7-65E2CAB3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4/21</a:t>
            </a:r>
          </a:p>
        </p:txBody>
      </p:sp>
      <p:pic>
        <p:nvPicPr>
          <p:cNvPr id="7" name="Content Placeholder 6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BAF56960-948A-7290-379A-389A70B82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1" t="9139" r="216" b="211"/>
          <a:stretch/>
        </p:blipFill>
        <p:spPr>
          <a:xfrm>
            <a:off x="4184166" y="1567405"/>
            <a:ext cx="8359108" cy="432972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0EA23-E5CE-A845-3924-46EF5840A0A0}"/>
              </a:ext>
            </a:extLst>
          </p:cNvPr>
          <p:cNvSpPr txBox="1"/>
          <p:nvPr/>
        </p:nvSpPr>
        <p:spPr>
          <a:xfrm>
            <a:off x="48228" y="916329"/>
            <a:ext cx="41379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enseignant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enseignant-chercheur</a:t>
            </a:r>
            <a:r>
              <a:rPr lang="en-US">
                <a:ea typeface="+mn-lt"/>
                <a:cs typeface="+mn-lt"/>
              </a:rPr>
              <a:t> permanent: </a:t>
            </a:r>
          </a:p>
          <a:p>
            <a:r>
              <a:rPr lang="en-US" err="1">
                <a:ea typeface="+mn-lt"/>
                <a:cs typeface="+mn-lt"/>
              </a:rPr>
              <a:t>enseignant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vacataire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 err="1">
                <a:ea typeface="+mn-lt"/>
                <a:cs typeface="+mn-lt"/>
              </a:rPr>
              <a:t>étudiant.e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apprentissage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DU:</a:t>
            </a:r>
          </a:p>
          <a:p>
            <a:r>
              <a:rPr lang="en-US" err="1">
                <a:ea typeface="+mn-lt"/>
                <a:cs typeface="+mn-lt"/>
              </a:rPr>
              <a:t>étudiant.e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formation </a:t>
            </a:r>
            <a:r>
              <a:rPr lang="en-US" err="1">
                <a:ea typeface="+mn-lt"/>
                <a:cs typeface="+mn-lt"/>
              </a:rPr>
              <a:t>initiale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71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060E70-1A09-4101-03AF-EE456CBE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76"/>
            <a:ext cx="10515600" cy="859897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</a:rPr>
              <a:t>Analyse de la variable </a:t>
            </a:r>
            <a:r>
              <a:rPr lang="en-US" b="1" err="1">
                <a:solidFill>
                  <a:schemeClr val="bg1"/>
                </a:solidFill>
                <a:latin typeface="Aptos"/>
              </a:rPr>
              <a:t>département</a:t>
            </a:r>
            <a:endParaRPr lang="en-US" b="1">
              <a:solidFill>
                <a:schemeClr val="bg1"/>
              </a:solidFill>
              <a:latin typeface="Apto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AAF19-E338-5ACF-D498-02E7CE52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5/21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C0049-B2B6-C15F-049E-52E7570A5456}"/>
              </a:ext>
            </a:extLst>
          </p:cNvPr>
          <p:cNvSpPr txBox="1"/>
          <p:nvPr/>
        </p:nvSpPr>
        <p:spPr>
          <a:xfrm>
            <a:off x="221847" y="1282861"/>
            <a:ext cx="55751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Carrières </a:t>
            </a:r>
            <a:r>
              <a:rPr lang="en-US" err="1">
                <a:ea typeface="+mn-lt"/>
                <a:cs typeface="+mn-lt"/>
              </a:rPr>
              <a:t>sociales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école de service social: 121</a:t>
            </a:r>
          </a:p>
          <a:p>
            <a:r>
              <a:rPr lang="en-US">
                <a:ea typeface="+mn-lt"/>
                <a:cs typeface="+mn-lt"/>
              </a:rPr>
              <a:t>Gestion des </a:t>
            </a:r>
            <a:r>
              <a:rPr lang="en-US" err="1">
                <a:ea typeface="+mn-lt"/>
                <a:cs typeface="+mn-lt"/>
              </a:rPr>
              <a:t>entreprises</a:t>
            </a:r>
            <a:r>
              <a:rPr lang="en-US">
                <a:ea typeface="+mn-lt"/>
                <a:cs typeface="+mn-lt"/>
              </a:rPr>
              <a:t> et des administrations: 113</a:t>
            </a:r>
          </a:p>
          <a:p>
            <a:r>
              <a:rPr lang="en-US">
                <a:ea typeface="+mn-lt"/>
                <a:cs typeface="+mn-lt"/>
              </a:rPr>
              <a:t>Information-communication: 68</a:t>
            </a:r>
          </a:p>
          <a:p>
            <a:r>
              <a:rPr lang="en-US">
                <a:ea typeface="+mn-lt"/>
                <a:cs typeface="+mn-lt"/>
              </a:rPr>
              <a:t>Informatique: 138</a:t>
            </a:r>
          </a:p>
          <a:p>
            <a:r>
              <a:rPr lang="en-US">
                <a:ea typeface="+mn-lt"/>
                <a:cs typeface="+mn-lt"/>
              </a:rPr>
              <a:t>Science des données: 171</a:t>
            </a:r>
          </a:p>
          <a:p>
            <a:r>
              <a:rPr lang="en-US">
                <a:ea typeface="+mn-lt"/>
                <a:cs typeface="+mn-lt"/>
              </a:rPr>
              <a:t>Techniques de </a:t>
            </a:r>
            <a:r>
              <a:rPr lang="en-US" err="1">
                <a:ea typeface="+mn-lt"/>
                <a:cs typeface="+mn-lt"/>
              </a:rPr>
              <a:t>Commercialisation</a:t>
            </a:r>
            <a:r>
              <a:rPr lang="en-US">
                <a:ea typeface="+mn-lt"/>
                <a:cs typeface="+mn-lt"/>
              </a:rPr>
              <a:t>: 129</a:t>
            </a:r>
            <a:endParaRPr lang="en-US">
              <a:cs typeface="Calibri"/>
            </a:endParaRPr>
          </a:p>
        </p:txBody>
      </p:sp>
      <p:pic>
        <p:nvPicPr>
          <p:cNvPr id="8" name="Picture 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365AC7E-920E-83A9-0BE9-D2D0396B9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3" r="17637"/>
          <a:stretch/>
        </p:blipFill>
        <p:spPr>
          <a:xfrm>
            <a:off x="6396708" y="1099594"/>
            <a:ext cx="5675624" cy="5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8C2F9-462B-C860-4CF6-E9EC709A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D62C-3736-81A3-4E31-426EF281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992"/>
            <a:ext cx="10515600" cy="87683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Analyse des variables opinions</a:t>
            </a:r>
            <a:endParaRPr lang="en-US" b="1" err="1">
              <a:solidFill>
                <a:schemeClr val="bg1"/>
              </a:solidFill>
              <a:latin typeface="Apto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9CB8B-34FC-DDFF-AFEF-63D3091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6/21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007A-47E3-BE24-8465-4F465959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8" y="1804263"/>
            <a:ext cx="4759728" cy="4551625"/>
          </a:xfrm>
          <a:prstGeom prst="rect">
            <a:avLst/>
          </a:prstGeom>
        </p:spPr>
      </p:pic>
      <p:pic>
        <p:nvPicPr>
          <p:cNvPr id="7" name="Picture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61FCA8D3-8E8E-9420-8D98-2EE3DB35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99" y="1804746"/>
            <a:ext cx="5138317" cy="45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81DF-7518-64DE-D6A3-4EF0545B6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15B2-47E8-8ECB-AB1C-FFA65A5C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592"/>
            <a:ext cx="10515600" cy="758297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Analyse de la variable type IA</a:t>
            </a:r>
            <a:endParaRPr lang="en-US" b="1">
              <a:solidFill>
                <a:schemeClr val="bg1"/>
              </a:solidFill>
              <a:latin typeface="Apto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5EF2C-CA4F-A320-6469-F3C3A973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7/21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F95516-FB58-A8B5-B9E6-A6437157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-98"/>
          <a:stretch/>
        </p:blipFill>
        <p:spPr>
          <a:xfrm>
            <a:off x="841751" y="1266182"/>
            <a:ext cx="10508506" cy="4206547"/>
          </a:xfrm>
        </p:spPr>
      </p:pic>
    </p:spTree>
    <p:extLst>
      <p:ext uri="{BB962C8B-B14F-4D97-AF65-F5344CB8AC3E}">
        <p14:creationId xmlns:p14="http://schemas.microsoft.com/office/powerpoint/2010/main" val="84144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903F-789F-3DAC-E0AD-1B2563EA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3CB-0AE4-A54E-227C-8E741B6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28" y="136847"/>
            <a:ext cx="10515600" cy="80063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Analyse de la variable </a:t>
            </a:r>
            <a:r>
              <a:rPr lang="en-US" b="1" err="1">
                <a:solidFill>
                  <a:schemeClr val="bg1"/>
                </a:solidFill>
                <a:latin typeface="Aptos"/>
                <a:ea typeface="+mj-lt"/>
                <a:cs typeface="+mj-lt"/>
              </a:rPr>
              <a:t>contexte</a:t>
            </a:r>
            <a:endParaRPr lang="en-US" err="1">
              <a:solidFill>
                <a:schemeClr val="bg1"/>
              </a:solidFill>
              <a:latin typeface="Apto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4D1E8-B9C6-DF94-8467-0FD871D9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8/21</a:t>
            </a:r>
          </a:p>
        </p:txBody>
      </p:sp>
      <p:pic>
        <p:nvPicPr>
          <p:cNvPr id="7" name="Content Placeholder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EF4563A6-A9CB-3DCE-C4D8-7C755C41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62" r="100"/>
          <a:stretch/>
        </p:blipFill>
        <p:spPr>
          <a:xfrm>
            <a:off x="1278798" y="938233"/>
            <a:ext cx="9740507" cy="4650239"/>
          </a:xfrm>
        </p:spPr>
      </p:pic>
    </p:spTree>
    <p:extLst>
      <p:ext uri="{BB962C8B-B14F-4D97-AF65-F5344CB8AC3E}">
        <p14:creationId xmlns:p14="http://schemas.microsoft.com/office/powerpoint/2010/main" val="81910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7C4D-FFBA-E759-4F3B-DD79D640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392"/>
            <a:ext cx="10515600" cy="98538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Étude </a:t>
            </a:r>
            <a:r>
              <a:rPr lang="en-US" b="1" err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croisée</a:t>
            </a:r>
            <a:r>
              <a:rPr lang="en-US" b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 sur les </a:t>
            </a:r>
            <a:r>
              <a:rPr lang="en-US" b="1" err="1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statuts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9EBD9-B3F7-4246-6CFB-9831B112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9/21</a:t>
            </a:r>
          </a:p>
        </p:txBody>
      </p:sp>
    </p:spTree>
    <p:extLst>
      <p:ext uri="{BB962C8B-B14F-4D97-AF65-F5344CB8AC3E}">
        <p14:creationId xmlns:p14="http://schemas.microsoft.com/office/powerpoint/2010/main" val="391276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Quelles sont les différences d'usages et de représentations de l'IA selon le statut des membres de L'IUT ?</vt:lpstr>
      <vt:lpstr>Sommaire</vt:lpstr>
      <vt:lpstr>Contextualisation </vt:lpstr>
      <vt:lpstr>Analyse de la variable statut</vt:lpstr>
      <vt:lpstr>Analyse de la variable département</vt:lpstr>
      <vt:lpstr>Analyse des variables opinions</vt:lpstr>
      <vt:lpstr>Analyse de la variable type IA</vt:lpstr>
      <vt:lpstr>Analyse de la variable contexte</vt:lpstr>
      <vt:lpstr>Étude croisée sur les statuts</vt:lpstr>
      <vt:lpstr>Frequence d'utilisation d'IA selon le statut </vt:lpstr>
      <vt:lpstr>Satisfaction des résultats d'IA selon le statut </vt:lpstr>
      <vt:lpstr>Type d'IA utilisée selon le statut</vt:lpstr>
      <vt:lpstr>Avis sur l'intégration de l'IA selon le statut   </vt:lpstr>
      <vt:lpstr>Avis sur les avantages de l'IA selon le statut </vt:lpstr>
      <vt:lpstr>Les craintes par rapport à l' IA selon le statut</vt:lpstr>
      <vt:lpstr>Difficultée(s) principales rencontrés selon le statut  </vt:lpstr>
      <vt:lpstr>Étude croisée sur les  départements</vt:lpstr>
      <vt:lpstr>Integration selon le département</vt:lpstr>
      <vt:lpstr>Test d'indépendance sur les départements</vt:lpstr>
      <vt:lpstr>Frequence d'utilisation d'IA selon le département </vt:lpstr>
      <vt:lpstr>PowerPoint Presentation</vt:lpstr>
      <vt:lpstr>Conclusion méthodologique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2024-01-19T13:23:46Z</dcterms:created>
  <dcterms:modified xsi:type="dcterms:W3CDTF">2024-01-25T20:12:45Z</dcterms:modified>
</cp:coreProperties>
</file>