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7" r:id="rId2"/>
    <p:sldId id="257" r:id="rId3"/>
    <p:sldId id="296" r:id="rId4"/>
    <p:sldId id="295" r:id="rId5"/>
    <p:sldId id="305" r:id="rId6"/>
    <p:sldId id="306" r:id="rId7"/>
    <p:sldId id="29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2" r:id="rId16"/>
    <p:sldId id="265" r:id="rId17"/>
    <p:sldId id="266" r:id="rId18"/>
    <p:sldId id="267" r:id="rId19"/>
    <p:sldId id="268" r:id="rId20"/>
    <p:sldId id="308" r:id="rId21"/>
    <p:sldId id="269" r:id="rId22"/>
    <p:sldId id="273" r:id="rId23"/>
    <p:sldId id="276" r:id="rId24"/>
    <p:sldId id="275" r:id="rId25"/>
    <p:sldId id="274" r:id="rId26"/>
    <p:sldId id="278" r:id="rId27"/>
    <p:sldId id="309" r:id="rId28"/>
    <p:sldId id="277" r:id="rId29"/>
    <p:sldId id="279" r:id="rId30"/>
    <p:sldId id="280" r:id="rId31"/>
    <p:sldId id="281" r:id="rId32"/>
    <p:sldId id="282" r:id="rId33"/>
    <p:sldId id="283" r:id="rId34"/>
    <p:sldId id="285" r:id="rId35"/>
    <p:sldId id="286" r:id="rId36"/>
    <p:sldId id="287" r:id="rId37"/>
    <p:sldId id="311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9" r:id="rId46"/>
    <p:sldId id="300" r:id="rId47"/>
    <p:sldId id="301" r:id="rId48"/>
    <p:sldId id="303" r:id="rId49"/>
    <p:sldId id="302" r:id="rId50"/>
    <p:sldId id="304" r:id="rId51"/>
    <p:sldId id="310" r:id="rId52"/>
    <p:sldId id="270" r:id="rId53"/>
    <p:sldId id="271" r:id="rId54"/>
    <p:sldId id="312" r:id="rId5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text only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CustomDate#1"/>
          <p:cNvSpPr txBox="1">
            <a:spLocks noChangeArrowheads="1"/>
          </p:cNvSpPr>
          <p:nvPr/>
        </p:nvSpPr>
        <p:spPr bwMode="auto">
          <a:xfrm>
            <a:off x="3984625" y="4652963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fld id="{4D53C66C-29FD-4C1C-B864-2510E7F4D24D}" type="datetime1">
              <a:rPr lang="fr-FR" sz="1200" smtClean="0">
                <a:ea typeface="Verdana" pitchFamily="34" charset="0"/>
                <a:cs typeface="Verdana" pitchFamily="34" charset="0"/>
              </a:rPr>
              <a:pPr>
                <a:defRPr/>
              </a:pPr>
              <a:t>27/04/2016</a:t>
            </a:fld>
            <a:endParaRPr lang="nl-NL" sz="1200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AddClassification"/>
          <p:cNvSpPr txBox="1">
            <a:spLocks noChangeArrowheads="1"/>
          </p:cNvSpPr>
          <p:nvPr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396800"/>
            <a:ext cx="4950000" cy="1470025"/>
          </a:xfrm>
        </p:spPr>
        <p:txBody>
          <a:bodyPr>
            <a:noAutofit/>
          </a:bodyPr>
          <a:lstStyle>
            <a:lvl1pPr>
              <a:defRPr sz="3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6000" y="2955600"/>
            <a:ext cx="4950000" cy="1486800"/>
          </a:xfr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5546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noProof="0" smtClean="0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fr-FR" noProof="0" dirty="0" smtClean="0"/>
              <a:t>Modifiez les styles du texte du masque</a:t>
            </a:r>
          </a:p>
          <a:p>
            <a:pPr lvl="1"/>
            <a:r>
              <a:rPr lang="fr-FR" altLang="fr-FR" noProof="0" dirty="0" smtClean="0"/>
              <a:t>Deuxième niveau</a:t>
            </a:r>
          </a:p>
          <a:p>
            <a:pPr lvl="2"/>
            <a:r>
              <a:rPr lang="fr-FR" altLang="fr-FR" noProof="0" dirty="0" smtClean="0"/>
              <a:t>Troisième niveau</a:t>
            </a:r>
          </a:p>
          <a:p>
            <a:pPr lvl="3"/>
            <a:r>
              <a:rPr lang="fr-FR" altLang="fr-FR" noProof="0" dirty="0" smtClean="0"/>
              <a:t>Quatrième niveau</a:t>
            </a:r>
          </a:p>
          <a:p>
            <a:pPr lvl="4"/>
            <a:r>
              <a:rPr lang="fr-FR" altLang="fr-FR" noProof="0" dirty="0" smtClean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41540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0" y="378000"/>
            <a:ext cx="8741280" cy="756000"/>
          </a:xfrm>
        </p:spPr>
        <p:txBody>
          <a:bodyPr/>
          <a:lstStyle/>
          <a:p>
            <a:r>
              <a:rPr lang="fr-FR" altLang="fr-FR" noProof="0" smtClean="0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00" y="1124744"/>
            <a:ext cx="8748000" cy="4962856"/>
          </a:xfrm>
        </p:spPr>
        <p:txBody>
          <a:bodyPr/>
          <a:lstStyle/>
          <a:p>
            <a:pPr lvl="0"/>
            <a:r>
              <a:rPr lang="fr-FR" altLang="fr-FR" noProof="0" smtClean="0"/>
              <a:t>Modifiez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  <a:endParaRPr lang="fr-FR" alt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34177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ddNotifier#1"/>
          <p:cNvSpPr txBox="1">
            <a:spLocks noChangeArrowheads="1"/>
          </p:cNvSpPr>
          <p:nvPr/>
        </p:nvSpPr>
        <p:spPr bwMode="auto">
          <a:xfrm>
            <a:off x="2195513" y="2955925"/>
            <a:ext cx="4733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Worldline is a registered trademark of Atos Worldline SAS. June 2013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2013 Atos. Confidential information owned by Atos Worldline, to be used by the recipient only. This document, or any part of it, may not be reproduced, copied, circulated and/or distributed nor quoted without prior written approval from Atos Worldline.</a:t>
            </a:r>
            <a:endParaRPr lang="nl-NL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AddCustomDate#1"/>
          <p:cNvSpPr txBox="1">
            <a:spLocks noChangeArrowheads="1"/>
          </p:cNvSpPr>
          <p:nvPr/>
        </p:nvSpPr>
        <p:spPr bwMode="auto">
          <a:xfrm>
            <a:off x="3984625" y="4652963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fld id="{A1096489-02E2-41B6-A6BA-5AABB782E421}" type="datetime1">
              <a:rPr lang="fr-FR" sz="1200" smtClean="0">
                <a:ea typeface="Verdana" pitchFamily="34" charset="0"/>
                <a:cs typeface="Verdana" pitchFamily="34" charset="0"/>
              </a:rPr>
              <a:pPr>
                <a:defRPr/>
              </a:pPr>
              <a:t>27/04/2016</a:t>
            </a:fld>
            <a:endParaRPr lang="nl-NL" sz="1200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AddClassification"/>
          <p:cNvSpPr txBox="1">
            <a:spLocks noChangeArrowheads="1"/>
          </p:cNvSpPr>
          <p:nvPr/>
        </p:nvSpPr>
        <p:spPr bwMode="auto">
          <a:xfrm>
            <a:off x="3868738" y="6386513"/>
            <a:ext cx="1374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© For internal use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00" y="1620000"/>
            <a:ext cx="4734000" cy="1245600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altLang="fr-FR" noProof="0" smtClean="0"/>
              <a:t>Modifiez le style du titre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0159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0B3F19B-9563-F042-816E-6C7946FA7A3B}" type="datetimeFigureOut">
              <a:rPr lang="fr-FR" smtClean="0"/>
              <a:t>27/04/2016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55E285-7BE5-3B4D-A548-11F362811B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59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813" y="377825"/>
            <a:ext cx="8748712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Cliquer ici pour éditer le modèle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700" y="1454150"/>
            <a:ext cx="8748713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 smtClean="0"/>
              <a:t>Cliquer ici pour éditer le modèle</a:t>
            </a:r>
          </a:p>
          <a:p>
            <a:pPr lvl="1"/>
            <a:r>
              <a:rPr lang="fr-FR" altLang="fr-FR" dirty="0" smtClean="0"/>
              <a:t>Premier niveau</a:t>
            </a:r>
          </a:p>
          <a:p>
            <a:pPr lvl="2"/>
            <a:r>
              <a:rPr lang="fr-FR" altLang="fr-FR" dirty="0" smtClean="0"/>
              <a:t>Second niveau</a:t>
            </a:r>
          </a:p>
          <a:p>
            <a:pPr lvl="3"/>
            <a:r>
              <a:rPr lang="fr-FR" altLang="fr-FR" dirty="0" smtClean="0"/>
              <a:t>Troisième niveau</a:t>
            </a:r>
          </a:p>
          <a:p>
            <a:pPr lvl="4"/>
            <a:r>
              <a:rPr lang="fr-FR" altLang="fr-FR" dirty="0" smtClean="0"/>
              <a:t>Quatrième niveau</a:t>
            </a:r>
          </a:p>
        </p:txBody>
      </p:sp>
      <p:sp>
        <p:nvSpPr>
          <p:cNvPr id="1029" name="AddCustomFooter#1"/>
          <p:cNvSpPr txBox="1">
            <a:spLocks noChangeArrowheads="1"/>
          </p:cNvSpPr>
          <p:nvPr/>
        </p:nvSpPr>
        <p:spPr bwMode="auto">
          <a:xfrm>
            <a:off x="190500" y="6378575"/>
            <a:ext cx="455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fld id="{C49A6235-FEB5-4B8E-92A3-764532E21DEA}" type="slidenum">
              <a:rPr lang="en-US" sz="1000" smtClean="0">
                <a:ea typeface="Verdana" pitchFamily="34" charset="0"/>
                <a:cs typeface="Verdana" pitchFamily="34" charset="0"/>
              </a:rPr>
              <a:pPr>
                <a:defRPr/>
              </a:pPr>
              <a:t>‹N°›</a:t>
            </a:fld>
            <a:r>
              <a:rPr lang="en-US" sz="1000" dirty="0" smtClean="0">
                <a:ea typeface="Verdana" pitchFamily="34" charset="0"/>
                <a:cs typeface="Verdana" pitchFamily="34" charset="0"/>
              </a:rPr>
              <a:t> | </a:t>
            </a:r>
            <a:fld id="{8834E5C9-ADD7-4C97-8D52-9E5346652521}" type="datetime1">
              <a:rPr lang="fr-FR" sz="1000" smtClean="0">
                <a:ea typeface="Verdana" pitchFamily="34" charset="0"/>
                <a:cs typeface="Verdana" pitchFamily="34" charset="0"/>
              </a:rPr>
              <a:pPr>
                <a:defRPr/>
              </a:pPr>
              <a:t>27/04/2016</a:t>
            </a:fld>
            <a:r>
              <a:rPr lang="en-US" sz="1000" dirty="0" smtClean="0">
                <a:ea typeface="Verdana" pitchFamily="34" charset="0"/>
                <a:cs typeface="Verdana" pitchFamily="34" charset="0"/>
              </a:rPr>
              <a:t> | Charles-Marie Ambrosetti | © For internal use </a:t>
            </a:r>
          </a:p>
          <a:p>
            <a:pPr>
              <a:defRPr/>
            </a:pPr>
            <a:r>
              <a:rPr lang="en-US" sz="1000" dirty="0" smtClean="0">
                <a:ea typeface="Verdana" pitchFamily="34" charset="0"/>
                <a:cs typeface="Verdana" pitchFamily="34" charset="0"/>
              </a:rPr>
              <a:t>FPL | ITA | Open Wallet</a:t>
            </a:r>
            <a:endParaRPr lang="nl-NL" sz="1000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Lucida Sans Unicode" pitchFamily="34" charset="0"/>
        <a:buChar char="▶"/>
        <a:defRPr sz="2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39750" indent="-269875" algn="l" rtl="0" eaLnBrk="1" fontAlgn="base" hangingPunct="1">
        <a:spcBef>
          <a:spcPts val="388"/>
        </a:spcBef>
        <a:spcAft>
          <a:spcPct val="0"/>
        </a:spcAft>
        <a:buClr>
          <a:schemeClr val="tx2"/>
        </a:buClr>
        <a:buFont typeface="Arial" charset="0"/>
        <a:buChar char="–"/>
        <a:defRPr sz="2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79500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49375" indent="-2698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-gradle-plugin" TargetMode="External"/><Relationship Id="rId2" Type="http://schemas.openxmlformats.org/officeDocument/2006/relationships/hyperlink" Target="https://www.xolstice.org/protobuf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ry/sbt-cpp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copycat" TargetMode="External"/><Relationship Id="rId2" Type="http://schemas.openxmlformats.org/officeDocument/2006/relationships/hyperlink" Target="https://twitch.tv/deathkatapo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bucket.org/thecopycat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square.github.io/retrof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Copycat/anyproto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25235" y="1396800"/>
            <a:ext cx="7176655" cy="1470025"/>
          </a:xfrm>
        </p:spPr>
        <p:txBody>
          <a:bodyPr/>
          <a:lstStyle/>
          <a:p>
            <a:pPr algn="ctr"/>
            <a:r>
              <a:rPr lang="fr-FR" dirty="0" err="1" smtClean="0"/>
              <a:t>Protobuf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Powered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1999" y="2955600"/>
            <a:ext cx="7647709" cy="1486800"/>
          </a:xfrm>
        </p:spPr>
        <p:txBody>
          <a:bodyPr/>
          <a:lstStyle/>
          <a:p>
            <a:pPr algn="ctr"/>
            <a:r>
              <a:rPr lang="fr-FR" dirty="0"/>
              <a:t>Comment utiliser </a:t>
            </a:r>
            <a:r>
              <a:rPr lang="fr-FR" dirty="0" err="1"/>
              <a:t>protobuf</a:t>
            </a:r>
            <a:r>
              <a:rPr lang="fr-FR" dirty="0"/>
              <a:t> pour faire le café.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8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Aka</a:t>
            </a:r>
            <a:r>
              <a:rPr lang="fr-FR" dirty="0" smtClean="0"/>
              <a:t> Protocol Buffers</a:t>
            </a:r>
          </a:p>
          <a:p>
            <a:endParaRPr lang="fr-FR" dirty="0"/>
          </a:p>
          <a:p>
            <a:r>
              <a:rPr lang="fr-FR" dirty="0" smtClean="0"/>
              <a:t>Langage de sérialisation binaire</a:t>
            </a:r>
          </a:p>
          <a:p>
            <a:endParaRPr lang="fr-FR" dirty="0" smtClean="0"/>
          </a:p>
          <a:p>
            <a:r>
              <a:rPr lang="fr-FR" dirty="0" smtClean="0"/>
              <a:t>Créé et largement utilisé par Google</a:t>
            </a:r>
          </a:p>
          <a:p>
            <a:endParaRPr lang="fr-FR" dirty="0"/>
          </a:p>
          <a:p>
            <a:r>
              <a:rPr lang="fr-FR" dirty="0" smtClean="0"/>
              <a:t>Version actuelle : 2.6.1</a:t>
            </a:r>
          </a:p>
          <a:p>
            <a:pPr lvl="1"/>
            <a:r>
              <a:rPr lang="fr-FR" dirty="0" smtClean="0"/>
              <a:t>Version 3.0.0-beta2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1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: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Trois éléments : </a:t>
            </a:r>
          </a:p>
          <a:p>
            <a:pPr lvl="1"/>
            <a:r>
              <a:rPr lang="fr-FR" dirty="0" smtClean="0"/>
              <a:t>Langage descripteur : pour déclarer les messages</a:t>
            </a:r>
          </a:p>
          <a:p>
            <a:pPr lvl="1"/>
            <a:r>
              <a:rPr lang="fr-FR" dirty="0" smtClean="0"/>
              <a:t>Un générateur de code </a:t>
            </a:r>
          </a:p>
          <a:p>
            <a:pPr lvl="2"/>
            <a:r>
              <a:rPr lang="fr-FR" dirty="0" err="1" smtClean="0"/>
              <a:t>Protoc</a:t>
            </a:r>
            <a:r>
              <a:rPr lang="fr-FR" dirty="0" smtClean="0"/>
              <a:t> (pour </a:t>
            </a:r>
            <a:r>
              <a:rPr lang="fr-FR" b="1" dirty="0" err="1"/>
              <a:t>P</a:t>
            </a:r>
            <a:r>
              <a:rPr lang="fr-FR" b="1" dirty="0" err="1" smtClean="0"/>
              <a:t>roto</a:t>
            </a:r>
            <a:r>
              <a:rPr lang="fr-FR" dirty="0" err="1" smtClean="0"/>
              <a:t>buf</a:t>
            </a:r>
            <a:r>
              <a:rPr lang="fr-FR" dirty="0" smtClean="0"/>
              <a:t> </a:t>
            </a:r>
            <a:r>
              <a:rPr lang="fr-FR" b="1" dirty="0" smtClean="0"/>
              <a:t>C</a:t>
            </a:r>
            <a:r>
              <a:rPr lang="fr-FR" dirty="0" smtClean="0"/>
              <a:t>ompiler)</a:t>
            </a:r>
          </a:p>
          <a:p>
            <a:pPr lvl="1"/>
            <a:r>
              <a:rPr lang="fr-FR" dirty="0" smtClean="0"/>
              <a:t>Un format sérialisé</a:t>
            </a:r>
          </a:p>
        </p:txBody>
      </p:sp>
    </p:spTree>
    <p:extLst>
      <p:ext uri="{BB962C8B-B14F-4D97-AF65-F5344CB8AC3E}">
        <p14:creationId xmlns:p14="http://schemas.microsoft.com/office/powerpoint/2010/main" val="856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descripteur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Fichier .proto déclaratif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0080"/>
                </a:solidFill>
              </a:rPr>
              <a:t>option </a:t>
            </a:r>
            <a:r>
              <a:rPr lang="fr-FR" sz="2000" dirty="0" err="1"/>
              <a:t>java_package</a:t>
            </a:r>
            <a:r>
              <a:rPr lang="fr-FR" sz="2000" dirty="0"/>
              <a:t> = 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b="1" dirty="0" err="1">
                <a:solidFill>
                  <a:srgbClr val="008000"/>
                </a:solidFill>
              </a:rPr>
              <a:t>fr.clouddev.protobuf.preferences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b="1" dirty="0">
                <a:solidFill>
                  <a:srgbClr val="000080"/>
                </a:solidFill>
              </a:rPr>
              <a:t>message </a:t>
            </a:r>
            <a:r>
              <a:rPr lang="fr-FR" sz="2000" dirty="0" err="1"/>
              <a:t>Preferences</a:t>
            </a:r>
            <a:r>
              <a:rPr lang="fr-FR" sz="2000" dirty="0"/>
              <a:t> {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b="1" dirty="0" err="1">
                <a:solidFill>
                  <a:srgbClr val="000080"/>
                </a:solidFill>
              </a:rPr>
              <a:t>optional</a:t>
            </a:r>
            <a:r>
              <a:rPr lang="fr-FR" sz="2000" b="1" dirty="0">
                <a:solidFill>
                  <a:srgbClr val="000080"/>
                </a:solidFill>
              </a:rPr>
              <a:t> int64 </a:t>
            </a:r>
            <a:r>
              <a:rPr lang="fr-FR" sz="2000" dirty="0" err="1"/>
              <a:t>interval</a:t>
            </a:r>
            <a:r>
              <a:rPr lang="fr-FR" sz="2000" dirty="0"/>
              <a:t> = </a:t>
            </a:r>
            <a:r>
              <a:rPr lang="fr-FR" sz="2000" dirty="0">
                <a:solidFill>
                  <a:srgbClr val="0000FF"/>
                </a:solidFill>
              </a:rPr>
              <a:t>1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b="1" dirty="0" err="1">
                <a:solidFill>
                  <a:srgbClr val="000080"/>
                </a:solidFill>
              </a:rPr>
              <a:t>optional</a:t>
            </a:r>
            <a:r>
              <a:rPr lang="fr-FR" sz="2000" b="1" dirty="0">
                <a:solidFill>
                  <a:srgbClr val="000080"/>
                </a:solidFill>
              </a:rPr>
              <a:t> string </a:t>
            </a:r>
            <a:r>
              <a:rPr lang="fr-FR" sz="2000" dirty="0"/>
              <a:t>user = </a:t>
            </a:r>
            <a:r>
              <a:rPr lang="fr-FR" sz="2000" dirty="0">
                <a:solidFill>
                  <a:srgbClr val="0000FF"/>
                </a:solidFill>
              </a:rPr>
              <a:t>2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b="1" dirty="0" err="1">
                <a:solidFill>
                  <a:srgbClr val="000080"/>
                </a:solidFill>
              </a:rPr>
              <a:t>optional</a:t>
            </a:r>
            <a:r>
              <a:rPr lang="fr-FR" sz="2000" b="1" dirty="0">
                <a:solidFill>
                  <a:srgbClr val="000080"/>
                </a:solidFill>
              </a:rPr>
              <a:t> string </a:t>
            </a:r>
            <a:r>
              <a:rPr lang="fr-FR" sz="2000" dirty="0"/>
              <a:t>repo = </a:t>
            </a:r>
            <a:r>
              <a:rPr lang="fr-FR" sz="2000" dirty="0">
                <a:solidFill>
                  <a:srgbClr val="0000FF"/>
                </a:solidFill>
              </a:rPr>
              <a:t>3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b="1" dirty="0" err="1">
                <a:solidFill>
                  <a:srgbClr val="000080"/>
                </a:solidFill>
              </a:rPr>
              <a:t>optional</a:t>
            </a:r>
            <a:r>
              <a:rPr lang="fr-FR" sz="2000" b="1" dirty="0">
                <a:solidFill>
                  <a:srgbClr val="000080"/>
                </a:solidFill>
              </a:rPr>
              <a:t> int32 </a:t>
            </a:r>
            <a:r>
              <a:rPr lang="fr-FR" sz="2000" dirty="0" err="1"/>
              <a:t>nb_issues</a:t>
            </a:r>
            <a:r>
              <a:rPr lang="fr-FR" sz="2000" dirty="0"/>
              <a:t> = </a:t>
            </a:r>
            <a:r>
              <a:rPr lang="fr-FR" sz="2000" dirty="0">
                <a:solidFill>
                  <a:srgbClr val="0000FF"/>
                </a:solidFill>
              </a:rPr>
              <a:t>4</a:t>
            </a:r>
            <a:r>
              <a:rPr lang="fr-FR" sz="2000" dirty="0"/>
              <a:t>;</a:t>
            </a:r>
            <a:br>
              <a:rPr lang="fr-FR" sz="2000" dirty="0"/>
            </a:br>
            <a:r>
              <a:rPr lang="fr-FR" sz="2000" dirty="0"/>
              <a:t>}</a:t>
            </a:r>
            <a:endParaRPr lang="fr-FR" sz="2000" dirty="0" smtClean="0"/>
          </a:p>
          <a:p>
            <a:r>
              <a:rPr lang="fr-FR" sz="2000" dirty="0" smtClean="0"/>
              <a:t>Ordonnancement des valeurs</a:t>
            </a:r>
          </a:p>
          <a:p>
            <a:r>
              <a:rPr lang="fr-FR" sz="2000" dirty="0" smtClean="0"/>
              <a:t>Orienté objet : inclusion de messages dans des messages</a:t>
            </a:r>
          </a:p>
          <a:p>
            <a:r>
              <a:rPr lang="fr-FR" sz="2000" dirty="0" smtClean="0"/>
              <a:t>Support des types primitifs courants:  int32, int64, string, bytes, </a:t>
            </a:r>
            <a:r>
              <a:rPr lang="fr-FR" sz="2000" dirty="0" err="1" smtClean="0"/>
              <a:t>enum</a:t>
            </a:r>
            <a:endParaRPr lang="fr-FR" sz="2000" dirty="0" smtClean="0"/>
          </a:p>
          <a:p>
            <a:r>
              <a:rPr lang="fr-FR" sz="2000" dirty="0" smtClean="0"/>
              <a:t>Support des </a:t>
            </a:r>
            <a:r>
              <a:rPr lang="fr-FR" sz="2000" dirty="0" err="1" smtClean="0"/>
              <a:t>HashMap</a:t>
            </a:r>
            <a:r>
              <a:rPr lang="fr-FR" sz="2000" dirty="0" smtClean="0"/>
              <a:t> en version 3.0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7738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Disponible pour plusieurs langages : </a:t>
            </a:r>
          </a:p>
          <a:p>
            <a:pPr lvl="1"/>
            <a:r>
              <a:rPr lang="fr-FR" dirty="0" smtClean="0"/>
              <a:t>Java, C#, C++, Python, </a:t>
            </a:r>
            <a:r>
              <a:rPr lang="fr-FR" dirty="0" err="1" smtClean="0"/>
              <a:t>Javascript</a:t>
            </a:r>
            <a:r>
              <a:rPr lang="fr-FR" dirty="0" smtClean="0"/>
              <a:t>, Objective-C, etc.</a:t>
            </a:r>
          </a:p>
          <a:p>
            <a:pPr lvl="1"/>
            <a:endParaRPr lang="fr-FR" dirty="0"/>
          </a:p>
          <a:p>
            <a:r>
              <a:rPr lang="fr-FR" dirty="0" smtClean="0"/>
              <a:t>Se présente sous la forme d’un exécutable</a:t>
            </a:r>
          </a:p>
          <a:p>
            <a:endParaRPr lang="fr-FR" dirty="0"/>
          </a:p>
          <a:p>
            <a:r>
              <a:rPr lang="fr-FR" dirty="0" smtClean="0"/>
              <a:t>Intégrable au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/</a:t>
            </a:r>
            <a:r>
              <a:rPr lang="fr-FR" dirty="0" err="1" smtClean="0"/>
              <a:t>gradle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>
                <a:hlinkClick r:id="rId2"/>
              </a:rPr>
              <a:t>https://www.xolstice.org/protobuf-maven-plugin/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https://github.com/google/protobuf-gradle-plugin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https://github.com/Atry/sbt-cppp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6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fichier généré est relativement imbittable </a:t>
            </a:r>
          </a:p>
          <a:p>
            <a:endParaRPr lang="fr-FR" dirty="0" smtClean="0"/>
          </a:p>
          <a:p>
            <a:r>
              <a:rPr lang="fr-FR" dirty="0" smtClean="0"/>
              <a:t>Crée des Objets héritant de « Message »</a:t>
            </a:r>
          </a:p>
          <a:p>
            <a:endParaRPr lang="fr-FR" dirty="0" smtClean="0"/>
          </a:p>
          <a:p>
            <a:r>
              <a:rPr lang="fr-FR" dirty="0" smtClean="0"/>
              <a:t>Disposent d’un </a:t>
            </a:r>
            <a:r>
              <a:rPr lang="fr-FR" dirty="0" err="1" smtClean="0"/>
              <a:t>Builder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Sont </a:t>
            </a:r>
            <a:r>
              <a:rPr lang="fr-FR" u="sng" dirty="0" smtClean="0"/>
              <a:t>immutables</a:t>
            </a:r>
            <a:endParaRPr lang="fr-FR" u="sng" dirty="0"/>
          </a:p>
          <a:p>
            <a:endParaRPr lang="fr-FR" dirty="0" smtClean="0"/>
          </a:p>
          <a:p>
            <a:r>
              <a:rPr lang="fr-FR" dirty="0" smtClean="0"/>
              <a:t>Ont un </a:t>
            </a:r>
            <a:r>
              <a:rPr lang="fr-FR" dirty="0" err="1" smtClean="0"/>
              <a:t>toString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fichier proto de 23 lignes (sauts inclus) génère :</a:t>
            </a:r>
          </a:p>
          <a:p>
            <a:pPr lvl="1"/>
            <a:r>
              <a:rPr lang="fr-FR" dirty="0" smtClean="0"/>
              <a:t>Un java de 1700 lignes environs</a:t>
            </a:r>
          </a:p>
          <a:p>
            <a:pPr lvl="1"/>
            <a:r>
              <a:rPr lang="fr-FR" dirty="0" smtClean="0"/>
              <a:t>Une centaine de méthodes par « objet »</a:t>
            </a:r>
            <a:r>
              <a:rPr lang="fr-FR" dirty="0"/>
              <a:t> </a:t>
            </a:r>
            <a:r>
              <a:rPr lang="fr-FR" dirty="0" smtClean="0"/>
              <a:t>(plus si l’objet est complexe)</a:t>
            </a:r>
          </a:p>
          <a:p>
            <a:pPr lvl="1"/>
            <a:endParaRPr lang="fr-FR" dirty="0"/>
          </a:p>
          <a:p>
            <a:r>
              <a:rPr lang="fr-FR" dirty="0" smtClean="0"/>
              <a:t>Des alternatives sont disponibles :</a:t>
            </a:r>
          </a:p>
          <a:p>
            <a:pPr lvl="1"/>
            <a:r>
              <a:rPr lang="fr-FR" dirty="0" smtClean="0"/>
              <a:t>Option </a:t>
            </a:r>
            <a:r>
              <a:rPr lang="fr-FR" dirty="0" err="1" smtClean="0"/>
              <a:t>optimize_for</a:t>
            </a:r>
            <a:r>
              <a:rPr lang="fr-FR" dirty="0" smtClean="0"/>
              <a:t> (LITE_RUNTIME, CODE_SIZE)</a:t>
            </a:r>
          </a:p>
          <a:p>
            <a:pPr lvl="1"/>
            <a:r>
              <a:rPr lang="fr-FR" dirty="0"/>
              <a:t>https://github.com/square/wire</a:t>
            </a:r>
          </a:p>
        </p:txBody>
      </p:sp>
    </p:spTree>
    <p:extLst>
      <p:ext uri="{BB962C8B-B14F-4D97-AF65-F5344CB8AC3E}">
        <p14:creationId xmlns:p14="http://schemas.microsoft.com/office/powerpoint/2010/main" val="4027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 sérialis</a:t>
            </a:r>
            <a:r>
              <a:rPr lang="fr-FR" dirty="0"/>
              <a:t>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Format Binaire -&gt; 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Basé sur l’ordre des champs et leur taille</a:t>
            </a:r>
          </a:p>
          <a:p>
            <a:endParaRPr lang="fr-FR" dirty="0"/>
          </a:p>
          <a:p>
            <a:r>
              <a:rPr lang="fr-FR" dirty="0" smtClean="0"/>
              <a:t>Relativement performant (en utilisant l’option SPEED).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8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Immutable</a:t>
            </a:r>
          </a:p>
          <a:p>
            <a:endParaRPr lang="fr-FR" dirty="0"/>
          </a:p>
          <a:p>
            <a:r>
              <a:rPr lang="fr-FR" dirty="0" smtClean="0"/>
              <a:t>Simple à écrire</a:t>
            </a:r>
          </a:p>
          <a:p>
            <a:pPr lvl="1"/>
            <a:r>
              <a:rPr lang="fr-FR" dirty="0" smtClean="0"/>
              <a:t>Création</a:t>
            </a:r>
          </a:p>
          <a:p>
            <a:pPr lvl="1"/>
            <a:r>
              <a:rPr lang="fr-FR" dirty="0" smtClean="0"/>
              <a:t>Modification</a:t>
            </a:r>
          </a:p>
          <a:p>
            <a:pPr lvl="1"/>
            <a:endParaRPr lang="fr-FR" dirty="0"/>
          </a:p>
          <a:p>
            <a:r>
              <a:rPr lang="fr-FR" dirty="0" smtClean="0"/>
              <a:t>Pas mal de </a:t>
            </a:r>
            <a:r>
              <a:rPr lang="fr-FR" dirty="0" err="1" smtClean="0"/>
              <a:t>built</a:t>
            </a:r>
            <a:r>
              <a:rPr lang="fr-FR" dirty="0" smtClean="0"/>
              <a:t>-in </a:t>
            </a:r>
            <a:r>
              <a:rPr lang="fr-FR" dirty="0" err="1" smtClean="0"/>
              <a:t>methods</a:t>
            </a:r>
            <a:endParaRPr lang="fr-FR" dirty="0" smtClean="0"/>
          </a:p>
          <a:p>
            <a:pPr lvl="1"/>
            <a:r>
              <a:rPr lang="fr-FR" dirty="0" err="1" smtClean="0"/>
              <a:t>Merge</a:t>
            </a:r>
            <a:r>
              <a:rPr lang="fr-FR" dirty="0" smtClean="0"/>
              <a:t>, </a:t>
            </a:r>
            <a:r>
              <a:rPr lang="fr-FR" dirty="0" err="1" smtClean="0"/>
              <a:t>parse</a:t>
            </a:r>
            <a:r>
              <a:rPr lang="fr-FR" dirty="0" smtClean="0"/>
              <a:t>,</a:t>
            </a:r>
          </a:p>
          <a:p>
            <a:pPr lvl="1"/>
            <a:r>
              <a:rPr lang="fr-FR" dirty="0" err="1" smtClean="0"/>
              <a:t>toByteArray</a:t>
            </a:r>
            <a:endParaRPr lang="fr-FR" dirty="0" smtClean="0"/>
          </a:p>
          <a:p>
            <a:pPr lvl="1"/>
            <a:r>
              <a:rPr lang="fr-FR" dirty="0" err="1" smtClean="0"/>
              <a:t>toString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7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Pas utilisé par tout le monde</a:t>
            </a:r>
          </a:p>
          <a:p>
            <a:pPr lvl="1"/>
            <a:r>
              <a:rPr lang="fr-FR" dirty="0" smtClean="0"/>
              <a:t>En particulier sur les </a:t>
            </a:r>
            <a:r>
              <a:rPr lang="fr-FR" dirty="0" err="1" smtClean="0"/>
              <a:t>WebServices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Pas facilement </a:t>
            </a:r>
            <a:r>
              <a:rPr lang="fr-FR" dirty="0" err="1" smtClean="0"/>
              <a:t>Etendable</a:t>
            </a:r>
            <a:r>
              <a:rPr lang="fr-FR" dirty="0" smtClean="0"/>
              <a:t> (hormis à partir d’un fichier proto)</a:t>
            </a:r>
          </a:p>
          <a:p>
            <a:pPr lvl="1"/>
            <a:r>
              <a:rPr lang="fr-FR" dirty="0" smtClean="0"/>
              <a:t>Cas de librairie dépendante</a:t>
            </a:r>
          </a:p>
          <a:p>
            <a:pPr lvl="1"/>
            <a:r>
              <a:rPr lang="fr-FR" dirty="0" smtClean="0"/>
              <a:t>Nécessité de réimporter le proto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98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Maintenant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aime </a:t>
            </a:r>
            <a:r>
              <a:rPr lang="fr-FR" dirty="0" err="1" smtClean="0"/>
              <a:t>protobuf</a:t>
            </a:r>
            <a:r>
              <a:rPr lang="fr-FR" dirty="0"/>
              <a:t> </a:t>
            </a:r>
            <a:r>
              <a:rPr lang="fr-FR" dirty="0" smtClean="0"/>
              <a:t>pour ses avantages</a:t>
            </a:r>
          </a:p>
          <a:p>
            <a:endParaRPr lang="fr-FR" dirty="0"/>
          </a:p>
          <a:p>
            <a:r>
              <a:rPr lang="fr-FR" dirty="0" smtClean="0"/>
              <a:t>On l’aime moins pour ses inconvénients</a:t>
            </a:r>
          </a:p>
          <a:p>
            <a:endParaRPr lang="fr-FR" dirty="0"/>
          </a:p>
          <a:p>
            <a:r>
              <a:rPr lang="fr-FR" dirty="0" smtClean="0"/>
              <a:t>On a envie de l’utiliser.</a:t>
            </a:r>
          </a:p>
          <a:p>
            <a:endParaRPr lang="fr-FR" dirty="0"/>
          </a:p>
          <a:p>
            <a:r>
              <a:rPr lang="fr-FR" dirty="0" smtClean="0"/>
              <a:t>On n’a pas le temps d’apprendre beaucoup de nouvelles technos.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4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Charles-Marie Ambrosetti</a:t>
            </a:r>
          </a:p>
          <a:p>
            <a:pPr lvl="1"/>
            <a:r>
              <a:rPr lang="fr-FR" dirty="0" smtClean="0"/>
              <a:t>Lead </a:t>
            </a:r>
            <a:r>
              <a:rPr lang="fr-FR" dirty="0" err="1" smtClean="0"/>
              <a:t>Developer</a:t>
            </a:r>
            <a:r>
              <a:rPr lang="fr-FR" dirty="0" smtClean="0"/>
              <a:t> chez </a:t>
            </a:r>
            <a:r>
              <a:rPr lang="fr-FR" dirty="0" err="1" smtClean="0"/>
              <a:t>Worldline</a:t>
            </a:r>
            <a:endParaRPr lang="fr-FR" dirty="0" smtClean="0"/>
          </a:p>
          <a:p>
            <a:pPr lvl="1"/>
            <a:r>
              <a:rPr lang="fr-FR" dirty="0" smtClean="0"/>
              <a:t>Expert Junior en Programmation Fonctionnelle</a:t>
            </a:r>
          </a:p>
          <a:p>
            <a:pPr lvl="1"/>
            <a:endParaRPr lang="fr-FR" dirty="0"/>
          </a:p>
          <a:p>
            <a:r>
              <a:rPr lang="fr-FR" dirty="0" smtClean="0"/>
              <a:t>Passions : </a:t>
            </a:r>
          </a:p>
          <a:p>
            <a:pPr lvl="1"/>
            <a:r>
              <a:rPr lang="fr-FR" dirty="0" smtClean="0"/>
              <a:t>Jeux (</a:t>
            </a:r>
            <a:r>
              <a:rPr lang="fr-FR" dirty="0" smtClean="0">
                <a:hlinkClick r:id="rId2"/>
              </a:rPr>
              <a:t>https://twitch.tv/deathkatapoual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Code (</a:t>
            </a:r>
            <a:r>
              <a:rPr lang="fr-FR" dirty="0" smtClean="0">
                <a:hlinkClick r:id="rId3"/>
              </a:rPr>
              <a:t>https://github.com/thecopycat</a:t>
            </a:r>
            <a:r>
              <a:rPr lang="fr-FR" dirty="0" smtClean="0"/>
              <a:t> et </a:t>
            </a:r>
            <a:r>
              <a:rPr lang="fr-FR" dirty="0" err="1" smtClean="0"/>
              <a:t>Bitbucket</a:t>
            </a:r>
            <a:r>
              <a:rPr lang="fr-FR" smtClean="0"/>
              <a:t> </a:t>
            </a:r>
            <a:r>
              <a:rPr lang="fr-FR">
                <a:hlinkClick r:id="rId4"/>
              </a:rPr>
              <a:t>https://bitbucket.org/thecopycat</a:t>
            </a:r>
            <a:r>
              <a:rPr lang="fr-FR" smtClean="0">
                <a:hlinkClick r:id="rId4"/>
              </a:rPr>
              <a:t>/</a:t>
            </a:r>
            <a:r>
              <a:rPr lang="fr-FR" smtClean="0"/>
              <a:t>)</a:t>
            </a:r>
            <a:endParaRPr lang="fr-FR" dirty="0" smtClean="0"/>
          </a:p>
          <a:p>
            <a:pPr lvl="1"/>
            <a:r>
              <a:rPr lang="fr-FR" dirty="0" smtClean="0"/>
              <a:t>Procrastination (Lien à venir)</a:t>
            </a:r>
          </a:p>
          <a:p>
            <a:pPr lvl="1"/>
            <a:r>
              <a:rPr lang="fr-FR" dirty="0" smtClean="0"/>
              <a:t>Les Blagues pourries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7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Pas le temps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Utilisateurs\a501768\Pictures\game-of-thro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4" y="1358251"/>
            <a:ext cx="8408555" cy="472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cas de figure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veut faire une application :</a:t>
            </a:r>
          </a:p>
          <a:p>
            <a:pPr lvl="1"/>
            <a:r>
              <a:rPr lang="fr-FR" dirty="0" smtClean="0"/>
              <a:t>Liste les issues </a:t>
            </a:r>
            <a:r>
              <a:rPr lang="fr-FR" dirty="0" err="1" smtClean="0"/>
              <a:t>github</a:t>
            </a:r>
            <a:r>
              <a:rPr lang="fr-FR" dirty="0" smtClean="0"/>
              <a:t> pour </a:t>
            </a:r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En consultation seulement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Avec du cache local</a:t>
            </a:r>
          </a:p>
          <a:p>
            <a:endParaRPr lang="fr-FR" dirty="0"/>
          </a:p>
          <a:p>
            <a:r>
              <a:rPr lang="fr-FR" dirty="0" smtClean="0"/>
              <a:t>Paramétrable (nombre d’issue, délai de cache)</a:t>
            </a:r>
          </a:p>
        </p:txBody>
      </p:sp>
    </p:spTree>
    <p:extLst>
      <p:ext uri="{BB962C8B-B14F-4D97-AF65-F5344CB8AC3E}">
        <p14:creationId xmlns:p14="http://schemas.microsoft.com/office/powerpoint/2010/main" val="31727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Appels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RESTful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Retourne du JSON</a:t>
            </a:r>
          </a:p>
          <a:p>
            <a:endParaRPr lang="fr-FR" dirty="0"/>
          </a:p>
          <a:p>
            <a:r>
              <a:rPr lang="fr-FR" dirty="0" smtClean="0"/>
              <a:t>Les issues d’un </a:t>
            </a:r>
            <a:r>
              <a:rPr lang="fr-FR" dirty="0" err="1" smtClean="0"/>
              <a:t>repository</a:t>
            </a:r>
            <a:r>
              <a:rPr lang="fr-FR" dirty="0" smtClean="0"/>
              <a:t>  :</a:t>
            </a:r>
          </a:p>
          <a:p>
            <a:pPr lvl="1"/>
            <a:r>
              <a:rPr lang="fr-FR" dirty="0" smtClean="0"/>
              <a:t>GET /repos/:</a:t>
            </a:r>
            <a:r>
              <a:rPr lang="fr-FR" dirty="0" err="1" smtClean="0"/>
              <a:t>owner</a:t>
            </a:r>
            <a:r>
              <a:rPr lang="fr-FR" dirty="0" smtClean="0"/>
              <a:t>/:repo/issues</a:t>
            </a:r>
          </a:p>
        </p:txBody>
      </p:sp>
    </p:spTree>
    <p:extLst>
      <p:ext uri="{BB962C8B-B14F-4D97-AF65-F5344CB8AC3E}">
        <p14:creationId xmlns:p14="http://schemas.microsoft.com/office/powerpoint/2010/main" val="40736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Issue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Créons un objet </a:t>
            </a:r>
            <a:r>
              <a:rPr lang="fr-FR" dirty="0" err="1"/>
              <a:t>P</a:t>
            </a:r>
            <a:r>
              <a:rPr lang="fr-FR" dirty="0" err="1" smtClean="0"/>
              <a:t>rotobuf</a:t>
            </a:r>
            <a:r>
              <a:rPr lang="fr-FR" dirty="0" smtClean="0"/>
              <a:t> basique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/>
              <a:t>Issue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id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int32 </a:t>
            </a:r>
            <a:r>
              <a:rPr lang="fr-FR" dirty="0" err="1"/>
              <a:t>number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 err="1"/>
              <a:t>title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3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state = </a:t>
            </a:r>
            <a:r>
              <a:rPr lang="fr-FR" dirty="0">
                <a:solidFill>
                  <a:srgbClr val="0000FF"/>
                </a:solidFill>
              </a:rPr>
              <a:t>4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body = </a:t>
            </a:r>
            <a:r>
              <a:rPr lang="fr-FR" dirty="0">
                <a:solidFill>
                  <a:srgbClr val="0000FF"/>
                </a:solidFill>
              </a:rPr>
              <a:t>5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</a:t>
            </a:r>
          </a:p>
          <a:p>
            <a:endParaRPr lang="fr-FR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11893"/>
                </a:solidFill>
                <a:ea typeface="Menlo"/>
                <a:cs typeface="Menlo"/>
              </a:rPr>
              <a:t>message 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Issues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	</a:t>
            </a:r>
            <a:r>
              <a:rPr lang="fr-FR" b="1" dirty="0" err="1">
                <a:solidFill>
                  <a:srgbClr val="011893"/>
                </a:solidFill>
                <a:ea typeface="Menlo"/>
                <a:cs typeface="Menlo"/>
              </a:rPr>
              <a:t>repeated</a:t>
            </a:r>
            <a:r>
              <a:rPr lang="fr-FR" b="1" dirty="0">
                <a:solidFill>
                  <a:srgbClr val="011893"/>
                </a:solidFill>
                <a:ea typeface="Menlo"/>
                <a:cs typeface="Menlo"/>
              </a:rPr>
              <a:t> 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Issue issues = </a:t>
            </a:r>
            <a:r>
              <a:rPr lang="fr-FR" dirty="0">
                <a:solidFill>
                  <a:srgbClr val="0432FF"/>
                </a:solidFill>
                <a:ea typeface="Menlo"/>
                <a:cs typeface="Menlo"/>
              </a:rPr>
              <a:t>1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}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0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donc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plus : </a:t>
            </a:r>
          </a:p>
          <a:p>
            <a:pPr lvl="1"/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Objets générés (+ </a:t>
            </a:r>
            <a:r>
              <a:rPr lang="fr-FR" dirty="0" err="1" smtClean="0"/>
              <a:t>builder</a:t>
            </a:r>
            <a:r>
              <a:rPr lang="fr-FR" dirty="0" smtClean="0"/>
              <a:t> + </a:t>
            </a:r>
            <a:r>
              <a:rPr lang="fr-FR" dirty="0" err="1" smtClean="0"/>
              <a:t>toString</a:t>
            </a:r>
            <a:r>
              <a:rPr lang="fr-FR" dirty="0" smtClean="0"/>
              <a:t>, etc.)</a:t>
            </a:r>
          </a:p>
          <a:p>
            <a:endParaRPr lang="fr-FR" dirty="0"/>
          </a:p>
          <a:p>
            <a:r>
              <a:rPr lang="fr-FR" dirty="0" smtClean="0"/>
              <a:t>Mais on ne peut pas consommer le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 smtClean="0"/>
              <a:t>WebService</a:t>
            </a:r>
            <a:r>
              <a:rPr lang="fr-FR" dirty="0" smtClean="0"/>
              <a:t> produit du </a:t>
            </a:r>
            <a:r>
              <a:rPr lang="fr-FR" dirty="0" err="1" smtClean="0"/>
              <a:t>json</a:t>
            </a:r>
            <a:r>
              <a:rPr lang="is-IS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6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consommer le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Retrofit</a:t>
            </a:r>
            <a:r>
              <a:rPr lang="fr-FR" dirty="0" smtClean="0"/>
              <a:t> : </a:t>
            </a:r>
          </a:p>
          <a:p>
            <a:pPr lvl="1"/>
            <a:r>
              <a:rPr lang="fr-FR" dirty="0">
                <a:hlinkClick r:id="rId2"/>
              </a:rPr>
              <a:t>http://square.github.io/retrofit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Version 1.9.0</a:t>
            </a:r>
          </a:p>
          <a:p>
            <a:pPr lvl="1"/>
            <a:r>
              <a:rPr lang="fr-FR" dirty="0" smtClean="0"/>
              <a:t>S’appuie sur </a:t>
            </a:r>
            <a:r>
              <a:rPr lang="fr-FR" dirty="0" err="1" smtClean="0"/>
              <a:t>okHttp</a:t>
            </a:r>
            <a:r>
              <a:rPr lang="fr-FR" dirty="0" smtClean="0"/>
              <a:t> (Square)</a:t>
            </a:r>
          </a:p>
          <a:p>
            <a:pPr lvl="1"/>
            <a:endParaRPr lang="fr-FR" dirty="0"/>
          </a:p>
          <a:p>
            <a:r>
              <a:rPr lang="fr-FR" dirty="0" smtClean="0"/>
              <a:t>Définition d’une interface avec des annotations. </a:t>
            </a:r>
          </a:p>
          <a:p>
            <a:r>
              <a:rPr lang="fr-FR" dirty="0" smtClean="0"/>
              <a:t>Utilisation d’objets 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1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 err="1" smtClean="0"/>
              <a:t>Retrofit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Simple</a:t>
            </a:r>
          </a:p>
          <a:p>
            <a:r>
              <a:rPr lang="fr-FR" dirty="0" smtClean="0"/>
              <a:t>Largement </a:t>
            </a:r>
            <a:r>
              <a:rPr lang="fr-FR" dirty="0" err="1" smtClean="0"/>
              <a:t>plébicité</a:t>
            </a:r>
            <a:r>
              <a:rPr lang="fr-FR" dirty="0" smtClean="0"/>
              <a:t> sur </a:t>
            </a:r>
            <a:r>
              <a:rPr lang="fr-FR" dirty="0" err="1" smtClean="0"/>
              <a:t>Android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Converters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Classe permettant de convertir Objet &lt;-&gt; Format Sérialisé</a:t>
            </a:r>
          </a:p>
          <a:p>
            <a:pPr lvl="1"/>
            <a:r>
              <a:rPr lang="fr-FR" dirty="0" smtClean="0"/>
              <a:t>Possibilité de créer ses </a:t>
            </a:r>
            <a:r>
              <a:rPr lang="fr-FR" dirty="0" err="1" smtClean="0"/>
              <a:t>converters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8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Il nous faut un </a:t>
            </a:r>
            <a:r>
              <a:rPr lang="fr-FR" dirty="0" err="1" smtClean="0"/>
              <a:t>converter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Lecture :</a:t>
            </a:r>
          </a:p>
          <a:p>
            <a:pPr marL="2286000" lvl="5" indent="0">
              <a:buNone/>
            </a:pPr>
            <a:endParaRPr lang="fr-FR" dirty="0"/>
          </a:p>
          <a:p>
            <a:pPr marL="2286000" lvl="5" indent="0">
              <a:buNone/>
            </a:pPr>
            <a:r>
              <a:rPr lang="fr-FR" dirty="0" err="1" smtClean="0"/>
              <a:t>Json</a:t>
            </a:r>
            <a:r>
              <a:rPr lang="fr-FR" dirty="0" smtClean="0"/>
              <a:t> -&gt; </a:t>
            </a:r>
            <a:r>
              <a:rPr lang="fr-FR" dirty="0" err="1" smtClean="0"/>
              <a:t>Protobuf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Ecriture : </a:t>
            </a:r>
          </a:p>
          <a:p>
            <a:pPr marL="2286000" lvl="5" indent="0">
              <a:buNone/>
            </a:pPr>
            <a:endParaRPr lang="fr-FR" dirty="0"/>
          </a:p>
          <a:p>
            <a:pPr marL="2286000" lvl="5" indent="0">
              <a:buNone/>
            </a:pPr>
            <a:r>
              <a:rPr lang="fr-FR" dirty="0" err="1" smtClean="0"/>
              <a:t>Protobuf</a:t>
            </a:r>
            <a:r>
              <a:rPr lang="fr-FR" dirty="0" smtClean="0"/>
              <a:t> -&gt; </a:t>
            </a:r>
            <a:r>
              <a:rPr lang="fr-FR" dirty="0" err="1" smtClean="0"/>
              <a:t>Json</a:t>
            </a:r>
            <a:endParaRPr lang="fr-FR" dirty="0"/>
          </a:p>
        </p:txBody>
      </p:sp>
      <p:pic>
        <p:nvPicPr>
          <p:cNvPr id="2050" name="Picture 2" descr="C:\Utilisateurs\a501768\Pictures\13131816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15" y="2007282"/>
            <a:ext cx="806059" cy="124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tilisateurs\a501768\Pictures\13131816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44" y="4032024"/>
            <a:ext cx="806059" cy="124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tilisateurs\a501768\Pictures\image_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891" y="2007282"/>
            <a:ext cx="669368" cy="115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tilisateurs\a501768\Pictures\image_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15" y="4125571"/>
            <a:ext cx="669368" cy="115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fr-FR" sz="5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 smtClean="0"/>
              <a:t>issues </a:t>
            </a:r>
            <a:r>
              <a:rPr lang="fr-FR" sz="5000" dirty="0"/>
              <a:t>{</a:t>
            </a:r>
          </a:p>
          <a:p>
            <a:pPr marL="0" indent="0">
              <a:buNone/>
            </a:pPr>
            <a:r>
              <a:rPr lang="fr-FR" sz="5000" dirty="0"/>
              <a:t>  id: "</a:t>
            </a:r>
            <a:r>
              <a:rPr lang="fr-FR" sz="5000" dirty="0" smtClean="0"/>
              <a:t>toto"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</a:t>
            </a:r>
            <a:r>
              <a:rPr lang="fr-FR" sz="5000" dirty="0" err="1"/>
              <a:t>number</a:t>
            </a:r>
            <a:r>
              <a:rPr lang="fr-FR" sz="5000" dirty="0"/>
              <a:t>: </a:t>
            </a:r>
            <a:r>
              <a:rPr lang="fr-FR" sz="5000" dirty="0" smtClean="0"/>
              <a:t>41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</a:t>
            </a:r>
            <a:r>
              <a:rPr lang="fr-FR" sz="5000" dirty="0" err="1"/>
              <a:t>title</a:t>
            </a:r>
            <a:r>
              <a:rPr lang="fr-FR" sz="5000" dirty="0"/>
              <a:t>: "Issue </a:t>
            </a:r>
            <a:r>
              <a:rPr lang="fr-FR" sz="5000" dirty="0" smtClean="0"/>
              <a:t>Toto"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state: "</a:t>
            </a:r>
            <a:r>
              <a:rPr lang="fr-FR" sz="5000" dirty="0" smtClean="0"/>
              <a:t>Open"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body: "This </a:t>
            </a:r>
            <a:r>
              <a:rPr lang="fr-FR" sz="5000" dirty="0" err="1"/>
              <a:t>is</a:t>
            </a:r>
            <a:r>
              <a:rPr lang="fr-FR" sz="5000" dirty="0"/>
              <a:t> a </a:t>
            </a:r>
            <a:r>
              <a:rPr lang="fr-FR" sz="5000" dirty="0" smtClean="0"/>
              <a:t>body"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 smtClean="0"/>
              <a:t>}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issues {</a:t>
            </a:r>
          </a:p>
          <a:p>
            <a:pPr marL="0" indent="0">
              <a:buNone/>
            </a:pPr>
            <a:r>
              <a:rPr lang="fr-FR" sz="5000" dirty="0"/>
              <a:t>  id: "</a:t>
            </a:r>
            <a:r>
              <a:rPr lang="fr-FR" sz="5000" dirty="0" smtClean="0"/>
              <a:t>titi"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</a:t>
            </a:r>
            <a:r>
              <a:rPr lang="fr-FR" sz="5000" dirty="0" err="1"/>
              <a:t>number</a:t>
            </a:r>
            <a:r>
              <a:rPr lang="fr-FR" sz="5000" dirty="0"/>
              <a:t>: </a:t>
            </a:r>
            <a:r>
              <a:rPr lang="fr-FR" sz="5000" dirty="0" smtClean="0"/>
              <a:t>32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</a:t>
            </a:r>
            <a:r>
              <a:rPr lang="fr-FR" sz="5000" dirty="0" err="1"/>
              <a:t>title</a:t>
            </a:r>
            <a:r>
              <a:rPr lang="fr-FR" sz="5000" dirty="0"/>
              <a:t>: "Issue </a:t>
            </a:r>
            <a:r>
              <a:rPr lang="fr-FR" sz="5000" dirty="0" smtClean="0"/>
              <a:t>titi"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/>
              <a:t>  state: "</a:t>
            </a:r>
            <a:r>
              <a:rPr lang="fr-FR" sz="5000" dirty="0" err="1" smtClean="0"/>
              <a:t>Closed</a:t>
            </a:r>
            <a:r>
              <a:rPr lang="fr-FR" sz="5000" dirty="0" smtClean="0"/>
              <a:t>"</a:t>
            </a:r>
            <a:endParaRPr lang="fr-FR" sz="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5000" dirty="0" smtClean="0"/>
              <a:t>}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fr-FR" dirty="0" smtClean="0"/>
              <a:t>issues </a:t>
            </a: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issues 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47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Technos favorites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Scala et son écosystème</a:t>
            </a:r>
          </a:p>
          <a:p>
            <a:endParaRPr lang="fr-FR" dirty="0"/>
          </a:p>
          <a:p>
            <a:r>
              <a:rPr lang="fr-FR" dirty="0" smtClean="0"/>
              <a:t>Programmation fonctionnelle</a:t>
            </a:r>
          </a:p>
          <a:p>
            <a:endParaRPr lang="fr-FR" dirty="0"/>
          </a:p>
          <a:p>
            <a:r>
              <a:rPr lang="fr-FR" dirty="0" err="1" smtClean="0"/>
              <a:t>Android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Protobuf</a:t>
            </a:r>
            <a:endParaRPr lang="fr-FR" dirty="0" smtClean="0"/>
          </a:p>
        </p:txBody>
      </p:sp>
      <p:pic>
        <p:nvPicPr>
          <p:cNvPr id="3074" name="Picture 2" descr="C:\Utilisateurs\a501768\Pictures\Scal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559" y="1454150"/>
            <a:ext cx="2532111" cy="71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tilisateurs\a501768\Pictures\gatlin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92" y="2565337"/>
            <a:ext cx="1583356" cy="127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tilisateurs\a501768\Pictures\android-logo-png-uji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22" y="3204563"/>
            <a:ext cx="1697601" cy="159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5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fr-FR" dirty="0" smtClean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743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Converter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Conversion </a:t>
            </a:r>
            <a:r>
              <a:rPr lang="fr-FR" dirty="0" err="1" smtClean="0"/>
              <a:t>protobuf</a:t>
            </a:r>
            <a:r>
              <a:rPr lang="fr-FR" dirty="0" smtClean="0"/>
              <a:t> -&gt; </a:t>
            </a:r>
            <a:r>
              <a:rPr lang="fr-FR" dirty="0" err="1" smtClean="0"/>
              <a:t>json</a:t>
            </a:r>
            <a:r>
              <a:rPr lang="fr-FR" dirty="0" smtClean="0"/>
              <a:t> OK</a:t>
            </a:r>
          </a:p>
          <a:p>
            <a:endParaRPr lang="fr-FR" dirty="0"/>
          </a:p>
          <a:p>
            <a:r>
              <a:rPr lang="fr-FR" dirty="0" err="1" smtClean="0"/>
              <a:t>Json</a:t>
            </a:r>
            <a:r>
              <a:rPr lang="fr-FR" dirty="0" smtClean="0"/>
              <a:t> -&gt; </a:t>
            </a:r>
            <a:r>
              <a:rPr lang="fr-FR" dirty="0" err="1" smtClean="0"/>
              <a:t>protobuf</a:t>
            </a:r>
            <a:r>
              <a:rPr lang="fr-FR" dirty="0" smtClean="0"/>
              <a:t> ? </a:t>
            </a:r>
            <a:endParaRPr lang="fr-FR" dirty="0"/>
          </a:p>
          <a:p>
            <a:pPr lvl="1"/>
            <a:r>
              <a:rPr lang="fr-FR" dirty="0" smtClean="0"/>
              <a:t>OK grâce au </a:t>
            </a:r>
            <a:r>
              <a:rPr lang="fr-FR" dirty="0" err="1" smtClean="0"/>
              <a:t>parsing</a:t>
            </a:r>
            <a:r>
              <a:rPr lang="fr-FR" dirty="0" smtClean="0"/>
              <a:t> </a:t>
            </a:r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smtClean="0"/>
              <a:t>OK grâce aux </a:t>
            </a:r>
            <a:r>
              <a:rPr lang="fr-FR" dirty="0" err="1" smtClean="0"/>
              <a:t>FieldDescriptor</a:t>
            </a:r>
            <a:r>
              <a:rPr lang="fr-FR" dirty="0" smtClean="0"/>
              <a:t> qui contiennent :</a:t>
            </a:r>
          </a:p>
          <a:p>
            <a:pPr lvl="2"/>
            <a:r>
              <a:rPr lang="fr-FR" dirty="0" smtClean="0"/>
              <a:t>Nom</a:t>
            </a:r>
          </a:p>
          <a:p>
            <a:pPr lvl="2"/>
            <a:r>
              <a:rPr lang="fr-FR" dirty="0" smtClean="0"/>
              <a:t>Numéro</a:t>
            </a:r>
          </a:p>
          <a:p>
            <a:pPr lvl="2"/>
            <a:r>
              <a:rPr lang="fr-FR" dirty="0" smtClean="0"/>
              <a:t>Type et Type Java</a:t>
            </a:r>
          </a:p>
          <a:p>
            <a:pPr lvl="2"/>
            <a:r>
              <a:rPr lang="fr-FR" dirty="0" smtClean="0"/>
              <a:t>Et plus encore</a:t>
            </a:r>
            <a:r>
              <a:rPr lang="is-IS" dirty="0" smtClean="0"/>
              <a:t>…</a:t>
            </a:r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5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AnyProto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Librairie Perso : </a:t>
            </a:r>
          </a:p>
          <a:p>
            <a:pPr lvl="1"/>
            <a:r>
              <a:rPr lang="fr-FR" dirty="0">
                <a:hlinkClick r:id="rId2"/>
              </a:rPr>
              <a:t>https://github.com/TheCopycat/</a:t>
            </a:r>
            <a:r>
              <a:rPr lang="fr-FR" dirty="0" smtClean="0">
                <a:hlinkClick r:id="rId2"/>
              </a:rPr>
              <a:t>anyproto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Contient : </a:t>
            </a:r>
          </a:p>
          <a:p>
            <a:pPr lvl="1"/>
            <a:r>
              <a:rPr lang="fr-FR" dirty="0" err="1" smtClean="0"/>
              <a:t>AnyProto</a:t>
            </a:r>
            <a:r>
              <a:rPr lang="fr-FR" dirty="0" smtClean="0"/>
              <a:t> : Une classe qui permet de convertir n’importe quoi &lt;-&gt; </a:t>
            </a:r>
            <a:r>
              <a:rPr lang="fr-FR" dirty="0" err="1" smtClean="0"/>
              <a:t>protobuf</a:t>
            </a:r>
            <a:r>
              <a:rPr lang="fr-FR" dirty="0" smtClean="0"/>
              <a:t> (n’importe quoi = </a:t>
            </a:r>
            <a:r>
              <a:rPr lang="fr-FR" dirty="0" err="1" smtClean="0"/>
              <a:t>json</a:t>
            </a:r>
            <a:r>
              <a:rPr lang="fr-FR" dirty="0" smtClean="0"/>
              <a:t>, </a:t>
            </a:r>
            <a:r>
              <a:rPr lang="fr-FR" dirty="0" err="1" smtClean="0"/>
              <a:t>xml</a:t>
            </a:r>
            <a:r>
              <a:rPr lang="fr-FR" dirty="0" smtClean="0"/>
              <a:t>, </a:t>
            </a:r>
            <a:r>
              <a:rPr lang="fr-FR" dirty="0" err="1" smtClean="0"/>
              <a:t>protobuf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Converter</a:t>
            </a:r>
            <a:r>
              <a:rPr lang="fr-FR" dirty="0" smtClean="0"/>
              <a:t> </a:t>
            </a:r>
            <a:r>
              <a:rPr lang="fr-FR" dirty="0" err="1" smtClean="0"/>
              <a:t>Retrofit</a:t>
            </a:r>
            <a:endParaRPr lang="fr-FR" dirty="0" smtClean="0"/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Sample</a:t>
            </a:r>
            <a:r>
              <a:rPr lang="fr-FR" dirty="0" smtClean="0"/>
              <a:t> (qui s’interface avec un appli </a:t>
            </a:r>
            <a:r>
              <a:rPr lang="fr-FR" dirty="0" err="1" smtClean="0"/>
              <a:t>jhipster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22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au </a:t>
            </a:r>
            <a:r>
              <a:rPr lang="fr-FR" dirty="0" err="1" smtClean="0"/>
              <a:t>WebService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Interface </a:t>
            </a:r>
            <a:r>
              <a:rPr lang="fr-FR" dirty="0" err="1" smtClean="0"/>
              <a:t>GithubService</a:t>
            </a:r>
            <a:r>
              <a:rPr lang="fr-FR" dirty="0" smtClean="0"/>
              <a:t> :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@GET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"/repos/{user}/{repo}/issues"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b="1" dirty="0">
                <a:solidFill>
                  <a:srgbClr val="000080"/>
                </a:solidFill>
              </a:rPr>
              <a:t>public </a:t>
            </a:r>
            <a:r>
              <a:rPr lang="fr-FR" sz="2000" dirty="0"/>
              <a:t>List&lt;</a:t>
            </a:r>
            <a:r>
              <a:rPr lang="fr-FR" sz="2000" dirty="0" err="1"/>
              <a:t>Github.Issue</a:t>
            </a:r>
            <a:r>
              <a:rPr lang="fr-FR" sz="2000" dirty="0"/>
              <a:t>&gt; </a:t>
            </a:r>
            <a:r>
              <a:rPr lang="fr-FR" sz="2000" dirty="0" err="1"/>
              <a:t>fetchIssues</a:t>
            </a:r>
            <a:r>
              <a:rPr lang="fr-FR" sz="2000" dirty="0" smtClean="0"/>
              <a:t>(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	</a:t>
            </a:r>
            <a:r>
              <a:rPr lang="fr-FR" sz="2000" dirty="0" smtClean="0">
                <a:solidFill>
                  <a:srgbClr val="808000"/>
                </a:solidFill>
              </a:rPr>
              <a:t>@</a:t>
            </a:r>
            <a:r>
              <a:rPr lang="fr-FR" sz="2000" dirty="0" err="1">
                <a:solidFill>
                  <a:srgbClr val="808000"/>
                </a:solidFill>
              </a:rPr>
              <a:t>Path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"user"</a:t>
            </a:r>
            <a:r>
              <a:rPr lang="fr-FR" sz="2000" dirty="0"/>
              <a:t>)String user, </a:t>
            </a:r>
            <a:endParaRPr lang="fr-FR" sz="2000" dirty="0" smtClean="0"/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	</a:t>
            </a:r>
            <a:r>
              <a:rPr lang="fr-FR" sz="2000" dirty="0" smtClean="0">
                <a:solidFill>
                  <a:srgbClr val="808000"/>
                </a:solidFill>
              </a:rPr>
              <a:t>@</a:t>
            </a:r>
            <a:r>
              <a:rPr lang="fr-FR" sz="2000" dirty="0" err="1">
                <a:solidFill>
                  <a:srgbClr val="808000"/>
                </a:solidFill>
              </a:rPr>
              <a:t>Path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"repo"</a:t>
            </a:r>
            <a:r>
              <a:rPr lang="fr-FR" sz="2000" dirty="0"/>
              <a:t>) String repo)</a:t>
            </a:r>
            <a:r>
              <a:rPr lang="fr-FR" sz="2000" dirty="0" smtClean="0"/>
              <a:t>;</a:t>
            </a:r>
          </a:p>
          <a:p>
            <a:pPr marL="400050"/>
            <a:endParaRPr lang="fr-FR" sz="2800" dirty="0" smtClean="0"/>
          </a:p>
          <a:p>
            <a:pPr marL="400050"/>
            <a:r>
              <a:rPr lang="fr-FR" sz="2800" dirty="0" smtClean="0"/>
              <a:t>Adapter et Service : </a:t>
            </a:r>
          </a:p>
          <a:p>
            <a:pPr marL="514350" lvl="1" indent="0">
              <a:buNone/>
            </a:pPr>
            <a:r>
              <a:rPr lang="fr-FR" sz="2000" dirty="0" err="1"/>
              <a:t>RestAdapter</a:t>
            </a:r>
            <a:r>
              <a:rPr lang="fr-FR" sz="2000" dirty="0"/>
              <a:t> adapter = </a:t>
            </a:r>
            <a:r>
              <a:rPr lang="fr-FR" sz="2000" b="1" dirty="0">
                <a:solidFill>
                  <a:srgbClr val="000080"/>
                </a:solidFill>
              </a:rPr>
              <a:t>new </a:t>
            </a:r>
            <a:r>
              <a:rPr lang="fr-FR" sz="2000" dirty="0" err="1"/>
              <a:t>RestAdapter.Builder</a:t>
            </a:r>
            <a:r>
              <a:rPr lang="fr-FR" sz="2000" dirty="0"/>
              <a:t>()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setConverter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0080"/>
                </a:solidFill>
              </a:rPr>
              <a:t>new </a:t>
            </a:r>
            <a:r>
              <a:rPr lang="fr-FR" sz="2000" dirty="0" err="1"/>
              <a:t>AnyProtoConverter</a:t>
            </a:r>
            <a:r>
              <a:rPr lang="fr-FR" sz="2000" dirty="0"/>
              <a:t>())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setEndpoint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b="1" dirty="0" err="1">
                <a:solidFill>
                  <a:srgbClr val="008000"/>
                </a:solidFill>
              </a:rPr>
              <a:t>https</a:t>
            </a:r>
            <a:r>
              <a:rPr lang="fr-FR" sz="2000" b="1" dirty="0">
                <a:solidFill>
                  <a:srgbClr val="008000"/>
                </a:solidFill>
              </a:rPr>
              <a:t>://</a:t>
            </a:r>
            <a:r>
              <a:rPr lang="fr-FR" sz="2000" b="1" dirty="0" err="1">
                <a:solidFill>
                  <a:srgbClr val="008000"/>
                </a:solidFill>
              </a:rPr>
              <a:t>api.github.com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build</a:t>
            </a:r>
            <a:r>
              <a:rPr lang="fr-FR" sz="2000" dirty="0"/>
              <a:t>();</a:t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err="1"/>
              <a:t>GithubService</a:t>
            </a:r>
            <a:r>
              <a:rPr lang="fr-FR" sz="2000" dirty="0"/>
              <a:t> </a:t>
            </a:r>
            <a:r>
              <a:rPr lang="fr-FR" sz="2000" dirty="0" err="1"/>
              <a:t>githubService</a:t>
            </a:r>
            <a:r>
              <a:rPr lang="fr-FR" sz="2000" dirty="0"/>
              <a:t> = </a:t>
            </a:r>
            <a:r>
              <a:rPr lang="fr-FR" sz="2000" dirty="0" err="1"/>
              <a:t>adapter.create</a:t>
            </a:r>
            <a:r>
              <a:rPr lang="fr-FR" sz="2000" dirty="0"/>
              <a:t>(</a:t>
            </a:r>
            <a:r>
              <a:rPr lang="fr-FR" sz="2000" dirty="0" err="1"/>
              <a:t>GithubService.</a:t>
            </a:r>
            <a:r>
              <a:rPr lang="fr-FR" sz="2000" b="1" dirty="0" err="1">
                <a:solidFill>
                  <a:srgbClr val="000080"/>
                </a:solidFill>
              </a:rPr>
              <a:t>class</a:t>
            </a:r>
            <a:r>
              <a:rPr lang="fr-FR" sz="2000" dirty="0"/>
              <a:t>);</a:t>
            </a: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5928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 Local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Android</a:t>
            </a:r>
            <a:r>
              <a:rPr lang="fr-FR" dirty="0" smtClean="0"/>
              <a:t> dispose de plusieurs type de stockages locaux</a:t>
            </a:r>
          </a:p>
          <a:p>
            <a:endParaRPr lang="fr-FR" dirty="0"/>
          </a:p>
          <a:p>
            <a:r>
              <a:rPr lang="fr-FR" dirty="0" err="1" smtClean="0"/>
              <a:t>SharedPreferences</a:t>
            </a:r>
            <a:r>
              <a:rPr lang="fr-FR" dirty="0"/>
              <a:t> </a:t>
            </a:r>
            <a:r>
              <a:rPr lang="fr-FR" dirty="0" smtClean="0"/>
              <a:t>: Pour les clé/valeurs </a:t>
            </a:r>
          </a:p>
          <a:p>
            <a:endParaRPr lang="fr-FR" dirty="0"/>
          </a:p>
          <a:p>
            <a:r>
              <a:rPr lang="fr-FR" dirty="0" err="1" smtClean="0"/>
              <a:t>SQLite</a:t>
            </a:r>
            <a:r>
              <a:rPr lang="fr-FR" dirty="0" smtClean="0"/>
              <a:t>/</a:t>
            </a:r>
            <a:r>
              <a:rPr lang="fr-FR" dirty="0" err="1" smtClean="0"/>
              <a:t>ContentProviders</a:t>
            </a:r>
            <a:r>
              <a:rPr lang="fr-FR" dirty="0" smtClean="0"/>
              <a:t> : Format de données complexes.</a:t>
            </a:r>
          </a:p>
          <a:p>
            <a:endParaRPr lang="fr-FR" dirty="0" smtClean="0"/>
          </a:p>
          <a:p>
            <a:r>
              <a:rPr lang="fr-FR" dirty="0" err="1" smtClean="0"/>
              <a:t>Internal</a:t>
            </a:r>
            <a:r>
              <a:rPr lang="fr-FR" dirty="0" smtClean="0"/>
              <a:t>/</a:t>
            </a:r>
            <a:r>
              <a:rPr lang="fr-FR" dirty="0" err="1" smtClean="0"/>
              <a:t>External</a:t>
            </a:r>
            <a:r>
              <a:rPr lang="fr-FR" dirty="0" smtClean="0"/>
              <a:t> Storage : Sauvegarde de fichiers.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4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Provider </a:t>
            </a:r>
            <a:r>
              <a:rPr lang="fr-FR" dirty="0" err="1" smtClean="0"/>
              <a:t>SQLite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Bonnes Pratiques pour les Modèles de données</a:t>
            </a:r>
          </a:p>
          <a:p>
            <a:endParaRPr lang="fr-FR" dirty="0"/>
          </a:p>
          <a:p>
            <a:r>
              <a:rPr lang="fr-FR" dirty="0" smtClean="0"/>
              <a:t>Des tonnes de </a:t>
            </a:r>
            <a:r>
              <a:rPr lang="fr-FR" dirty="0" err="1" smtClean="0"/>
              <a:t>BoilerPlate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Scripts de création/d’update</a:t>
            </a:r>
          </a:p>
          <a:p>
            <a:pPr lvl="1"/>
            <a:r>
              <a:rPr lang="fr-FR" dirty="0" smtClean="0"/>
              <a:t>Déclaration du Content Provider</a:t>
            </a:r>
          </a:p>
          <a:p>
            <a:pPr lvl="1"/>
            <a:r>
              <a:rPr lang="fr-FR" dirty="0" smtClean="0"/>
              <a:t>Conversion en </a:t>
            </a:r>
            <a:r>
              <a:rPr lang="fr-FR" dirty="0" err="1" smtClean="0"/>
              <a:t>ContentValues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Un modèle complexe peut être peu performant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7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n’a pas le temps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C:\Utilisateurs\a501768\Pictures\HotS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48" y="3450301"/>
            <a:ext cx="4143952" cy="169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tilisateurs\a501768\Pictures\League_of_Legend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74" y="1454150"/>
            <a:ext cx="47815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tilisateurs\a501768\Pictures\dota-2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5" y="2264669"/>
            <a:ext cx="2371263" cy="237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0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</a:t>
            </a:r>
            <a:r>
              <a:rPr lang="fr-FR" dirty="0" err="1" smtClean="0"/>
              <a:t>Protobuf</a:t>
            </a:r>
            <a:r>
              <a:rPr lang="fr-FR" dirty="0" smtClean="0"/>
              <a:t> nous apporte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est </a:t>
            </a:r>
            <a:r>
              <a:rPr lang="fr-FR" dirty="0" err="1" smtClean="0"/>
              <a:t>sérialisable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La sérialisation est relativement rapide.</a:t>
            </a:r>
            <a:endParaRPr lang="fr-FR" dirty="0"/>
          </a:p>
          <a:p>
            <a:pPr lvl="1"/>
            <a:r>
              <a:rPr lang="fr-FR" dirty="0" smtClean="0"/>
              <a:t>Les volumes de données en embarqué sont petits.</a:t>
            </a:r>
          </a:p>
          <a:p>
            <a:pPr lvl="1"/>
            <a:r>
              <a:rPr lang="fr-FR" dirty="0" smtClean="0"/>
              <a:t>On peut négliger le coût de sérialisation/</a:t>
            </a:r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On ne recherche pas la performance absolue.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3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Internal</a:t>
            </a:r>
            <a:r>
              <a:rPr lang="fr-FR" dirty="0" smtClean="0"/>
              <a:t> Storage/</a:t>
            </a:r>
            <a:r>
              <a:rPr lang="fr-FR" dirty="0" err="1" smtClean="0"/>
              <a:t>External</a:t>
            </a:r>
            <a:r>
              <a:rPr lang="fr-FR" dirty="0" smtClean="0"/>
              <a:t> Storage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 dans un fichier en binaire</a:t>
            </a:r>
          </a:p>
          <a:p>
            <a:endParaRPr lang="fr-FR" dirty="0"/>
          </a:p>
          <a:p>
            <a:r>
              <a:rPr lang="fr-FR" dirty="0" smtClean="0"/>
              <a:t>Utilisation de </a:t>
            </a:r>
            <a:r>
              <a:rPr lang="fr-FR" dirty="0" err="1" smtClean="0"/>
              <a:t>toByteArray</a:t>
            </a:r>
            <a:r>
              <a:rPr lang="fr-FR" dirty="0" smtClean="0"/>
              <a:t>() pour convertir en binaire.</a:t>
            </a:r>
          </a:p>
          <a:p>
            <a:endParaRPr lang="fr-FR" dirty="0"/>
          </a:p>
          <a:p>
            <a:r>
              <a:rPr lang="fr-FR" dirty="0" smtClean="0"/>
              <a:t>Possibilité d’utiliser les IO</a:t>
            </a:r>
          </a:p>
          <a:p>
            <a:pPr lvl="1"/>
            <a:r>
              <a:rPr lang="fr-FR" dirty="0" err="1" smtClean="0"/>
              <a:t>InputStream</a:t>
            </a:r>
            <a:r>
              <a:rPr lang="fr-FR" dirty="0" smtClean="0"/>
              <a:t> pour la lecture</a:t>
            </a:r>
          </a:p>
          <a:p>
            <a:pPr lvl="1"/>
            <a:r>
              <a:rPr lang="fr-FR" dirty="0" err="1" smtClean="0"/>
              <a:t>OutputStream</a:t>
            </a:r>
            <a:r>
              <a:rPr lang="fr-FR" dirty="0" smtClean="0"/>
              <a:t> pour l’écriture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1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temps. </a:t>
            </a:r>
          </a:p>
          <a:p>
            <a:endParaRPr lang="fr-FR" dirty="0"/>
          </a:p>
        </p:txBody>
      </p:sp>
      <p:pic>
        <p:nvPicPr>
          <p:cNvPr id="4" name="Image 3" descr="635793245144334758-Wentworth-Miller-Prison-Brea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83" y="1417638"/>
            <a:ext cx="3307865" cy="44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SharedPreference</a:t>
            </a:r>
            <a:r>
              <a:rPr lang="fr-FR" dirty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Nécessité d’avoir un type « primitif » :</a:t>
            </a:r>
          </a:p>
          <a:p>
            <a:pPr lvl="1"/>
            <a:r>
              <a:rPr lang="fr-FR" dirty="0" smtClean="0"/>
              <a:t>Nombre, </a:t>
            </a:r>
            <a:r>
              <a:rPr lang="fr-FR" dirty="0" err="1" smtClean="0"/>
              <a:t>booleen</a:t>
            </a:r>
            <a:r>
              <a:rPr lang="fr-FR" dirty="0" smtClean="0"/>
              <a:t>, chaine</a:t>
            </a:r>
          </a:p>
          <a:p>
            <a:pPr lvl="1"/>
            <a:r>
              <a:rPr lang="fr-FR" dirty="0" smtClean="0"/>
              <a:t>Pas de possibilité d’avoir du binaire</a:t>
            </a:r>
          </a:p>
          <a:p>
            <a:pPr lvl="1"/>
            <a:endParaRPr lang="fr-FR" dirty="0"/>
          </a:p>
          <a:p>
            <a:r>
              <a:rPr lang="fr-FR" dirty="0" smtClean="0"/>
              <a:t>Possibilité de convertir le binaire en chaine base64</a:t>
            </a:r>
          </a:p>
        </p:txBody>
      </p:sp>
    </p:spTree>
    <p:extLst>
      <p:ext uri="{BB962C8B-B14F-4D97-AF65-F5344CB8AC3E}">
        <p14:creationId xmlns:p14="http://schemas.microsoft.com/office/powerpoint/2010/main" val="32859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Paramétrage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Pas facile de mettre à jour des applications sur les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Nécessiter de limiter au maximum les mises à jour.</a:t>
            </a:r>
          </a:p>
          <a:p>
            <a:endParaRPr lang="fr-FR" dirty="0"/>
          </a:p>
          <a:p>
            <a:r>
              <a:rPr lang="fr-FR" dirty="0" smtClean="0"/>
              <a:t>Pratique du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flipping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Les fonctionnalités sont présentes</a:t>
            </a:r>
          </a:p>
          <a:p>
            <a:pPr lvl="1"/>
            <a:r>
              <a:rPr lang="fr-FR" dirty="0" smtClean="0"/>
              <a:t>Elles sont activables ou </a:t>
            </a:r>
            <a:r>
              <a:rPr lang="fr-FR" dirty="0" err="1" smtClean="0"/>
              <a:t>désactivables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7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 Paramétrage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à interroger</a:t>
            </a:r>
          </a:p>
          <a:p>
            <a:endParaRPr lang="fr-FR" dirty="0"/>
          </a:p>
          <a:p>
            <a:r>
              <a:rPr lang="fr-FR" dirty="0" smtClean="0"/>
              <a:t>Contient les informations de paramétrage</a:t>
            </a:r>
          </a:p>
          <a:p>
            <a:endParaRPr lang="fr-FR" dirty="0"/>
          </a:p>
          <a:p>
            <a:r>
              <a:rPr lang="fr-FR" dirty="0" smtClean="0"/>
              <a:t>Ensemble de clés valeurs primitives </a:t>
            </a:r>
          </a:p>
          <a:p>
            <a:pPr lvl="1"/>
            <a:r>
              <a:rPr lang="fr-FR" dirty="0" smtClean="0"/>
              <a:t>String </a:t>
            </a:r>
          </a:p>
          <a:p>
            <a:pPr lvl="1"/>
            <a:r>
              <a:rPr lang="fr-FR" dirty="0" smtClean="0"/>
              <a:t>Booléens</a:t>
            </a:r>
          </a:p>
          <a:p>
            <a:pPr lvl="1"/>
            <a:r>
              <a:rPr lang="fr-FR" dirty="0" smtClean="0"/>
              <a:t>Entiers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4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Paramétrage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Utilisation des </a:t>
            </a:r>
            <a:r>
              <a:rPr lang="fr-FR" dirty="0" err="1" smtClean="0"/>
              <a:t>SharedPreference</a:t>
            </a:r>
            <a:r>
              <a:rPr lang="fr-FR" dirty="0" smtClean="0"/>
              <a:t> pour les paramètres.</a:t>
            </a:r>
          </a:p>
          <a:p>
            <a:endParaRPr lang="fr-FR" dirty="0"/>
          </a:p>
          <a:p>
            <a:r>
              <a:rPr lang="fr-FR" dirty="0" smtClean="0"/>
              <a:t>Un </a:t>
            </a:r>
            <a:r>
              <a:rPr lang="fr-FR" dirty="0" err="1" smtClean="0"/>
              <a:t>sharedPreference</a:t>
            </a:r>
            <a:r>
              <a:rPr lang="fr-FR" dirty="0" smtClean="0"/>
              <a:t> en particulier : le default.</a:t>
            </a:r>
          </a:p>
          <a:p>
            <a:endParaRPr lang="fr-FR" dirty="0"/>
          </a:p>
          <a:p>
            <a:r>
              <a:rPr lang="fr-FR" dirty="0" err="1" smtClean="0"/>
              <a:t>Android</a:t>
            </a:r>
            <a:r>
              <a:rPr lang="fr-FR" dirty="0" smtClean="0"/>
              <a:t> fournit des </a:t>
            </a:r>
            <a:r>
              <a:rPr lang="fr-FR" dirty="0" err="1" smtClean="0"/>
              <a:t>templates</a:t>
            </a:r>
            <a:r>
              <a:rPr lang="fr-FR" dirty="0" smtClean="0"/>
              <a:t> d’écran Settings pour simplifier la création.</a:t>
            </a:r>
          </a:p>
          <a:p>
            <a:pPr lvl="1"/>
            <a:r>
              <a:rPr lang="fr-FR" dirty="0" smtClean="0"/>
              <a:t>Modifiable par l’utilisateur.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On veut modifier des paramètres non visibles par l’utilisateur.</a:t>
            </a:r>
          </a:p>
        </p:txBody>
      </p:sp>
    </p:spTree>
    <p:extLst>
      <p:ext uri="{BB962C8B-B14F-4D97-AF65-F5344CB8AC3E}">
        <p14:creationId xmlns:p14="http://schemas.microsoft.com/office/powerpoint/2010/main" val="11199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Dans le cas présent il faut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Créer un serveur REST -&gt; Pas trop le choix</a:t>
            </a:r>
          </a:p>
          <a:p>
            <a:endParaRPr lang="fr-FR" dirty="0"/>
          </a:p>
          <a:p>
            <a:r>
              <a:rPr lang="fr-FR" dirty="0" smtClean="0"/>
              <a:t>On peut réutiliser </a:t>
            </a:r>
            <a:r>
              <a:rPr lang="fr-FR" dirty="0" err="1" smtClean="0"/>
              <a:t>Retrofit</a:t>
            </a:r>
            <a:r>
              <a:rPr lang="fr-FR" dirty="0" smtClean="0"/>
              <a:t> + </a:t>
            </a:r>
            <a:r>
              <a:rPr lang="fr-FR" dirty="0" err="1" smtClean="0"/>
              <a:t>AnyProto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nous manque un lien entre </a:t>
            </a:r>
            <a:r>
              <a:rPr lang="fr-FR" dirty="0" err="1" smtClean="0"/>
              <a:t>protobuf</a:t>
            </a:r>
            <a:r>
              <a:rPr lang="fr-FR" dirty="0" smtClean="0"/>
              <a:t> et </a:t>
            </a:r>
            <a:r>
              <a:rPr lang="fr-FR" dirty="0" err="1" smtClean="0"/>
              <a:t>SharedPreference</a:t>
            </a:r>
            <a:r>
              <a:rPr lang="fr-FR" dirty="0"/>
              <a:t> </a:t>
            </a:r>
            <a:r>
              <a:rPr lang="fr-FR" dirty="0" smtClean="0"/>
              <a:t>pour gérer : </a:t>
            </a:r>
          </a:p>
          <a:p>
            <a:pPr lvl="1"/>
            <a:r>
              <a:rPr lang="fr-FR" dirty="0" smtClean="0"/>
              <a:t>Int</a:t>
            </a:r>
          </a:p>
          <a:p>
            <a:pPr lvl="1"/>
            <a:r>
              <a:rPr lang="fr-FR" dirty="0" smtClean="0"/>
              <a:t>Long</a:t>
            </a:r>
          </a:p>
          <a:p>
            <a:pPr lvl="1"/>
            <a:r>
              <a:rPr lang="fr-FR" dirty="0" err="1" smtClean="0"/>
              <a:t>Bool</a:t>
            </a:r>
            <a:endParaRPr lang="fr-FR" dirty="0" smtClean="0"/>
          </a:p>
          <a:p>
            <a:pPr lvl="1"/>
            <a:r>
              <a:rPr lang="fr-FR" dirty="0" smtClean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382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Solution générique clé/valeur :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 err="1"/>
              <a:t>GenericPreference</a:t>
            </a:r>
            <a:r>
              <a:rPr lang="fr-FR" dirty="0"/>
              <a:t>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 err="1"/>
              <a:t>name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value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</a:t>
            </a:r>
            <a:r>
              <a:rPr lang="fr-FR" dirty="0"/>
              <a:t>Type type = </a:t>
            </a:r>
            <a:r>
              <a:rPr lang="fr-FR" dirty="0">
                <a:solidFill>
                  <a:srgbClr val="0000FF"/>
                </a:solidFill>
              </a:rPr>
              <a:t>3 </a:t>
            </a:r>
            <a:r>
              <a:rPr lang="fr-FR" dirty="0"/>
              <a:t>[default = </a:t>
            </a:r>
            <a:r>
              <a:rPr lang="fr-FR" b="1" dirty="0"/>
              <a:t>STRING</a:t>
            </a:r>
            <a:r>
              <a:rPr lang="fr-FR" dirty="0"/>
              <a:t>];</a:t>
            </a:r>
            <a:br>
              <a:rPr lang="fr-FR" dirty="0"/>
            </a:br>
            <a:r>
              <a:rPr lang="fr-FR" dirty="0" smtClean="0"/>
              <a:t>}</a:t>
            </a:r>
          </a:p>
          <a:p>
            <a:r>
              <a:rPr lang="fr-FR" dirty="0" smtClean="0"/>
              <a:t>Généricité de la prise en compte.</a:t>
            </a:r>
            <a:endParaRPr lang="fr-FR" dirty="0"/>
          </a:p>
          <a:p>
            <a:r>
              <a:rPr lang="fr-FR" dirty="0" smtClean="0"/>
              <a:t>Type pour rajouter de la « type </a:t>
            </a:r>
            <a:r>
              <a:rPr lang="fr-FR" dirty="0" err="1" smtClean="0"/>
              <a:t>safety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9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descripteur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 err="1"/>
              <a:t>Preferences</a:t>
            </a:r>
            <a:r>
              <a:rPr lang="fr-FR" dirty="0"/>
              <a:t>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int64 </a:t>
            </a:r>
            <a:r>
              <a:rPr lang="fr-FR" dirty="0" err="1"/>
              <a:t>interval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user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repo = </a:t>
            </a:r>
            <a:r>
              <a:rPr lang="fr-FR" dirty="0">
                <a:solidFill>
                  <a:srgbClr val="0000FF"/>
                </a:solidFill>
              </a:rPr>
              <a:t>3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int32 </a:t>
            </a:r>
            <a:r>
              <a:rPr lang="fr-FR" dirty="0" err="1"/>
              <a:t>nb_issues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4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 smtClean="0"/>
              <a:t>}</a:t>
            </a:r>
          </a:p>
          <a:p>
            <a:r>
              <a:rPr lang="fr-FR" dirty="0" smtClean="0"/>
              <a:t>Pas de généricité</a:t>
            </a:r>
          </a:p>
          <a:p>
            <a:r>
              <a:rPr lang="fr-FR" dirty="0" smtClean="0"/>
              <a:t>Vraie type </a:t>
            </a:r>
            <a:r>
              <a:rPr lang="fr-FR" dirty="0" err="1" smtClean="0"/>
              <a:t>safety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4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Controller REST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endParaRPr lang="fr-FR" dirty="0"/>
          </a:p>
          <a:p>
            <a:r>
              <a:rPr lang="fr-FR" dirty="0" err="1" smtClean="0"/>
              <a:t>ProtobufHttpMessageConverter</a:t>
            </a:r>
            <a:r>
              <a:rPr lang="fr-FR" dirty="0" smtClean="0"/>
              <a:t> pour retourner un </a:t>
            </a:r>
            <a:r>
              <a:rPr lang="fr-FR" dirty="0" err="1" smtClean="0"/>
              <a:t>protobuf</a:t>
            </a:r>
            <a:r>
              <a:rPr lang="fr-FR" dirty="0"/>
              <a:t> </a:t>
            </a:r>
            <a:r>
              <a:rPr lang="fr-FR" dirty="0" smtClean="0"/>
              <a:t>ou autre.</a:t>
            </a:r>
          </a:p>
          <a:p>
            <a:pPr lvl="1"/>
            <a:r>
              <a:rPr lang="fr-FR" dirty="0" smtClean="0"/>
              <a:t>Se base sur </a:t>
            </a:r>
            <a:r>
              <a:rPr lang="fr-FR" dirty="0" err="1" smtClean="0"/>
              <a:t>protobuf</a:t>
            </a:r>
            <a:r>
              <a:rPr lang="fr-FR" dirty="0" smtClean="0"/>
              <a:t>-java-format</a:t>
            </a:r>
          </a:p>
          <a:p>
            <a:pPr lvl="1"/>
            <a:r>
              <a:rPr lang="fr-FR" dirty="0" smtClean="0"/>
              <a:t>Un autre convertisseur </a:t>
            </a:r>
            <a:r>
              <a:rPr lang="fr-FR" dirty="0" err="1" smtClean="0"/>
              <a:t>xml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/</a:t>
            </a:r>
            <a:r>
              <a:rPr lang="fr-FR" dirty="0" err="1" smtClean="0"/>
              <a:t>protobuf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0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Convertisseur </a:t>
            </a:r>
            <a:r>
              <a:rPr lang="fr-FR" sz="2800" dirty="0" err="1" smtClean="0"/>
              <a:t>Protobuf</a:t>
            </a:r>
            <a:r>
              <a:rPr lang="fr-FR" sz="2800" dirty="0" smtClean="0"/>
              <a:t>/</a:t>
            </a:r>
            <a:r>
              <a:rPr lang="fr-FR" sz="2800" dirty="0" err="1" smtClean="0"/>
              <a:t>SharedPreference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inversement</a:t>
            </a:r>
          </a:p>
          <a:p>
            <a:endParaRPr lang="fr-FR" dirty="0"/>
          </a:p>
          <a:p>
            <a:r>
              <a:rPr lang="fr-FR" dirty="0" smtClean="0"/>
              <a:t>Modèle 2 : </a:t>
            </a:r>
          </a:p>
          <a:p>
            <a:pPr lvl="1"/>
            <a:r>
              <a:rPr lang="fr-FR" dirty="0" smtClean="0"/>
              <a:t>Pas besoin de généricité.</a:t>
            </a:r>
          </a:p>
          <a:p>
            <a:pPr lvl="1"/>
            <a:r>
              <a:rPr lang="fr-FR" dirty="0" smtClean="0"/>
              <a:t>Moins de constantes à trimballer.</a:t>
            </a:r>
          </a:p>
          <a:p>
            <a:pPr lvl="1"/>
            <a:r>
              <a:rPr lang="fr-FR" dirty="0" err="1" smtClean="0"/>
              <a:t>TypeSafety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Utilisation des </a:t>
            </a:r>
            <a:r>
              <a:rPr lang="fr-FR" dirty="0" err="1" smtClean="0"/>
              <a:t>FieldDescriptors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81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Vraiment pas de temps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700" y="2670462"/>
            <a:ext cx="8748713" cy="220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èche droite 4"/>
          <p:cNvSpPr/>
          <p:nvPr/>
        </p:nvSpPr>
        <p:spPr>
          <a:xfrm rot="18966596">
            <a:off x="900172" y="3202649"/>
            <a:ext cx="848497" cy="568410"/>
          </a:xfrm>
          <a:prstGeom prst="rightArrow">
            <a:avLst>
              <a:gd name="adj1" fmla="val 41304"/>
              <a:gd name="adj2" fmla="val 500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 rot="13400869">
            <a:off x="7019073" y="3920891"/>
            <a:ext cx="848497" cy="568410"/>
          </a:xfrm>
          <a:prstGeom prst="rightArrow">
            <a:avLst>
              <a:gd name="adj1" fmla="val 41304"/>
              <a:gd name="adj2" fmla="val 500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3851873">
            <a:off x="6074942" y="2977254"/>
            <a:ext cx="848497" cy="568410"/>
          </a:xfrm>
          <a:prstGeom prst="rightArrow">
            <a:avLst>
              <a:gd name="adj1" fmla="val 41304"/>
              <a:gd name="adj2" fmla="val 5000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2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1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eu le temps de faire une conclusion</a:t>
            </a:r>
            <a:endParaRPr lang="fr-FR" dirty="0"/>
          </a:p>
        </p:txBody>
      </p:sp>
      <p:pic>
        <p:nvPicPr>
          <p:cNvPr id="3074" name="Picture 2" descr="C:\Utilisateurs\a501768\Pictures\1851ab46-9f73-11e5_1026577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54" y="2305835"/>
            <a:ext cx="5417127" cy="360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 La panacée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On tape correctement notre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a notre </a:t>
            </a:r>
            <a:r>
              <a:rPr lang="fr-FR" dirty="0" err="1" smtClean="0"/>
              <a:t>storage</a:t>
            </a:r>
            <a:r>
              <a:rPr lang="fr-FR" dirty="0" smtClean="0"/>
              <a:t> local relativement simple</a:t>
            </a:r>
          </a:p>
          <a:p>
            <a:endParaRPr lang="fr-FR" dirty="0"/>
          </a:p>
          <a:p>
            <a:r>
              <a:rPr lang="fr-FR" dirty="0" smtClean="0"/>
              <a:t>On a une application télé-paramétrable </a:t>
            </a:r>
          </a:p>
          <a:p>
            <a:endParaRPr lang="fr-FR" dirty="0" smtClean="0"/>
          </a:p>
          <a:p>
            <a:r>
              <a:rPr lang="fr-FR" dirty="0" smtClean="0"/>
              <a:t>On s’est abstrait de pas mal de </a:t>
            </a:r>
            <a:r>
              <a:rPr lang="fr-FR" dirty="0" err="1" smtClean="0"/>
              <a:t>boilerplate</a:t>
            </a:r>
            <a:r>
              <a:rPr lang="fr-FR" dirty="0" smtClean="0"/>
              <a:t> (</a:t>
            </a:r>
            <a:r>
              <a:rPr lang="fr-FR" dirty="0" err="1" smtClean="0"/>
              <a:t>Pojo</a:t>
            </a:r>
            <a:r>
              <a:rPr lang="fr-FR" dirty="0" smtClean="0"/>
              <a:t>, </a:t>
            </a:r>
            <a:r>
              <a:rPr lang="fr-FR" dirty="0" err="1" smtClean="0"/>
              <a:t>Sqlite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r>
              <a:rPr lang="fr-FR" dirty="0" smtClean="0"/>
              <a:t>MAIS : on n’a pas fait d’édition locale.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5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: Réflexion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Mécanique applicable à n’importe quel outil/librairie</a:t>
            </a:r>
          </a:p>
          <a:p>
            <a:endParaRPr lang="fr-FR" dirty="0" smtClean="0"/>
          </a:p>
          <a:p>
            <a:r>
              <a:rPr lang="fr-FR" dirty="0" smtClean="0"/>
              <a:t>Faire l’inventaire des avantages et inconvénients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Ajouter une ou deux nouveautés simples à prendre en main.</a:t>
            </a:r>
          </a:p>
          <a:p>
            <a:endParaRPr lang="fr-FR" dirty="0" smtClean="0"/>
          </a:p>
          <a:p>
            <a:r>
              <a:rPr lang="fr-FR" dirty="0" smtClean="0"/>
              <a:t>Autre exemples d’application : </a:t>
            </a:r>
          </a:p>
          <a:p>
            <a:pPr lvl="1"/>
            <a:r>
              <a:rPr lang="fr-FR" dirty="0" smtClean="0"/>
              <a:t>Bus de communication via Chat IRC -&gt; injection de messages humainement facile</a:t>
            </a:r>
          </a:p>
          <a:p>
            <a:pPr lvl="1"/>
            <a:r>
              <a:rPr lang="fr-FR" dirty="0" smtClean="0"/>
              <a:t>Utiliser une </a:t>
            </a:r>
            <a:r>
              <a:rPr lang="fr-FR" dirty="0" err="1" smtClean="0"/>
              <a:t>Bdd</a:t>
            </a:r>
            <a:r>
              <a:rPr lang="fr-FR" dirty="0" smtClean="0"/>
              <a:t> en CSV, adaptée aux petits volumes.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29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Merci</a:t>
            </a:r>
            <a:br>
              <a:rPr lang="fr-FR" dirty="0" smtClean="0"/>
            </a:br>
            <a:r>
              <a:rPr lang="fr-FR" dirty="0" smtClean="0"/>
              <a:t>Questions ?</a:t>
            </a:r>
            <a:br>
              <a:rPr lang="fr-FR" dirty="0" smtClean="0"/>
            </a:br>
            <a:r>
              <a:rPr lang="fr-FR" dirty="0" smtClean="0"/>
              <a:t>Pizzas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84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VRAIMENT pas de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 descr="C:\Utilisateurs\a501768\Pictures\play-ak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27" y="1827478"/>
            <a:ext cx="2488343" cy="136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tilisateurs\a501768\Pictures\p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400" y="1858140"/>
            <a:ext cx="2857887" cy="19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tilisateurs\a501768\Pictures\DARKSOUL_facebook_min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48" y="4061932"/>
            <a:ext cx="3038233" cy="164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tilisateurs\a501768\Pictures\m9pjwl1x1n3nvzf8x8r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75" y="5162336"/>
            <a:ext cx="1090612" cy="10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tilisateurs\a501768\Pictures\web-components-logo-256x2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48" y="4548316"/>
            <a:ext cx="1704632" cy="170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tilisateurs\a501768\Pictures\spring-boot-project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17" y="334755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tilisateurs\a501768\Pictures\640704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2" y="3403017"/>
            <a:ext cx="1772660" cy="177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Technos favorites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Scala et son écosystème</a:t>
            </a:r>
          </a:p>
          <a:p>
            <a:pPr lvl="1"/>
            <a:r>
              <a:rPr lang="fr-FR" dirty="0" smtClean="0"/>
              <a:t>Récupération d’un projet Scala de 2012 à 2015</a:t>
            </a:r>
            <a:endParaRPr lang="fr-FR" dirty="0"/>
          </a:p>
          <a:p>
            <a:r>
              <a:rPr lang="fr-FR" dirty="0" smtClean="0"/>
              <a:t>Programmation fonctionnelle</a:t>
            </a:r>
          </a:p>
          <a:p>
            <a:pPr lvl="1"/>
            <a:r>
              <a:rPr lang="fr-FR" dirty="0" err="1" smtClean="0"/>
              <a:t>Cf</a:t>
            </a:r>
            <a:r>
              <a:rPr lang="fr-FR" dirty="0" smtClean="0"/>
              <a:t> plus haut</a:t>
            </a:r>
            <a:endParaRPr lang="fr-FR" dirty="0"/>
          </a:p>
          <a:p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Projet </a:t>
            </a:r>
            <a:r>
              <a:rPr lang="fr-FR" dirty="0" err="1" smtClean="0"/>
              <a:t>Android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scratch de 2011 à 2015</a:t>
            </a:r>
            <a:endParaRPr lang="fr-FR" dirty="0"/>
          </a:p>
          <a:p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Les deux projets mentionnés plus haut utilisent </a:t>
            </a:r>
            <a:r>
              <a:rPr lang="fr-FR" dirty="0" err="1" smtClean="0"/>
              <a:t>protobuf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 ne suis pas là pour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Vous survendre </a:t>
            </a:r>
            <a:r>
              <a:rPr lang="fr-FR" dirty="0" err="1" smtClean="0"/>
              <a:t>Protobuf</a:t>
            </a:r>
            <a:endParaRPr lang="fr-FR" dirty="0"/>
          </a:p>
          <a:p>
            <a:pPr lvl="1"/>
            <a:r>
              <a:rPr lang="fr-FR" dirty="0" smtClean="0"/>
              <a:t>Il a des avantages (faible coût en data, etc.)</a:t>
            </a:r>
          </a:p>
          <a:p>
            <a:pPr lvl="1"/>
            <a:r>
              <a:rPr lang="fr-FR" dirty="0" smtClean="0"/>
              <a:t>Et des </a:t>
            </a:r>
            <a:r>
              <a:rPr lang="fr-FR" dirty="0"/>
              <a:t>i</a:t>
            </a:r>
            <a:r>
              <a:rPr lang="fr-FR" dirty="0" smtClean="0"/>
              <a:t>nconvénients (Manque de typage, etc.)</a:t>
            </a:r>
          </a:p>
          <a:p>
            <a:endParaRPr lang="fr-FR" dirty="0" smtClean="0"/>
          </a:p>
          <a:p>
            <a:r>
              <a:rPr lang="fr-FR" dirty="0" smtClean="0"/>
              <a:t>Le comparer aux autres technos similaires</a:t>
            </a:r>
          </a:p>
          <a:p>
            <a:endParaRPr lang="fr-FR" dirty="0"/>
          </a:p>
          <a:p>
            <a:r>
              <a:rPr lang="fr-FR" dirty="0" smtClean="0"/>
              <a:t>Créer quelque chose d’inédit (hormis la manière).</a:t>
            </a:r>
          </a:p>
        </p:txBody>
      </p:sp>
    </p:spTree>
    <p:extLst>
      <p:ext uri="{BB962C8B-B14F-4D97-AF65-F5344CB8AC3E}">
        <p14:creationId xmlns:p14="http://schemas.microsoft.com/office/powerpoint/2010/main" val="9291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 suis là pour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montrer une manière de réfléchir</a:t>
            </a:r>
          </a:p>
          <a:p>
            <a:endParaRPr lang="fr-FR" dirty="0"/>
          </a:p>
          <a:p>
            <a:r>
              <a:rPr lang="fr-FR" dirty="0" smtClean="0"/>
              <a:t>Vous faire réutiliser des outils à disposition #recyclage #</a:t>
            </a:r>
            <a:r>
              <a:rPr lang="fr-FR" dirty="0" err="1" smtClean="0"/>
              <a:t>DeveloppementDurable</a:t>
            </a:r>
            <a:r>
              <a:rPr lang="fr-FR" dirty="0" smtClean="0"/>
              <a:t> #feignasse</a:t>
            </a:r>
          </a:p>
          <a:p>
            <a:endParaRPr lang="fr-FR" dirty="0"/>
          </a:p>
          <a:p>
            <a:r>
              <a:rPr lang="fr-FR" dirty="0" smtClean="0"/>
              <a:t>Vous libérer du temps pour des nouvelles technologies.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2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line_internal_template_CMA">
  <a:themeElements>
    <a:clrScheme name="Worldline">
      <a:dk1>
        <a:srgbClr val="000000"/>
      </a:dk1>
      <a:lt1>
        <a:srgbClr val="FFFFFF"/>
      </a:lt1>
      <a:dk2>
        <a:srgbClr val="0066A1"/>
      </a:dk2>
      <a:lt2>
        <a:srgbClr val="829DC7"/>
      </a:lt2>
      <a:accent1>
        <a:srgbClr val="00B2A9"/>
      </a:accent1>
      <a:accent2>
        <a:srgbClr val="A626AA"/>
      </a:accent2>
      <a:accent3>
        <a:srgbClr val="6639B7"/>
      </a:accent3>
      <a:accent4>
        <a:srgbClr val="AEA400"/>
      </a:accent4>
      <a:accent5>
        <a:srgbClr val="FF6319"/>
      </a:accent5>
      <a:accent6>
        <a:srgbClr val="808080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Worldline_internal_template_CMA</Template>
  <TotalTime>0</TotalTime>
  <Words>1333</Words>
  <Application>Microsoft Office PowerPoint</Application>
  <PresentationFormat>Affichage à l'écran (4:3)</PresentationFormat>
  <Paragraphs>389</Paragraphs>
  <Slides>54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55" baseType="lpstr">
      <vt:lpstr>Worldline_internal_template_CMA</vt:lpstr>
      <vt:lpstr>Protobuf Powered Android</vt:lpstr>
      <vt:lpstr>Présentation</vt:lpstr>
      <vt:lpstr>Technos favorites</vt:lpstr>
      <vt:lpstr>Problème</vt:lpstr>
      <vt:lpstr>Vraiment pas de temps</vt:lpstr>
      <vt:lpstr>VRAIMENT pas de temps</vt:lpstr>
      <vt:lpstr>Technos favorites</vt:lpstr>
      <vt:lpstr>Je ne suis pas là pour</vt:lpstr>
      <vt:lpstr>Je suis là pour</vt:lpstr>
      <vt:lpstr>Protobuf</vt:lpstr>
      <vt:lpstr>Protobuf : Fonctionnement</vt:lpstr>
      <vt:lpstr>Langage descripteur</vt:lpstr>
      <vt:lpstr>Générateur de code</vt:lpstr>
      <vt:lpstr>Générateur de code</vt:lpstr>
      <vt:lpstr>Générateur de code</vt:lpstr>
      <vt:lpstr>Format sérialisé</vt:lpstr>
      <vt:lpstr>Avantages</vt:lpstr>
      <vt:lpstr>Inconvénients</vt:lpstr>
      <vt:lpstr>Et Maintenant ?</vt:lpstr>
      <vt:lpstr>Pas le temps !</vt:lpstr>
      <vt:lpstr>Notre cas de figure</vt:lpstr>
      <vt:lpstr>Appels REST</vt:lpstr>
      <vt:lpstr>Issue</vt:lpstr>
      <vt:lpstr>Et donc ?</vt:lpstr>
      <vt:lpstr>Pour consommer le REST</vt:lpstr>
      <vt:lpstr>Pourquoi Retrofit</vt:lpstr>
      <vt:lpstr>Il nous faut un converter</vt:lpstr>
      <vt:lpstr>Issues.toString</vt:lpstr>
      <vt:lpstr>Issues.toString</vt:lpstr>
      <vt:lpstr>Issues.toString</vt:lpstr>
      <vt:lpstr>Converter</vt:lpstr>
      <vt:lpstr>AnyProto</vt:lpstr>
      <vt:lpstr>Retour au WebService</vt:lpstr>
      <vt:lpstr>DEMO</vt:lpstr>
      <vt:lpstr>Stockage Local</vt:lpstr>
      <vt:lpstr>Content Provider SQLite</vt:lpstr>
      <vt:lpstr>On n’a pas le temps !</vt:lpstr>
      <vt:lpstr>Ce que Protobuf nous apporte</vt:lpstr>
      <vt:lpstr>Internal Storage/External Storage</vt:lpstr>
      <vt:lpstr>SharedPreference ?</vt:lpstr>
      <vt:lpstr>DEMO</vt:lpstr>
      <vt:lpstr>Paramétrage</vt:lpstr>
      <vt:lpstr>Télé Paramétrage</vt:lpstr>
      <vt:lpstr>Paramétrage Android</vt:lpstr>
      <vt:lpstr>Dans le cas présent il faut :</vt:lpstr>
      <vt:lpstr>Modèle protobuf 1</vt:lpstr>
      <vt:lpstr>Modèle protobuf 2</vt:lpstr>
      <vt:lpstr>Serveur</vt:lpstr>
      <vt:lpstr>Convertisseur Protobuf/SharedPreference</vt:lpstr>
      <vt:lpstr>DEMO</vt:lpstr>
      <vt:lpstr>Conclusion</vt:lpstr>
      <vt:lpstr>Conclusion : La panacée ?</vt:lpstr>
      <vt:lpstr>Conclusion : Réflexion</vt:lpstr>
      <vt:lpstr>Merci Questions ? Pizzas ?</vt:lpstr>
    </vt:vector>
  </TitlesOfParts>
  <Company>Coolface Interactive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Charles-Marie Ambrosetti</dc:creator>
  <cp:lastModifiedBy>Ambrosetti Charles-Marie</cp:lastModifiedBy>
  <cp:revision>82</cp:revision>
  <dcterms:created xsi:type="dcterms:W3CDTF">2016-04-02T20:23:48Z</dcterms:created>
  <dcterms:modified xsi:type="dcterms:W3CDTF">2016-04-27T15:18:57Z</dcterms:modified>
</cp:coreProperties>
</file>