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76" r:id="rId2"/>
    <p:sldId id="277" r:id="rId3"/>
    <p:sldId id="278" r:id="rId4"/>
    <p:sldId id="279" r:id="rId5"/>
    <p:sldId id="280" r:id="rId6"/>
    <p:sldId id="281" r:id="rId7"/>
    <p:sldId id="257" r:id="rId8"/>
    <p:sldId id="270" r:id="rId9"/>
    <p:sldId id="273" r:id="rId10"/>
    <p:sldId id="274" r:id="rId11"/>
    <p:sldId id="275" r:id="rId12"/>
    <p:sldId id="282" r:id="rId13"/>
    <p:sldId id="283" r:id="rId14"/>
    <p:sldId id="286" r:id="rId15"/>
    <p:sldId id="284" r:id="rId16"/>
    <p:sldId id="285" r:id="rId17"/>
    <p:sldId id="287" r:id="rId18"/>
    <p:sldId id="288" r:id="rId19"/>
    <p:sldId id="289" r:id="rId20"/>
    <p:sldId id="290" r:id="rId21"/>
    <p:sldId id="291" r:id="rId22"/>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599" autoAdjust="0"/>
  </p:normalViewPr>
  <p:slideViewPr>
    <p:cSldViewPr>
      <p:cViewPr varScale="1">
        <p:scale>
          <a:sx n="71" d="100"/>
          <a:sy n="71" d="100"/>
        </p:scale>
        <p:origin x="492" y="60"/>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31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2446EEE-9F74-414C-8CF3-76F72C6C9CBB}" type="datetime1">
              <a:rPr lang="es-ES" smtClean="0"/>
              <a:t>20/12/2017</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s-ES"/>
              <a:t>‹Nº›</a:t>
            </a:fld>
            <a:endParaRPr lang="es-ES"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8FC2AD-8B93-45A4-8827-85E82B2F4F55}" type="datetime1">
              <a:rPr lang="es-ES" noProof="0" smtClean="0"/>
              <a:t>20/12/2017</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es-ES" noProof="0"/>
              <a:t>‹Nº›</a:t>
            </a:fld>
            <a:endParaRPr lang="es-ES" noProof="0"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7</a:t>
            </a:fld>
            <a:endParaRPr lang="es-ES" dirty="0"/>
          </a:p>
        </p:txBody>
      </p:sp>
    </p:spTree>
    <p:extLst>
      <p:ext uri="{BB962C8B-B14F-4D97-AF65-F5344CB8AC3E}">
        <p14:creationId xmlns:p14="http://schemas.microsoft.com/office/powerpoint/2010/main" val="428567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905000"/>
            <a:ext cx="9144000" cy="2667000"/>
          </a:xfrm>
        </p:spPr>
        <p:txBody>
          <a:bodyPr rtlCol="0">
            <a:noAutofit/>
          </a:bodyPr>
          <a:lstStyle>
            <a:lvl1pPr rtl="0">
              <a:defRPr sz="5400"/>
            </a:lvl1pPr>
          </a:lstStyle>
          <a:p>
            <a:pPr rtl="0"/>
            <a:r>
              <a:rPr lang="es-ES" noProof="0"/>
              <a:t>Haga clic para modificar el estilo de título del patrón</a:t>
            </a:r>
            <a:endParaRPr lang="es-ES" noProof="0" dirty="0"/>
          </a:p>
        </p:txBody>
      </p:sp>
      <p:grpSp>
        <p:nvGrpSpPr>
          <p:cNvPr id="256" name="línea" descr="Gráfico de líneas"/>
          <p:cNvGrpSpPr/>
          <p:nvPr/>
        </p:nvGrpSpPr>
        <p:grpSpPr bwMode="invGray">
          <a:xfrm>
            <a:off x="1584896" y="4724400"/>
            <a:ext cx="8631936" cy="64008"/>
            <a:chOff x="-4110038" y="2703513"/>
            <a:chExt cx="17394239" cy="160336"/>
          </a:xfrm>
          <a:solidFill>
            <a:schemeClr val="accent1"/>
          </a:solidFill>
        </p:grpSpPr>
        <p:sp>
          <p:nvSpPr>
            <p:cNvPr id="257"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9"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Subtítulo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noProof="0"/>
              <a:t>Haga clic para editar el estilo de subtítulo del patrón</a:t>
            </a:r>
            <a:endParaRPr lang="es-E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a:off x="1522413" y="1514475"/>
            <a:ext cx="10569575" cy="64008"/>
            <a:chOff x="1522413" y="1514475"/>
            <a:chExt cx="10569575" cy="64008"/>
          </a:xfrm>
        </p:grpSpPr>
        <p:sp>
          <p:nvSpPr>
            <p:cNvPr id="8" name="Forma lib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422E2A2-B648-4842-9ED5-8E4D1828D625}" type="datetime1">
              <a:rPr lang="es-ES" noProof="0" smtClean="0"/>
              <a:t>20/12/2017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361612" y="274639"/>
            <a:ext cx="1371600" cy="5901747"/>
          </a:xfrm>
        </p:spPr>
        <p:txBody>
          <a:bodyPr vert="eaVert"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rot="5400000">
            <a:off x="6864412" y="3472598"/>
            <a:ext cx="6492240" cy="64008"/>
            <a:chOff x="1522413" y="1514475"/>
            <a:chExt cx="10569575" cy="64008"/>
          </a:xfrm>
        </p:grpSpPr>
        <p:sp>
          <p:nvSpPr>
            <p:cNvPr id="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186AB9F2-CD8F-42EB-A63E-2B03D1B74C56}" type="datetime1">
              <a:rPr lang="es-ES" noProof="0" smtClean="0"/>
              <a:t>20/12/2017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7" name="línea" descr="Gráfico de líneas"/>
          <p:cNvGrpSpPr/>
          <p:nvPr/>
        </p:nvGrpSpPr>
        <p:grpSpPr bwMode="invGray">
          <a:xfrm>
            <a:off x="1522413" y="1514475"/>
            <a:ext cx="10569575" cy="64008"/>
            <a:chOff x="1522413" y="1514475"/>
            <a:chExt cx="10569575" cy="64008"/>
          </a:xfrm>
        </p:grpSpPr>
        <p:sp>
          <p:nvSpPr>
            <p:cNvPr id="16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C8ACC39B-F8AD-4C56-AD8F-A56798AE1A49}" type="datetime1">
              <a:rPr lang="es-ES" noProof="0" smtClean="0"/>
              <a:t>20/12/2017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905000"/>
            <a:ext cx="9144000" cy="2667000"/>
          </a:xfrm>
        </p:spPr>
        <p:txBody>
          <a:bodyPr rtlCol="0" anchor="b">
            <a:noAutofit/>
          </a:bodyPr>
          <a:lstStyle>
            <a:lvl1pPr algn="l" rtl="0">
              <a:defRPr sz="4400" b="0" cap="none" baseline="0"/>
            </a:lvl1pPr>
          </a:lstStyle>
          <a:p>
            <a:pPr rtl="0"/>
            <a:r>
              <a:rPr lang="es-ES" noProof="0"/>
              <a:t>Haga clic para modificar el estilo de título del patrón</a:t>
            </a:r>
            <a:endParaRPr lang="es-ES" noProof="0" dirty="0"/>
          </a:p>
        </p:txBody>
      </p:sp>
      <p:grpSp>
        <p:nvGrpSpPr>
          <p:cNvPr id="255" name="línea" descr="Gráfico de líneas"/>
          <p:cNvGrpSpPr/>
          <p:nvPr/>
        </p:nvGrpSpPr>
        <p:grpSpPr bwMode="invGray">
          <a:xfrm>
            <a:off x="1584896" y="4724400"/>
            <a:ext cx="8631936" cy="64008"/>
            <a:chOff x="-4110038" y="2703513"/>
            <a:chExt cx="17394239" cy="160336"/>
          </a:xfrm>
          <a:solidFill>
            <a:schemeClr val="accent1"/>
          </a:solidFill>
        </p:grpSpPr>
        <p:sp>
          <p:nvSpPr>
            <p:cNvPr id="256"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7"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Marcador de posición de texto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noProof="0"/>
              <a:t>Editar el estilo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9A5F5A5-C1AF-4E1F-BBE9-77A0324E6A16}" type="datetime1">
              <a:rPr lang="es-ES" noProof="0" smtClean="0"/>
              <a:t>20/12/2017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58" name="línea" descr="Gráfico de líneas"/>
          <p:cNvGrpSpPr/>
          <p:nvPr/>
        </p:nvGrpSpPr>
        <p:grpSpPr bwMode="invGray">
          <a:xfrm>
            <a:off x="1522413" y="1514475"/>
            <a:ext cx="10569575" cy="64008"/>
            <a:chOff x="1522413" y="1514475"/>
            <a:chExt cx="10569575" cy="64008"/>
          </a:xfrm>
        </p:grpSpPr>
        <p:sp>
          <p:nvSpPr>
            <p:cNvPr id="159"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4" name="Marcador de posición de contenido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FEBAF46A-8BB1-4F24-A11E-0306615E93F5}" type="datetime1">
              <a:rPr lang="es-ES" noProof="0" smtClean="0"/>
              <a:t>20/12/2017</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0" name="línea" descr="Gráfico de líneas"/>
          <p:cNvGrpSpPr/>
          <p:nvPr/>
        </p:nvGrpSpPr>
        <p:grpSpPr bwMode="invGray">
          <a:xfrm>
            <a:off x="1522413" y="1514475"/>
            <a:ext cx="10569575" cy="64008"/>
            <a:chOff x="1522413" y="1514475"/>
            <a:chExt cx="10569575" cy="64008"/>
          </a:xfrm>
        </p:grpSpPr>
        <p:sp>
          <p:nvSpPr>
            <p:cNvPr id="161" name="Forma lib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Editar el estilo de texto del patrón</a:t>
            </a:r>
          </a:p>
        </p:txBody>
      </p:sp>
      <p:sp>
        <p:nvSpPr>
          <p:cNvPr id="4" name="Marcador de posición de contenido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texto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Editar el estilo de texto del patrón</a:t>
            </a:r>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p>
            <a:pPr rtl="0"/>
            <a:fld id="{D4829AD9-EA14-4AE8-BB2F-1A8BF56A3E5B}" type="datetime1">
              <a:rPr lang="es-ES" noProof="0" smtClean="0"/>
              <a:t>20/12/2017</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
        <p:nvSpPr>
          <p:cNvPr id="85" name="Marcador de posición de contenido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156" name="línea" descr="Gráfico de líneas"/>
          <p:cNvGrpSpPr/>
          <p:nvPr/>
        </p:nvGrpSpPr>
        <p:grpSpPr bwMode="invGray">
          <a:xfrm>
            <a:off x="1522413" y="1514475"/>
            <a:ext cx="10569575" cy="64008"/>
            <a:chOff x="1522413" y="1514475"/>
            <a:chExt cx="10569575" cy="64008"/>
          </a:xfrm>
        </p:grpSpPr>
        <p:sp>
          <p:nvSpPr>
            <p:cNvPr id="157"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8"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9"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p>
            <a:pPr rtl="0"/>
            <a:fld id="{D996EFD6-A265-4329-83FB-237234CCC851}" type="datetime1">
              <a:rPr lang="es-ES" noProof="0" smtClean="0"/>
              <a:t>20/12/2017</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endParaRPr lang="es-ES" noProof="0" dirty="0"/>
          </a:p>
        </p:txBody>
      </p:sp>
      <p:sp>
        <p:nvSpPr>
          <p:cNvPr id="2" name="Marcador de posición de fecha 1"/>
          <p:cNvSpPr>
            <a:spLocks noGrp="1"/>
          </p:cNvSpPr>
          <p:nvPr>
            <p:ph type="dt" sz="half" idx="10"/>
          </p:nvPr>
        </p:nvSpPr>
        <p:spPr/>
        <p:txBody>
          <a:bodyPr rtlCol="0"/>
          <a:lstStyle/>
          <a:p>
            <a:pPr rtl="0"/>
            <a:fld id="{51EEC8E5-6135-4EEA-A5FA-4E382F0E51FD}" type="datetime1">
              <a:rPr lang="es-ES" noProof="0" smtClean="0"/>
              <a:t>20/12/2017</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Editar el estilo de texto del patrón</a:t>
            </a:r>
          </a:p>
        </p:txBody>
      </p:sp>
      <p:sp>
        <p:nvSpPr>
          <p:cNvPr id="3" name="Marcador de posición de contenido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grpSp>
        <p:nvGrpSpPr>
          <p:cNvPr id="615" name="marco" descr="Gráfico de cuadro"/>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b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b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b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b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2EAA01AB-145F-4AE5-A1D5-362BC05CA7CC}" type="datetime1">
              <a:rPr lang="es-ES" noProof="0" smtClean="0"/>
              <a:t>20/12/2017</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quiera agregar."/>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grpSp>
        <p:nvGrpSpPr>
          <p:cNvPr id="614" name="marco" descr="Gráfico de cuadro"/>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b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4" name="Forma lib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b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0" name="Forma lib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b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4" name="Forma lib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b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0" name="Forma lib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4" name="Marcador de posición de texto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Editar el estilo de texto del patrón</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AFD16348-E405-42B1-89B5-964AA77FE073}" type="datetime1">
              <a:rPr lang="es-ES" noProof="0" smtClean="0"/>
              <a:t>20/12/2017</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es-ES" dirty="0"/>
              <a:t>Haga clic para modificar el estilo de título del patrón</a:t>
            </a:r>
            <a:endParaRPr lang="es-ES" noProof="0" dirty="0"/>
          </a:p>
        </p:txBody>
      </p:sp>
      <p:sp>
        <p:nvSpPr>
          <p:cNvPr id="3" name="Marcador de posición de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s-ES"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es-ES" noProof="0" dirty="0"/>
          </a:p>
        </p:txBody>
      </p:sp>
      <p:sp>
        <p:nvSpPr>
          <p:cNvPr id="4" name="Marcador de posición de fech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EA5BF5C-F4C1-4C94-BD5F-F847F8EB8117}" type="datetime1">
              <a:rPr lang="es-ES" noProof="0" smtClean="0"/>
              <a:t>20/12/2017</a:t>
            </a:fld>
            <a:endParaRPr lang="es-ES" noProof="0" dirty="0"/>
          </a:p>
        </p:txBody>
      </p:sp>
      <p:sp>
        <p:nvSpPr>
          <p:cNvPr id="6" name="Marcador de posición de número de diapositiva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es-ES" noProof="0" smtClean="0"/>
              <a:pPr rtl="0"/>
              <a:t>‹Nº›</a:t>
            </a:fld>
            <a:endParaRPr lang="es-E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mattmckeon.com/facebook-privacy/" TargetMode="External"/><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hyperlink" Target="https://help.twitter.com/es/safety-and-security/cyber-bullying-and-online-abuse" TargetMode="External"/><Relationship Id="rId2" Type="http://schemas.openxmlformats.org/officeDocument/2006/relationships/hyperlink" Target="https://www.facebook.com/help/116326365118751" TargetMode="External"/><Relationship Id="rId1" Type="http://schemas.openxmlformats.org/officeDocument/2006/relationships/slideLayout" Target="../slideLayouts/slideLayout2.xml"/><Relationship Id="rId4" Type="http://schemas.openxmlformats.org/officeDocument/2006/relationships/hyperlink" Target="http://www.educa.jccm.es/es/maltratoiguales"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 Id="rId9" Type="http://schemas.openxmlformats.org/officeDocument/2006/relationships/image" Target="../media/image32.jpe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pload.wikimedia.org/wikipedia/commons/8/8c/Hikikomori,_Hiasuki,_2004.jpg" TargetMode="External"/><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hyperlink" Target="http://www.lavanguardia.com/vida/20170415/421696958268/hikikomori-aislamiento-social.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omX2PnXE4f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oalacoso.org/sobre-el-acoso/acoso-que-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ww.internetlivestats.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its.blogs.nytimes.com/2012/03/30/girls-around-me-ios-app-takes-creepy-to-a-new-leve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iariodesevilla.es/sociedad/Detenido-Vigo-mandar-desnuda-Whatsapp_0_709129353.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FCE7D-058D-4AC3-959A-47EC2CD8D174}"/>
              </a:ext>
            </a:extLst>
          </p:cNvPr>
          <p:cNvSpPr>
            <a:spLocks noGrp="1"/>
          </p:cNvSpPr>
          <p:nvPr>
            <p:ph type="title"/>
          </p:nvPr>
        </p:nvSpPr>
        <p:spPr>
          <a:xfrm>
            <a:off x="621804" y="1628800"/>
            <a:ext cx="10994842" cy="2172890"/>
          </a:xfrm>
        </p:spPr>
        <p:txBody>
          <a:bodyPr>
            <a:normAutofit/>
          </a:bodyPr>
          <a:lstStyle/>
          <a:p>
            <a:r>
              <a:rPr lang="es-ES" sz="9600" dirty="0">
                <a:latin typeface="AR BLANCA" panose="02000000000000000000" pitchFamily="2" charset="0"/>
              </a:rPr>
              <a:t>LEVÁNTATE Y HABLA</a:t>
            </a:r>
          </a:p>
        </p:txBody>
      </p:sp>
      <p:pic>
        <p:nvPicPr>
          <p:cNvPr id="1030" name="Picture 6" descr="http://www.vectorlogo.es/wp-content/uploads/2014/12/logo-vector-universidad-complutense-madrid-negativo.jpg">
            <a:extLst>
              <a:ext uri="{FF2B5EF4-FFF2-40B4-BE49-F238E27FC236}">
                <a16:creationId xmlns:a16="http://schemas.microsoft.com/office/drawing/2014/main" id="{2697A9A0-0555-4055-9FBE-3BF4DB6655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00" t="33075" r="20801" b="31488"/>
          <a:stretch/>
        </p:blipFill>
        <p:spPr bwMode="auto">
          <a:xfrm>
            <a:off x="7174532" y="260648"/>
            <a:ext cx="3888432"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nformatica.ucm.es/data/cont/media/www/pag-78821/escudofdigrande.png">
            <a:extLst>
              <a:ext uri="{FF2B5EF4-FFF2-40B4-BE49-F238E27FC236}">
                <a16:creationId xmlns:a16="http://schemas.microsoft.com/office/drawing/2014/main" id="{E8DE29D4-B345-49D6-A7E4-BA1A61298B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828" y="85693"/>
            <a:ext cx="1277853" cy="125507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A2A91879-9E67-4CD6-9FAD-BB11E47A3647}"/>
              </a:ext>
            </a:extLst>
          </p:cNvPr>
          <p:cNvSpPr txBox="1"/>
          <p:nvPr/>
        </p:nvSpPr>
        <p:spPr>
          <a:xfrm>
            <a:off x="2033798" y="4075858"/>
            <a:ext cx="4240200" cy="1421928"/>
          </a:xfrm>
          <a:prstGeom prst="rect">
            <a:avLst/>
          </a:prstGeom>
          <a:noFill/>
        </p:spPr>
        <p:txBody>
          <a:bodyPr wrap="none" rtlCol="0">
            <a:spAutoFit/>
          </a:bodyPr>
          <a:lstStyle/>
          <a:p>
            <a:pPr>
              <a:lnSpc>
                <a:spcPct val="90000"/>
              </a:lnSpc>
            </a:pPr>
            <a:r>
              <a:rPr lang="es-ES" sz="2400" dirty="0" err="1"/>
              <a:t>Elianni</a:t>
            </a:r>
            <a:r>
              <a:rPr lang="es-ES" sz="2400" dirty="0"/>
              <a:t> Agüero Selva</a:t>
            </a:r>
          </a:p>
          <a:p>
            <a:pPr>
              <a:lnSpc>
                <a:spcPct val="90000"/>
              </a:lnSpc>
            </a:pPr>
            <a:r>
              <a:rPr lang="es-ES" sz="2400" dirty="0"/>
              <a:t>Aitor Cayón Ruano</a:t>
            </a:r>
          </a:p>
          <a:p>
            <a:pPr>
              <a:lnSpc>
                <a:spcPct val="90000"/>
              </a:lnSpc>
            </a:pPr>
            <a:r>
              <a:rPr lang="es-ES" sz="2400" dirty="0"/>
              <a:t>Juan Gómez-</a:t>
            </a:r>
            <a:r>
              <a:rPr lang="es-ES" sz="2400" dirty="0" err="1"/>
              <a:t>Martinho</a:t>
            </a:r>
            <a:r>
              <a:rPr lang="es-ES" sz="2400" dirty="0"/>
              <a:t> González</a:t>
            </a:r>
          </a:p>
          <a:p>
            <a:pPr>
              <a:lnSpc>
                <a:spcPct val="90000"/>
              </a:lnSpc>
            </a:pPr>
            <a:r>
              <a:rPr lang="es-ES" sz="2400" dirty="0"/>
              <a:t>Sergio González Jiménez</a:t>
            </a:r>
          </a:p>
        </p:txBody>
      </p:sp>
      <p:sp>
        <p:nvSpPr>
          <p:cNvPr id="9" name="CuadroTexto 8">
            <a:extLst>
              <a:ext uri="{FF2B5EF4-FFF2-40B4-BE49-F238E27FC236}">
                <a16:creationId xmlns:a16="http://schemas.microsoft.com/office/drawing/2014/main" id="{845586F0-97F6-4148-9697-640122DFF6D7}"/>
              </a:ext>
            </a:extLst>
          </p:cNvPr>
          <p:cNvSpPr txBox="1"/>
          <p:nvPr/>
        </p:nvSpPr>
        <p:spPr>
          <a:xfrm>
            <a:off x="7174532" y="4242057"/>
            <a:ext cx="3411575" cy="1089529"/>
          </a:xfrm>
          <a:prstGeom prst="rect">
            <a:avLst/>
          </a:prstGeom>
          <a:noFill/>
        </p:spPr>
        <p:txBody>
          <a:bodyPr wrap="none" rtlCol="0">
            <a:spAutoFit/>
          </a:bodyPr>
          <a:lstStyle/>
          <a:p>
            <a:pPr>
              <a:lnSpc>
                <a:spcPct val="90000"/>
              </a:lnSpc>
            </a:pPr>
            <a:r>
              <a:rPr lang="es-ES" sz="2400" dirty="0"/>
              <a:t>Juan Mas Aguilar</a:t>
            </a:r>
          </a:p>
          <a:p>
            <a:pPr>
              <a:lnSpc>
                <a:spcPct val="90000"/>
              </a:lnSpc>
            </a:pPr>
            <a:r>
              <a:rPr lang="es-ES" sz="2400" dirty="0"/>
              <a:t>Fernando Pérez Gutiérrez</a:t>
            </a:r>
          </a:p>
          <a:p>
            <a:pPr>
              <a:lnSpc>
                <a:spcPct val="90000"/>
              </a:lnSpc>
            </a:pPr>
            <a:r>
              <a:rPr lang="es-ES" sz="2400" dirty="0"/>
              <a:t>Gabriel </a:t>
            </a:r>
            <a:r>
              <a:rPr lang="es-ES" sz="2400" dirty="0" err="1"/>
              <a:t>Sellés</a:t>
            </a:r>
            <a:r>
              <a:rPr lang="es-ES" sz="2400" dirty="0"/>
              <a:t> Salvà</a:t>
            </a:r>
          </a:p>
        </p:txBody>
      </p:sp>
      <p:pic>
        <p:nvPicPr>
          <p:cNvPr id="7" name="Imagen 6">
            <a:extLst>
              <a:ext uri="{FF2B5EF4-FFF2-40B4-BE49-F238E27FC236}">
                <a16:creationId xmlns:a16="http://schemas.microsoft.com/office/drawing/2014/main" id="{6DC29FC3-2CFE-462E-817A-58911CCE71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07" y="5949280"/>
            <a:ext cx="1451429" cy="511299"/>
          </a:xfrm>
          <a:prstGeom prst="rect">
            <a:avLst/>
          </a:prstGeom>
        </p:spPr>
      </p:pic>
    </p:spTree>
    <p:extLst>
      <p:ext uri="{BB962C8B-B14F-4D97-AF65-F5344CB8AC3E}">
        <p14:creationId xmlns:p14="http://schemas.microsoft.com/office/powerpoint/2010/main" val="68041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400" dirty="0"/>
              <a:t>Cuidado con los memes:</a:t>
            </a:r>
          </a:p>
        </p:txBody>
      </p:sp>
      <p:pic>
        <p:nvPicPr>
          <p:cNvPr id="11" name="Marcador de contenido 10"/>
          <p:cNvPicPr>
            <a:picLocks noGrp="1" noChangeAspect="1"/>
          </p:cNvPicPr>
          <p:nvPr>
            <p:ph sz="half" idx="2"/>
          </p:nvPr>
        </p:nvPicPr>
        <p:blipFill>
          <a:blip r:embed="rId2"/>
          <a:stretch>
            <a:fillRect/>
          </a:stretch>
        </p:blipFill>
        <p:spPr>
          <a:xfrm>
            <a:off x="7750596" y="2162944"/>
            <a:ext cx="3751312" cy="3751312"/>
          </a:xfrm>
          <a:prstGeom prst="rect">
            <a:avLst/>
          </a:prstGeom>
          <a:ln>
            <a:noFill/>
          </a:ln>
          <a:effectLst>
            <a:softEdge rad="112500"/>
          </a:effectLst>
        </p:spPr>
      </p:pic>
      <p:sp>
        <p:nvSpPr>
          <p:cNvPr id="12" name="Marcador de contenido 11"/>
          <p:cNvSpPr>
            <a:spLocks noGrp="1"/>
          </p:cNvSpPr>
          <p:nvPr>
            <p:ph sz="half" idx="1"/>
          </p:nvPr>
        </p:nvSpPr>
        <p:spPr>
          <a:xfrm>
            <a:off x="1522413" y="1905000"/>
            <a:ext cx="5724127" cy="4267200"/>
          </a:xfrm>
        </p:spPr>
        <p:txBody>
          <a:bodyPr>
            <a:noAutofit/>
          </a:bodyPr>
          <a:lstStyle/>
          <a:p>
            <a:r>
              <a:rPr lang="es-ES" sz="2800" dirty="0"/>
              <a:t>El término meme se usa para describir una idea, concepto, situación, expresión y/o pensamiento humorístico manifestado en cualquier tipo de medio virtual, cómic, vídeo, textos, imágenes y todo tipo de construcción multimedia que se replica mediante internet de persona a persona hasta alcanzar una amplia difusión.</a:t>
            </a:r>
          </a:p>
        </p:txBody>
      </p:sp>
    </p:spTree>
    <p:extLst>
      <p:ext uri="{BB962C8B-B14F-4D97-AF65-F5344CB8AC3E}">
        <p14:creationId xmlns:p14="http://schemas.microsoft.com/office/powerpoint/2010/main" val="135170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r>
              <a:rPr lang="es-ES" sz="4400" dirty="0"/>
              <a:t>Cuidado con los memes:</a:t>
            </a:r>
          </a:p>
        </p:txBody>
      </p:sp>
      <p:sp>
        <p:nvSpPr>
          <p:cNvPr id="11" name="Marcador de contenido 10"/>
          <p:cNvSpPr>
            <a:spLocks noGrp="1"/>
          </p:cNvSpPr>
          <p:nvPr>
            <p:ph idx="1"/>
          </p:nvPr>
        </p:nvSpPr>
        <p:spPr>
          <a:xfrm>
            <a:off x="1505681" y="1916832"/>
            <a:ext cx="5652118" cy="4267200"/>
          </a:xfrm>
        </p:spPr>
        <p:txBody>
          <a:bodyPr>
            <a:normAutofit/>
          </a:bodyPr>
          <a:lstStyle/>
          <a:p>
            <a:r>
              <a:rPr lang="es-ES" dirty="0"/>
              <a:t>Los memes o parodias en internet también se pueden ir de las manos e incluso hacerse virales causando en ocasiones graves daños a quienes las sufren. La libertad de expresión del Articulo 20 de la Constitución Española no es un derecho absoluto ya que sobre él pesa, entre otros, el límite del derecho al honor, a la intimidad y a la propia imagen, que puede ser vulnerado por este tipo de bromas.</a:t>
            </a:r>
          </a:p>
        </p:txBody>
      </p:sp>
      <p:pic>
        <p:nvPicPr>
          <p:cNvPr id="14" name="Imagen 13"/>
          <p:cNvPicPr>
            <a:picLocks noChangeAspect="1"/>
          </p:cNvPicPr>
          <p:nvPr/>
        </p:nvPicPr>
        <p:blipFill>
          <a:blip r:embed="rId2"/>
          <a:stretch>
            <a:fillRect/>
          </a:stretch>
        </p:blipFill>
        <p:spPr>
          <a:xfrm>
            <a:off x="7157799" y="2276872"/>
            <a:ext cx="4553237" cy="2895990"/>
          </a:xfrm>
          <a:prstGeom prst="rect">
            <a:avLst/>
          </a:prstGeom>
          <a:ln>
            <a:noFill/>
          </a:ln>
          <a:effectLst>
            <a:softEdge rad="112500"/>
          </a:effectLst>
        </p:spPr>
      </p:pic>
    </p:spTree>
    <p:extLst>
      <p:ext uri="{BB962C8B-B14F-4D97-AF65-F5344CB8AC3E}">
        <p14:creationId xmlns:p14="http://schemas.microsoft.com/office/powerpoint/2010/main" val="227706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98997-17E3-4686-807E-F26D286181D2}"/>
              </a:ext>
            </a:extLst>
          </p:cNvPr>
          <p:cNvSpPr>
            <a:spLocks noGrp="1"/>
          </p:cNvSpPr>
          <p:nvPr>
            <p:ph type="title"/>
          </p:nvPr>
        </p:nvSpPr>
        <p:spPr>
          <a:xfrm>
            <a:off x="1413892" y="272741"/>
            <a:ext cx="9143998" cy="1020762"/>
          </a:xfrm>
        </p:spPr>
        <p:txBody>
          <a:bodyPr>
            <a:normAutofit/>
          </a:bodyPr>
          <a:lstStyle/>
          <a:p>
            <a:r>
              <a:rPr lang="es-ES" sz="4000" b="1" dirty="0">
                <a:latin typeface="AR BLANCA" panose="02000000000000000000" pitchFamily="2" charset="0"/>
              </a:rPr>
              <a:t>REDES SOCIALES</a:t>
            </a:r>
            <a:endParaRPr lang="es-ES" sz="4000" dirty="0"/>
          </a:p>
        </p:txBody>
      </p:sp>
      <p:pic>
        <p:nvPicPr>
          <p:cNvPr id="5" name="Imagen 4">
            <a:extLst>
              <a:ext uri="{FF2B5EF4-FFF2-40B4-BE49-F238E27FC236}">
                <a16:creationId xmlns:a16="http://schemas.microsoft.com/office/drawing/2014/main" id="{97416858-F920-4576-A263-3F3F0D0B4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044" y="1700808"/>
            <a:ext cx="5922579" cy="4826350"/>
          </a:xfrm>
          <a:prstGeom prst="rect">
            <a:avLst/>
          </a:prstGeom>
        </p:spPr>
      </p:pic>
      <p:pic>
        <p:nvPicPr>
          <p:cNvPr id="7" name="Imagen 6">
            <a:extLst>
              <a:ext uri="{FF2B5EF4-FFF2-40B4-BE49-F238E27FC236}">
                <a16:creationId xmlns:a16="http://schemas.microsoft.com/office/drawing/2014/main" id="{8D040C17-4C1C-45A4-8178-DAD04276B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044" y="1697863"/>
            <a:ext cx="5922578" cy="4829295"/>
          </a:xfrm>
          <a:prstGeom prst="rect">
            <a:avLst/>
          </a:prstGeom>
        </p:spPr>
      </p:pic>
      <p:pic>
        <p:nvPicPr>
          <p:cNvPr id="9" name="Imagen 8">
            <a:extLst>
              <a:ext uri="{FF2B5EF4-FFF2-40B4-BE49-F238E27FC236}">
                <a16:creationId xmlns:a16="http://schemas.microsoft.com/office/drawing/2014/main" id="{B13A2577-78D3-43E6-8880-668562A8F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044" y="1697862"/>
            <a:ext cx="5922578" cy="4829296"/>
          </a:xfrm>
          <a:prstGeom prst="rect">
            <a:avLst/>
          </a:prstGeom>
        </p:spPr>
      </p:pic>
      <p:pic>
        <p:nvPicPr>
          <p:cNvPr id="11" name="Imagen 10">
            <a:extLst>
              <a:ext uri="{FF2B5EF4-FFF2-40B4-BE49-F238E27FC236}">
                <a16:creationId xmlns:a16="http://schemas.microsoft.com/office/drawing/2014/main" id="{2B8EFCF1-874C-487A-972B-E39E4F6C79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043" y="1695228"/>
            <a:ext cx="5922579" cy="4831930"/>
          </a:xfrm>
          <a:prstGeom prst="rect">
            <a:avLst/>
          </a:prstGeom>
        </p:spPr>
      </p:pic>
      <p:pic>
        <p:nvPicPr>
          <p:cNvPr id="13" name="Imagen 12">
            <a:extLst>
              <a:ext uri="{FF2B5EF4-FFF2-40B4-BE49-F238E27FC236}">
                <a16:creationId xmlns:a16="http://schemas.microsoft.com/office/drawing/2014/main" id="{96972870-3E6B-49AA-B3C1-5B7CFD6B61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2042" y="1712293"/>
            <a:ext cx="5922580" cy="4814865"/>
          </a:xfrm>
          <a:prstGeom prst="rect">
            <a:avLst/>
          </a:prstGeom>
        </p:spPr>
      </p:pic>
      <p:pic>
        <p:nvPicPr>
          <p:cNvPr id="15" name="Imagen 14">
            <a:extLst>
              <a:ext uri="{FF2B5EF4-FFF2-40B4-BE49-F238E27FC236}">
                <a16:creationId xmlns:a16="http://schemas.microsoft.com/office/drawing/2014/main" id="{57CD52DC-833A-4FE2-B551-9FE92C375D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2042" y="1704607"/>
            <a:ext cx="5922580" cy="4822552"/>
          </a:xfrm>
          <a:prstGeom prst="rect">
            <a:avLst/>
          </a:prstGeom>
        </p:spPr>
      </p:pic>
      <p:sp>
        <p:nvSpPr>
          <p:cNvPr id="16" name="Rectángulo 15">
            <a:extLst>
              <a:ext uri="{FF2B5EF4-FFF2-40B4-BE49-F238E27FC236}">
                <a16:creationId xmlns:a16="http://schemas.microsoft.com/office/drawing/2014/main" id="{CB7B1C2F-2E4C-472E-818B-91D30A8E5474}"/>
              </a:ext>
            </a:extLst>
          </p:cNvPr>
          <p:cNvSpPr/>
          <p:nvPr/>
        </p:nvSpPr>
        <p:spPr>
          <a:xfrm>
            <a:off x="7750596" y="272740"/>
            <a:ext cx="4256614" cy="369332"/>
          </a:xfrm>
          <a:prstGeom prst="rect">
            <a:avLst/>
          </a:prstGeom>
        </p:spPr>
        <p:txBody>
          <a:bodyPr wrap="none">
            <a:spAutoFit/>
          </a:bodyPr>
          <a:lstStyle/>
          <a:p>
            <a:r>
              <a:rPr lang="es-ES" dirty="0">
                <a:hlinkClick r:id="rId8"/>
              </a:rPr>
              <a:t>http://mattmckeon.com/facebook-privacy/</a:t>
            </a:r>
            <a:endParaRPr lang="es-ES" dirty="0"/>
          </a:p>
        </p:txBody>
      </p:sp>
    </p:spTree>
    <p:extLst>
      <p:ext uri="{BB962C8B-B14F-4D97-AF65-F5344CB8AC3E}">
        <p14:creationId xmlns:p14="http://schemas.microsoft.com/office/powerpoint/2010/main" val="89998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67793-844D-461E-B9A2-1975E402825D}"/>
              </a:ext>
            </a:extLst>
          </p:cNvPr>
          <p:cNvSpPr>
            <a:spLocks noGrp="1"/>
          </p:cNvSpPr>
          <p:nvPr>
            <p:ph type="title"/>
          </p:nvPr>
        </p:nvSpPr>
        <p:spPr/>
        <p:txBody>
          <a:bodyPr>
            <a:normAutofit/>
          </a:bodyPr>
          <a:lstStyle/>
          <a:p>
            <a:r>
              <a:rPr lang="es-ES" sz="4000" b="1" dirty="0">
                <a:latin typeface="AR BLANCA" panose="02000000000000000000" pitchFamily="2" charset="0"/>
              </a:rPr>
              <a:t>REDES SOCIALES</a:t>
            </a:r>
            <a:endParaRPr lang="es-ES" sz="4000" dirty="0"/>
          </a:p>
        </p:txBody>
      </p:sp>
      <p:sp>
        <p:nvSpPr>
          <p:cNvPr id="3" name="Marcador de contenido 2">
            <a:extLst>
              <a:ext uri="{FF2B5EF4-FFF2-40B4-BE49-F238E27FC236}">
                <a16:creationId xmlns:a16="http://schemas.microsoft.com/office/drawing/2014/main" id="{A69242D9-A16A-4E31-AD43-7DBDBC6C6AFC}"/>
              </a:ext>
            </a:extLst>
          </p:cNvPr>
          <p:cNvSpPr>
            <a:spLocks noGrp="1"/>
          </p:cNvSpPr>
          <p:nvPr>
            <p:ph idx="1"/>
          </p:nvPr>
        </p:nvSpPr>
        <p:spPr>
          <a:xfrm>
            <a:off x="1522414" y="1905000"/>
            <a:ext cx="8172398" cy="947936"/>
          </a:xfrm>
        </p:spPr>
        <p:txBody>
          <a:bodyPr>
            <a:normAutofit/>
          </a:bodyPr>
          <a:lstStyle/>
          <a:p>
            <a:pPr marL="0" indent="0">
              <a:buNone/>
            </a:pPr>
            <a:r>
              <a:rPr lang="es-ES" sz="2800" dirty="0">
                <a:latin typeface="AR BLANCA" panose="02000000000000000000" pitchFamily="2" charset="0"/>
              </a:rPr>
              <a:t>Hay muchos sitios dónde puedes mirar recomendaciones o directamente cómo actuar.</a:t>
            </a:r>
          </a:p>
        </p:txBody>
      </p:sp>
      <p:sp>
        <p:nvSpPr>
          <p:cNvPr id="4" name="Rectángulo 3">
            <a:extLst>
              <a:ext uri="{FF2B5EF4-FFF2-40B4-BE49-F238E27FC236}">
                <a16:creationId xmlns:a16="http://schemas.microsoft.com/office/drawing/2014/main" id="{629252D3-50E3-4EB9-8E63-EFBA802D77CB}"/>
              </a:ext>
            </a:extLst>
          </p:cNvPr>
          <p:cNvSpPr/>
          <p:nvPr/>
        </p:nvSpPr>
        <p:spPr>
          <a:xfrm>
            <a:off x="1522414" y="2887148"/>
            <a:ext cx="9684566" cy="3416320"/>
          </a:xfrm>
          <a:prstGeom prst="rect">
            <a:avLst/>
          </a:prstGeom>
        </p:spPr>
        <p:txBody>
          <a:bodyPr wrap="square">
            <a:spAutoFit/>
          </a:bodyPr>
          <a:lstStyle/>
          <a:p>
            <a:r>
              <a:rPr lang="es-ES" sz="2400" b="1" dirty="0">
                <a:latin typeface="+mj-lt"/>
              </a:rPr>
              <a:t>Facebook</a:t>
            </a:r>
          </a:p>
          <a:p>
            <a:r>
              <a:rPr lang="es-ES" sz="2400" b="1" dirty="0">
                <a:latin typeface="+mj-lt"/>
                <a:hlinkClick r:id="rId2"/>
              </a:rPr>
              <a:t>https://www.facebook.com/help/116326365118751</a:t>
            </a:r>
            <a:endParaRPr lang="es-ES" sz="2400" b="1" dirty="0">
              <a:latin typeface="+mj-lt"/>
            </a:endParaRPr>
          </a:p>
          <a:p>
            <a:endParaRPr lang="es-ES" sz="2400" b="1" dirty="0">
              <a:latin typeface="+mj-lt"/>
            </a:endParaRPr>
          </a:p>
          <a:p>
            <a:r>
              <a:rPr lang="es-ES" sz="2400" b="1" dirty="0">
                <a:latin typeface="+mj-lt"/>
              </a:rPr>
              <a:t>Twitter</a:t>
            </a:r>
          </a:p>
          <a:p>
            <a:r>
              <a:rPr lang="es-ES" sz="2400" b="1" dirty="0">
                <a:latin typeface="+mj-lt"/>
                <a:hlinkClick r:id="rId3"/>
              </a:rPr>
              <a:t>https://help.twitter.com/es/safety-and-security/cyber-bullying-and-online-abuse</a:t>
            </a:r>
            <a:endParaRPr lang="es-ES" sz="2400" b="1" dirty="0">
              <a:latin typeface="+mj-lt"/>
            </a:endParaRPr>
          </a:p>
          <a:p>
            <a:endParaRPr lang="es-ES" sz="2400" b="1" dirty="0">
              <a:latin typeface="+mj-lt"/>
            </a:endParaRPr>
          </a:p>
          <a:p>
            <a:r>
              <a:rPr lang="es-ES" sz="2400" b="1" dirty="0">
                <a:latin typeface="+mj-lt"/>
              </a:rPr>
              <a:t>Protocolo de Actuación JCCM</a:t>
            </a:r>
          </a:p>
          <a:p>
            <a:r>
              <a:rPr lang="es-ES" sz="2400" b="1" dirty="0">
                <a:latin typeface="+mj-lt"/>
                <a:hlinkClick r:id="rId4"/>
              </a:rPr>
              <a:t>http://www.educa.jccm.es/es/maltratoiguales</a:t>
            </a:r>
            <a:endParaRPr lang="es-ES" sz="2400" b="1" dirty="0">
              <a:latin typeface="+mj-lt"/>
            </a:endParaRPr>
          </a:p>
        </p:txBody>
      </p:sp>
    </p:spTree>
    <p:extLst>
      <p:ext uri="{BB962C8B-B14F-4D97-AF65-F5344CB8AC3E}">
        <p14:creationId xmlns:p14="http://schemas.microsoft.com/office/powerpoint/2010/main" val="2997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Resultado de imagen de organizacion contra el acoso escolar">
            <a:extLst>
              <a:ext uri="{FF2B5EF4-FFF2-40B4-BE49-F238E27FC236}">
                <a16:creationId xmlns:a16="http://schemas.microsoft.com/office/drawing/2014/main" id="{AEB89F5E-3E7D-47F0-9508-804967A7C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0" y="188640"/>
            <a:ext cx="28575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de organizacion contra el acoso escolar">
            <a:extLst>
              <a:ext uri="{FF2B5EF4-FFF2-40B4-BE49-F238E27FC236}">
                <a16:creationId xmlns:a16="http://schemas.microsoft.com/office/drawing/2014/main" id="{26C8379D-2165-4BFE-A112-C68E2989C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617476"/>
            <a:ext cx="4762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n de organizacion contra el acoso escolar">
            <a:extLst>
              <a:ext uri="{FF2B5EF4-FFF2-40B4-BE49-F238E27FC236}">
                <a16:creationId xmlns:a16="http://schemas.microsoft.com/office/drawing/2014/main" id="{9BACC353-5FEC-4260-9A4D-68924734A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764" y="2306879"/>
            <a:ext cx="476250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sultado de imagen de organizacion contra el acoso escolar">
            <a:extLst>
              <a:ext uri="{FF2B5EF4-FFF2-40B4-BE49-F238E27FC236}">
                <a16:creationId xmlns:a16="http://schemas.microsoft.com/office/drawing/2014/main" id="{94CB1802-1250-47CC-870F-19B0D7A685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8748" y="355745"/>
            <a:ext cx="24003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de organizacion contra el acoso escolar">
            <a:extLst>
              <a:ext uri="{FF2B5EF4-FFF2-40B4-BE49-F238E27FC236}">
                <a16:creationId xmlns:a16="http://schemas.microsoft.com/office/drawing/2014/main" id="{914E656B-D427-485D-B735-AE2F674A0EA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803" r="9462"/>
          <a:stretch/>
        </p:blipFill>
        <p:spPr bwMode="auto">
          <a:xfrm>
            <a:off x="5505413" y="2475264"/>
            <a:ext cx="3790848" cy="246325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de organizacion contra el acoso escolar">
            <a:extLst>
              <a:ext uri="{FF2B5EF4-FFF2-40B4-BE49-F238E27FC236}">
                <a16:creationId xmlns:a16="http://schemas.microsoft.com/office/drawing/2014/main" id="{C98B36F5-AF5C-4594-B382-DF44EF62BA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9876" y="5408007"/>
            <a:ext cx="5942226" cy="99291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sultado de imagen de organizacion contra el acoso escolar">
            <a:extLst>
              <a:ext uri="{FF2B5EF4-FFF2-40B4-BE49-F238E27FC236}">
                <a16:creationId xmlns:a16="http://schemas.microsoft.com/office/drawing/2014/main" id="{72AC6902-F984-445B-9D4A-58A5BCE6DA8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26660" y="4492469"/>
            <a:ext cx="3587465" cy="2017949"/>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Resultado de imagen de policia nacional">
            <a:extLst>
              <a:ext uri="{FF2B5EF4-FFF2-40B4-BE49-F238E27FC236}">
                <a16:creationId xmlns:a16="http://schemas.microsoft.com/office/drawing/2014/main" id="{EF743DB0-53E7-4F25-A260-66DCE9B100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06665" y="2315343"/>
            <a:ext cx="2337047" cy="2337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3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AF8D04E-1D85-41B1-818A-880CE1C296B9}"/>
              </a:ext>
            </a:extLst>
          </p:cNvPr>
          <p:cNvSpPr>
            <a:spLocks noGrp="1"/>
          </p:cNvSpPr>
          <p:nvPr>
            <p:ph idx="1"/>
          </p:nvPr>
        </p:nvSpPr>
        <p:spPr>
          <a:xfrm>
            <a:off x="3286100" y="2420888"/>
            <a:ext cx="6768752" cy="1379984"/>
          </a:xfrm>
        </p:spPr>
        <p:txBody>
          <a:bodyPr>
            <a:normAutofit/>
          </a:bodyPr>
          <a:lstStyle/>
          <a:p>
            <a:pPr marL="0" indent="0">
              <a:buNone/>
            </a:pPr>
            <a:r>
              <a:rPr lang="es-ES" sz="8800" b="1" dirty="0">
                <a:latin typeface="AR BLANCA" panose="02000000000000000000" pitchFamily="2" charset="0"/>
              </a:rPr>
              <a:t>900 018 018</a:t>
            </a:r>
          </a:p>
        </p:txBody>
      </p:sp>
      <p:sp>
        <p:nvSpPr>
          <p:cNvPr id="4" name="CuadroTexto 3">
            <a:extLst>
              <a:ext uri="{FF2B5EF4-FFF2-40B4-BE49-F238E27FC236}">
                <a16:creationId xmlns:a16="http://schemas.microsoft.com/office/drawing/2014/main" id="{C7C0EA30-A8D8-483E-84FF-EF9FD01B58B5}"/>
              </a:ext>
            </a:extLst>
          </p:cNvPr>
          <p:cNvSpPr txBox="1"/>
          <p:nvPr/>
        </p:nvSpPr>
        <p:spPr>
          <a:xfrm>
            <a:off x="2422004" y="2564904"/>
            <a:ext cx="7903133" cy="701731"/>
          </a:xfrm>
          <a:prstGeom prst="rect">
            <a:avLst/>
          </a:prstGeom>
          <a:noFill/>
        </p:spPr>
        <p:txBody>
          <a:bodyPr wrap="square" rtlCol="0">
            <a:spAutoFit/>
          </a:bodyPr>
          <a:lstStyle/>
          <a:p>
            <a:pPr>
              <a:lnSpc>
                <a:spcPct val="90000"/>
              </a:lnSpc>
            </a:pPr>
            <a:r>
              <a:rPr lang="es-ES" sz="4400" i="1" dirty="0"/>
              <a:t>“contacto contra el acoso escolar”</a:t>
            </a:r>
          </a:p>
        </p:txBody>
      </p:sp>
      <p:pic>
        <p:nvPicPr>
          <p:cNvPr id="5" name="Imagen 4">
            <a:extLst>
              <a:ext uri="{FF2B5EF4-FFF2-40B4-BE49-F238E27FC236}">
                <a16:creationId xmlns:a16="http://schemas.microsoft.com/office/drawing/2014/main" id="{C0A39F4E-69F5-403D-9B9C-0B310BF26EE0}"/>
              </a:ext>
            </a:extLst>
          </p:cNvPr>
          <p:cNvPicPr>
            <a:picLocks noChangeAspect="1"/>
          </p:cNvPicPr>
          <p:nvPr/>
        </p:nvPicPr>
        <p:blipFill>
          <a:blip r:embed="rId2"/>
          <a:stretch>
            <a:fillRect/>
          </a:stretch>
        </p:blipFill>
        <p:spPr>
          <a:xfrm>
            <a:off x="1053852" y="404664"/>
            <a:ext cx="9964216" cy="5980677"/>
          </a:xfrm>
          <a:prstGeom prst="rect">
            <a:avLst/>
          </a:prstGeom>
          <a:ln>
            <a:noFill/>
          </a:ln>
          <a:effectLst>
            <a:softEdge rad="112500"/>
          </a:effectLst>
        </p:spPr>
      </p:pic>
    </p:spTree>
    <p:extLst>
      <p:ext uri="{BB962C8B-B14F-4D97-AF65-F5344CB8AC3E}">
        <p14:creationId xmlns:p14="http://schemas.microsoft.com/office/powerpoint/2010/main" val="57857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FDDBA14-F804-4936-B4ED-097B5AD458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98068" y="10749"/>
            <a:ext cx="6048672" cy="6847251"/>
          </a:xfrm>
        </p:spPr>
      </p:pic>
      <p:pic>
        <p:nvPicPr>
          <p:cNvPr id="7" name="Imagen 6">
            <a:extLst>
              <a:ext uri="{FF2B5EF4-FFF2-40B4-BE49-F238E27FC236}">
                <a16:creationId xmlns:a16="http://schemas.microsoft.com/office/drawing/2014/main" id="{F4516B73-E5CB-4680-9490-56027BE7A798}"/>
              </a:ext>
            </a:extLst>
          </p:cNvPr>
          <p:cNvPicPr>
            <a:picLocks noChangeAspect="1"/>
          </p:cNvPicPr>
          <p:nvPr/>
        </p:nvPicPr>
        <p:blipFill rotWithShape="1">
          <a:blip r:embed="rId2">
            <a:extLst>
              <a:ext uri="{28A0092B-C50C-407E-A947-70E740481C1C}">
                <a14:useLocalDpi xmlns:a14="http://schemas.microsoft.com/office/drawing/2010/main" val="0"/>
              </a:ext>
            </a:extLst>
          </a:blip>
          <a:srcRect r="-239" b="78797"/>
          <a:stretch/>
        </p:blipFill>
        <p:spPr>
          <a:xfrm>
            <a:off x="344573" y="188640"/>
            <a:ext cx="11355662" cy="2736304"/>
          </a:xfrm>
          <a:prstGeom prst="rect">
            <a:avLst/>
          </a:prstGeom>
          <a:ln>
            <a:noFill/>
          </a:ln>
          <a:effectLst>
            <a:outerShdw blurRad="292100" dist="139700" dir="2700000" algn="tl" rotWithShape="0">
              <a:srgbClr val="333333">
                <a:alpha val="65000"/>
              </a:srgbClr>
            </a:outerShdw>
          </a:effectLst>
        </p:spPr>
      </p:pic>
      <p:pic>
        <p:nvPicPr>
          <p:cNvPr id="8" name="Marcador de contenido 4">
            <a:extLst>
              <a:ext uri="{FF2B5EF4-FFF2-40B4-BE49-F238E27FC236}">
                <a16:creationId xmlns:a16="http://schemas.microsoft.com/office/drawing/2014/main" id="{317CD1FC-F1CB-4BB6-B44D-496FB4D20D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413" t="23507" r="68016" b="3931"/>
          <a:stretch/>
        </p:blipFill>
        <p:spPr>
          <a:xfrm>
            <a:off x="344573" y="188640"/>
            <a:ext cx="2232248" cy="6494147"/>
          </a:xfrm>
          <a:prstGeom prst="rect">
            <a:avLst/>
          </a:prstGeom>
          <a:ln>
            <a:noFill/>
          </a:ln>
          <a:effectLst>
            <a:outerShdw blurRad="292100" dist="139700" dir="2700000" algn="tl" rotWithShape="0">
              <a:srgbClr val="333333">
                <a:alpha val="65000"/>
              </a:srgbClr>
            </a:outerShdw>
          </a:effectLst>
        </p:spPr>
      </p:pic>
      <p:pic>
        <p:nvPicPr>
          <p:cNvPr id="9" name="Marcador de contenido 4">
            <a:extLst>
              <a:ext uri="{FF2B5EF4-FFF2-40B4-BE49-F238E27FC236}">
                <a16:creationId xmlns:a16="http://schemas.microsoft.com/office/drawing/2014/main" id="{86B1FD2C-8E96-4653-BCC2-D80301CEF5AD}"/>
              </a:ext>
            </a:extLst>
          </p:cNvPr>
          <p:cNvPicPr>
            <a:picLocks noChangeAspect="1"/>
          </p:cNvPicPr>
          <p:nvPr/>
        </p:nvPicPr>
        <p:blipFill rotWithShape="1">
          <a:blip r:embed="rId2">
            <a:extLst>
              <a:ext uri="{28A0092B-C50C-407E-A947-70E740481C1C}">
                <a14:useLocalDpi xmlns:a14="http://schemas.microsoft.com/office/drawing/2010/main" val="0"/>
              </a:ext>
            </a:extLst>
          </a:blip>
          <a:srcRect l="34206" t="23509" r="33472" b="48097"/>
          <a:stretch/>
        </p:blipFill>
        <p:spPr>
          <a:xfrm>
            <a:off x="2681260" y="188640"/>
            <a:ext cx="3137749" cy="3130219"/>
          </a:xfrm>
          <a:prstGeom prst="rect">
            <a:avLst/>
          </a:prstGeom>
          <a:ln>
            <a:noFill/>
          </a:ln>
          <a:effectLst>
            <a:outerShdw blurRad="292100" dist="139700" dir="2700000" algn="tl" rotWithShape="0">
              <a:srgbClr val="333333">
                <a:alpha val="65000"/>
              </a:srgbClr>
            </a:outerShdw>
          </a:effectLst>
        </p:spPr>
      </p:pic>
      <p:pic>
        <p:nvPicPr>
          <p:cNvPr id="10" name="Marcador de contenido 4">
            <a:extLst>
              <a:ext uri="{FF2B5EF4-FFF2-40B4-BE49-F238E27FC236}">
                <a16:creationId xmlns:a16="http://schemas.microsoft.com/office/drawing/2014/main" id="{1E6ACF3F-0102-46E0-A56A-64E1D1AE5FA4}"/>
              </a:ext>
            </a:extLst>
          </p:cNvPr>
          <p:cNvPicPr>
            <a:picLocks noChangeAspect="1"/>
          </p:cNvPicPr>
          <p:nvPr/>
        </p:nvPicPr>
        <p:blipFill rotWithShape="1">
          <a:blip r:embed="rId2">
            <a:extLst>
              <a:ext uri="{28A0092B-C50C-407E-A947-70E740481C1C}">
                <a14:useLocalDpi xmlns:a14="http://schemas.microsoft.com/office/drawing/2010/main" val="0"/>
              </a:ext>
            </a:extLst>
          </a:blip>
          <a:srcRect l="68909" t="22457" b="7084"/>
          <a:stretch/>
        </p:blipFill>
        <p:spPr>
          <a:xfrm>
            <a:off x="9191920" y="188640"/>
            <a:ext cx="2552299" cy="6547757"/>
          </a:xfrm>
          <a:prstGeom prst="rect">
            <a:avLst/>
          </a:prstGeom>
          <a:ln>
            <a:noFill/>
          </a:ln>
          <a:effectLst>
            <a:outerShdw blurRad="292100" dist="139700" dir="2700000" algn="tl" rotWithShape="0">
              <a:srgbClr val="333333">
                <a:alpha val="65000"/>
              </a:srgbClr>
            </a:outerShdw>
          </a:effectLst>
        </p:spPr>
      </p:pic>
      <p:pic>
        <p:nvPicPr>
          <p:cNvPr id="11" name="Marcador de contenido 4">
            <a:extLst>
              <a:ext uri="{FF2B5EF4-FFF2-40B4-BE49-F238E27FC236}">
                <a16:creationId xmlns:a16="http://schemas.microsoft.com/office/drawing/2014/main" id="{76E02F92-B3EE-4E9C-BF15-05F11E433BAB}"/>
              </a:ext>
            </a:extLst>
          </p:cNvPr>
          <p:cNvPicPr>
            <a:picLocks noChangeAspect="1"/>
          </p:cNvPicPr>
          <p:nvPr/>
        </p:nvPicPr>
        <p:blipFill rotWithShape="1">
          <a:blip r:embed="rId2">
            <a:extLst>
              <a:ext uri="{28A0092B-C50C-407E-A947-70E740481C1C}">
                <a14:useLocalDpi xmlns:a14="http://schemas.microsoft.com/office/drawing/2010/main" val="0"/>
              </a:ext>
            </a:extLst>
          </a:blip>
          <a:srcRect l="32004" t="51902" r="29900" b="2226"/>
          <a:stretch/>
        </p:blipFill>
        <p:spPr>
          <a:xfrm>
            <a:off x="5728972" y="1839274"/>
            <a:ext cx="3405736" cy="46424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805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B00D6B2B-A2D1-4CEF-824F-38A1953DDF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908" y="116632"/>
            <a:ext cx="9361040" cy="6669742"/>
          </a:xfrm>
          <a:prstGeom prst="rect">
            <a:avLst/>
          </a:prstGeom>
          <a:ln>
            <a:noFill/>
          </a:ln>
          <a:effectLst>
            <a:softEdge rad="112500"/>
          </a:effectLst>
        </p:spPr>
      </p:pic>
    </p:spTree>
    <p:extLst>
      <p:ext uri="{BB962C8B-B14F-4D97-AF65-F5344CB8AC3E}">
        <p14:creationId xmlns:p14="http://schemas.microsoft.com/office/powerpoint/2010/main" val="298069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de hikikomori">
            <a:extLst>
              <a:ext uri="{FF2B5EF4-FFF2-40B4-BE49-F238E27FC236}">
                <a16:creationId xmlns:a16="http://schemas.microsoft.com/office/drawing/2014/main" id="{5729CA93-D31E-46AE-90E9-68097B954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8" y="94320"/>
            <a:ext cx="8892480" cy="66693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05C598B4-64DF-4CE2-B086-4E7C1491FF36}"/>
              </a:ext>
            </a:extLst>
          </p:cNvPr>
          <p:cNvSpPr/>
          <p:nvPr/>
        </p:nvSpPr>
        <p:spPr>
          <a:xfrm>
            <a:off x="9190756" y="1844824"/>
            <a:ext cx="2736304" cy="1200329"/>
          </a:xfrm>
          <a:prstGeom prst="rect">
            <a:avLst/>
          </a:prstGeom>
        </p:spPr>
        <p:txBody>
          <a:bodyPr wrap="square">
            <a:spAutoFit/>
          </a:bodyPr>
          <a:lstStyle/>
          <a:p>
            <a:r>
              <a:rPr lang="es-ES" dirty="0">
                <a:hlinkClick r:id="rId3"/>
              </a:rPr>
              <a:t>https://upload.wikimedia.org/wikipedia/commons/8/8c/Hikikomori%2C_Hiasuki%2C_2004.jpg</a:t>
            </a:r>
            <a:endParaRPr lang="es-ES" dirty="0"/>
          </a:p>
        </p:txBody>
      </p:sp>
      <p:sp>
        <p:nvSpPr>
          <p:cNvPr id="6" name="Rectángulo 5">
            <a:extLst>
              <a:ext uri="{FF2B5EF4-FFF2-40B4-BE49-F238E27FC236}">
                <a16:creationId xmlns:a16="http://schemas.microsoft.com/office/drawing/2014/main" id="{7252858F-DCEE-4988-AF5B-930EBF729E49}"/>
              </a:ext>
            </a:extLst>
          </p:cNvPr>
          <p:cNvSpPr/>
          <p:nvPr/>
        </p:nvSpPr>
        <p:spPr>
          <a:xfrm>
            <a:off x="9194104" y="4149080"/>
            <a:ext cx="2732956" cy="1200329"/>
          </a:xfrm>
          <a:prstGeom prst="rect">
            <a:avLst/>
          </a:prstGeom>
        </p:spPr>
        <p:txBody>
          <a:bodyPr wrap="square">
            <a:spAutoFit/>
          </a:bodyPr>
          <a:lstStyle/>
          <a:p>
            <a:r>
              <a:rPr lang="es-ES" dirty="0">
                <a:hlinkClick r:id="rId4"/>
              </a:rPr>
              <a:t>http://www.lavanguardia.com/vida/20170415/421696958268/hikikomori-aislamiento-social.html</a:t>
            </a:r>
            <a:endParaRPr lang="es-ES" dirty="0"/>
          </a:p>
        </p:txBody>
      </p:sp>
    </p:spTree>
    <p:extLst>
      <p:ext uri="{BB962C8B-B14F-4D97-AF65-F5344CB8AC3E}">
        <p14:creationId xmlns:p14="http://schemas.microsoft.com/office/powerpoint/2010/main" val="407965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BC16-A3A2-464C-AA4A-048BAF08826C}"/>
              </a:ext>
            </a:extLst>
          </p:cNvPr>
          <p:cNvSpPr>
            <a:spLocks noGrp="1"/>
          </p:cNvSpPr>
          <p:nvPr>
            <p:ph type="title"/>
          </p:nvPr>
        </p:nvSpPr>
        <p:spPr>
          <a:xfrm>
            <a:off x="1701924" y="2780928"/>
            <a:ext cx="9143998" cy="1020762"/>
          </a:xfrm>
        </p:spPr>
        <p:txBody>
          <a:bodyPr/>
          <a:lstStyle/>
          <a:p>
            <a:pPr algn="ctr"/>
            <a:r>
              <a:rPr lang="es-ES" dirty="0"/>
              <a:t>Pero…¿Sabéis cual es el mayor problema del acoso?</a:t>
            </a:r>
          </a:p>
        </p:txBody>
      </p:sp>
    </p:spTree>
    <p:extLst>
      <p:ext uri="{BB962C8B-B14F-4D97-AF65-F5344CB8AC3E}">
        <p14:creationId xmlns:p14="http://schemas.microsoft.com/office/powerpoint/2010/main" val="78985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2550"/>
                            </p:stCondLst>
                            <p:childTnLst>
                              <p:par>
                                <p:cTn id="9" presetID="10" presetClass="exit" presetSubtype="0" fill="hold" grpId="0" nodeType="afterEffect">
                                  <p:stCondLst>
                                    <p:cond delay="5000"/>
                                  </p:stCondLst>
                                  <p:iterate type="lt">
                                    <p:tmPct val="0"/>
                                  </p:iterate>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1C794-70B1-4DAF-8808-5FF9657055ED}"/>
              </a:ext>
            </a:extLst>
          </p:cNvPr>
          <p:cNvSpPr>
            <a:spLocks noGrp="1"/>
          </p:cNvSpPr>
          <p:nvPr>
            <p:ph type="title"/>
          </p:nvPr>
        </p:nvSpPr>
        <p:spPr/>
        <p:txBody>
          <a:bodyPr>
            <a:normAutofit/>
          </a:bodyPr>
          <a:lstStyle/>
          <a:p>
            <a:r>
              <a:rPr lang="es-ES" sz="4400" dirty="0">
                <a:latin typeface="AR BLANCA" panose="02000000000000000000" pitchFamily="2" charset="0"/>
              </a:rPr>
              <a:t>DEFINICIONES</a:t>
            </a:r>
          </a:p>
        </p:txBody>
      </p:sp>
      <p:sp>
        <p:nvSpPr>
          <p:cNvPr id="3" name="Marcador de contenido 2">
            <a:extLst>
              <a:ext uri="{FF2B5EF4-FFF2-40B4-BE49-F238E27FC236}">
                <a16:creationId xmlns:a16="http://schemas.microsoft.com/office/drawing/2014/main" id="{B6FF1521-41C7-4EED-9D5D-EAE3A7702D73}"/>
              </a:ext>
            </a:extLst>
          </p:cNvPr>
          <p:cNvSpPr>
            <a:spLocks noGrp="1"/>
          </p:cNvSpPr>
          <p:nvPr>
            <p:ph idx="1"/>
          </p:nvPr>
        </p:nvSpPr>
        <p:spPr>
          <a:xfrm>
            <a:off x="1522414" y="1905000"/>
            <a:ext cx="9144000" cy="1451992"/>
          </a:xfrm>
        </p:spPr>
        <p:txBody>
          <a:bodyPr/>
          <a:lstStyle/>
          <a:p>
            <a:r>
              <a:rPr lang="es-ES" b="1" i="1" u="sng" dirty="0"/>
              <a:t>Acoso Escolar o </a:t>
            </a:r>
            <a:r>
              <a:rPr lang="es-ES" b="1" u="sng" dirty="0"/>
              <a:t>“</a:t>
            </a:r>
            <a:r>
              <a:rPr lang="es-ES" b="1" i="1" u="sng" dirty="0"/>
              <a:t>Bullying”</a:t>
            </a:r>
            <a:r>
              <a:rPr lang="es-ES" dirty="0"/>
              <a:t>:  es cualquier actitud agresiva, intencionada y repetida, </a:t>
            </a:r>
            <a:r>
              <a:rPr lang="es-ES" b="1" u="sng" dirty="0"/>
              <a:t>entre iguales</a:t>
            </a:r>
            <a:r>
              <a:rPr lang="es-ES" dirty="0"/>
              <a:t>, que ocurre sin motivación evidente, adoptada por uno o más estudiantes contra otro u otros compañeros en estado de indefensión.</a:t>
            </a:r>
            <a:endParaRPr lang="es-ES" i="1" dirty="0"/>
          </a:p>
        </p:txBody>
      </p:sp>
      <p:pic>
        <p:nvPicPr>
          <p:cNvPr id="2050" name="Picture 2" descr="Resultado de imagen de bullying">
            <a:extLst>
              <a:ext uri="{FF2B5EF4-FFF2-40B4-BE49-F238E27FC236}">
                <a16:creationId xmlns:a16="http://schemas.microsoft.com/office/drawing/2014/main" id="{FE5CC74F-0DB9-4968-85C3-65CF3374F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868" y="3759969"/>
            <a:ext cx="4680520" cy="23327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Resultado de imagen de bullying">
            <a:extLst>
              <a:ext uri="{FF2B5EF4-FFF2-40B4-BE49-F238E27FC236}">
                <a16:creationId xmlns:a16="http://schemas.microsoft.com/office/drawing/2014/main" id="{5F42F7DF-4424-4AED-847A-75F018EF8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0516" y="3680461"/>
            <a:ext cx="3744416" cy="24917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1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E5513-3077-4B25-982A-C61460834B4C}"/>
              </a:ext>
            </a:extLst>
          </p:cNvPr>
          <p:cNvSpPr>
            <a:spLocks noGrp="1"/>
          </p:cNvSpPr>
          <p:nvPr>
            <p:ph type="title"/>
          </p:nvPr>
        </p:nvSpPr>
        <p:spPr/>
        <p:txBody>
          <a:bodyPr>
            <a:normAutofit/>
          </a:bodyPr>
          <a:lstStyle/>
          <a:p>
            <a:r>
              <a:rPr lang="es-ES" sz="4000" dirty="0">
                <a:latin typeface="AR BLANCA" panose="02000000000000000000" pitchFamily="2" charset="0"/>
              </a:rPr>
              <a:t>PARA REFLEXIONAR…</a:t>
            </a:r>
          </a:p>
        </p:txBody>
      </p:sp>
      <p:sp>
        <p:nvSpPr>
          <p:cNvPr id="3" name="Marcador de contenido 2">
            <a:extLst>
              <a:ext uri="{FF2B5EF4-FFF2-40B4-BE49-F238E27FC236}">
                <a16:creationId xmlns:a16="http://schemas.microsoft.com/office/drawing/2014/main" id="{454E5EE7-6014-45C2-B163-A85415CC69BB}"/>
              </a:ext>
            </a:extLst>
          </p:cNvPr>
          <p:cNvSpPr>
            <a:spLocks noGrp="1"/>
          </p:cNvSpPr>
          <p:nvPr>
            <p:ph idx="1"/>
          </p:nvPr>
        </p:nvSpPr>
        <p:spPr>
          <a:xfrm>
            <a:off x="1522414" y="2708920"/>
            <a:ext cx="9144000" cy="2460104"/>
          </a:xfrm>
        </p:spPr>
        <p:txBody>
          <a:bodyPr>
            <a:normAutofit fontScale="92500"/>
          </a:bodyPr>
          <a:lstStyle/>
          <a:p>
            <a:pPr marL="0" indent="0">
              <a:buNone/>
            </a:pPr>
            <a:r>
              <a:rPr lang="es-ES" sz="2800" dirty="0"/>
              <a:t>Mirad este vídeo:</a:t>
            </a:r>
          </a:p>
          <a:p>
            <a:pPr marL="0" indent="0">
              <a:buNone/>
            </a:pPr>
            <a:r>
              <a:rPr lang="es-ES" sz="2800" dirty="0">
                <a:hlinkClick r:id="rId2"/>
              </a:rPr>
              <a:t>https://www.youtube.com/watch?v=omX2PnXE4fI</a:t>
            </a:r>
            <a:endParaRPr lang="es-ES" sz="2800" dirty="0"/>
          </a:p>
          <a:p>
            <a:pPr marL="0" indent="0">
              <a:buNone/>
            </a:pPr>
            <a:endParaRPr lang="es-ES" sz="2800" dirty="0"/>
          </a:p>
          <a:p>
            <a:pPr marL="0" indent="0">
              <a:buNone/>
            </a:pPr>
            <a:r>
              <a:rPr lang="es-ES" sz="2800" dirty="0"/>
              <a:t>Buscad Keaton Jones en YouTube si no podéis buscarlo ahora…</a:t>
            </a:r>
          </a:p>
        </p:txBody>
      </p:sp>
    </p:spTree>
    <p:extLst>
      <p:ext uri="{BB962C8B-B14F-4D97-AF65-F5344CB8AC3E}">
        <p14:creationId xmlns:p14="http://schemas.microsoft.com/office/powerpoint/2010/main" val="267878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4A745-02B5-404C-8BBC-17CD2BFCA98E}"/>
              </a:ext>
            </a:extLst>
          </p:cNvPr>
          <p:cNvSpPr>
            <a:spLocks noGrp="1"/>
          </p:cNvSpPr>
          <p:nvPr>
            <p:ph type="title"/>
          </p:nvPr>
        </p:nvSpPr>
        <p:spPr>
          <a:xfrm>
            <a:off x="1485900" y="476672"/>
            <a:ext cx="9143998" cy="1020762"/>
          </a:xfrm>
        </p:spPr>
        <p:txBody>
          <a:bodyPr>
            <a:normAutofit/>
          </a:bodyPr>
          <a:lstStyle/>
          <a:p>
            <a:pPr algn="ctr"/>
            <a:r>
              <a:rPr lang="es-ES" sz="6600" dirty="0">
                <a:latin typeface="AR BLANCA" panose="02000000000000000000" pitchFamily="2" charset="0"/>
              </a:rPr>
              <a:t>MUCHAS GRACIAS </a:t>
            </a:r>
          </a:p>
        </p:txBody>
      </p:sp>
      <p:sp>
        <p:nvSpPr>
          <p:cNvPr id="4" name="Título 1">
            <a:extLst>
              <a:ext uri="{FF2B5EF4-FFF2-40B4-BE49-F238E27FC236}">
                <a16:creationId xmlns:a16="http://schemas.microsoft.com/office/drawing/2014/main" id="{A27DED32-7395-4AF3-A7C1-2B84107FBB70}"/>
              </a:ext>
            </a:extLst>
          </p:cNvPr>
          <p:cNvSpPr txBox="1">
            <a:spLocks/>
          </p:cNvSpPr>
          <p:nvPr/>
        </p:nvSpPr>
        <p:spPr>
          <a:xfrm>
            <a:off x="1497810" y="2996952"/>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400" dirty="0">
                <a:latin typeface="AR BLANCA" panose="02000000000000000000" pitchFamily="2" charset="0"/>
              </a:rPr>
              <a:t>¿Se os ocurre alguna pregunta?</a:t>
            </a:r>
          </a:p>
        </p:txBody>
      </p:sp>
      <p:pic>
        <p:nvPicPr>
          <p:cNvPr id="5" name="Imagen 4">
            <a:extLst>
              <a:ext uri="{FF2B5EF4-FFF2-40B4-BE49-F238E27FC236}">
                <a16:creationId xmlns:a16="http://schemas.microsoft.com/office/drawing/2014/main" id="{75AA470A-C7EC-4D96-A28F-E0D54BD14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36" y="5661248"/>
            <a:ext cx="1451429" cy="511299"/>
          </a:xfrm>
          <a:prstGeom prst="rect">
            <a:avLst/>
          </a:prstGeom>
        </p:spPr>
      </p:pic>
    </p:spTree>
    <p:extLst>
      <p:ext uri="{BB962C8B-B14F-4D97-AF65-F5344CB8AC3E}">
        <p14:creationId xmlns:p14="http://schemas.microsoft.com/office/powerpoint/2010/main" val="280982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3545B-3C4B-4A2D-AF67-8620239BB8E6}"/>
              </a:ext>
            </a:extLst>
          </p:cNvPr>
          <p:cNvSpPr>
            <a:spLocks noGrp="1"/>
          </p:cNvSpPr>
          <p:nvPr>
            <p:ph type="title"/>
          </p:nvPr>
        </p:nvSpPr>
        <p:spPr/>
        <p:txBody>
          <a:bodyPr/>
          <a:lstStyle/>
          <a:p>
            <a:r>
              <a:rPr lang="es-ES" dirty="0">
                <a:latin typeface="AR BLANCA" panose="02000000000000000000" pitchFamily="2" charset="0"/>
              </a:rPr>
              <a:t>DEFINICIONES. </a:t>
            </a:r>
            <a:r>
              <a:rPr lang="es-ES" b="1" dirty="0">
                <a:latin typeface="AR BLANCA" panose="02000000000000000000" pitchFamily="2" charset="0"/>
              </a:rPr>
              <a:t>TIPOS DE ACOSO</a:t>
            </a:r>
          </a:p>
        </p:txBody>
      </p:sp>
      <p:sp>
        <p:nvSpPr>
          <p:cNvPr id="5" name="CuadroTexto 4">
            <a:extLst>
              <a:ext uri="{FF2B5EF4-FFF2-40B4-BE49-F238E27FC236}">
                <a16:creationId xmlns:a16="http://schemas.microsoft.com/office/drawing/2014/main" id="{35F67106-DA03-4ECE-ABE5-91B8F3A696E9}"/>
              </a:ext>
            </a:extLst>
          </p:cNvPr>
          <p:cNvSpPr txBox="1"/>
          <p:nvPr/>
        </p:nvSpPr>
        <p:spPr>
          <a:xfrm rot="19986393">
            <a:off x="1595392" y="2240711"/>
            <a:ext cx="1656184" cy="718658"/>
          </a:xfrm>
          <a:prstGeom prst="rect">
            <a:avLst/>
          </a:prstGeom>
          <a:noFill/>
        </p:spPr>
        <p:txBody>
          <a:bodyPr wrap="square" rtlCol="0">
            <a:spAutoFit/>
          </a:bodyPr>
          <a:lstStyle/>
          <a:p>
            <a:pPr>
              <a:lnSpc>
                <a:spcPct val="90000"/>
              </a:lnSpc>
            </a:pPr>
            <a:r>
              <a:rPr lang="es-ES" sz="4400" b="1" dirty="0">
                <a:latin typeface="AR BLANCA" panose="02000000000000000000" pitchFamily="2" charset="0"/>
              </a:rPr>
              <a:t>Físico</a:t>
            </a:r>
            <a:endParaRPr lang="es-ES" sz="2400" b="1" dirty="0">
              <a:latin typeface="AR BLANCA" panose="02000000000000000000" pitchFamily="2" charset="0"/>
            </a:endParaRPr>
          </a:p>
        </p:txBody>
      </p:sp>
      <p:sp>
        <p:nvSpPr>
          <p:cNvPr id="6" name="CuadroTexto 5">
            <a:extLst>
              <a:ext uri="{FF2B5EF4-FFF2-40B4-BE49-F238E27FC236}">
                <a16:creationId xmlns:a16="http://schemas.microsoft.com/office/drawing/2014/main" id="{B8BCEF0E-728A-4318-BADE-3D36C5B4AE00}"/>
              </a:ext>
            </a:extLst>
          </p:cNvPr>
          <p:cNvSpPr txBox="1"/>
          <p:nvPr/>
        </p:nvSpPr>
        <p:spPr>
          <a:xfrm rot="601487">
            <a:off x="913000" y="4230243"/>
            <a:ext cx="1656184" cy="604781"/>
          </a:xfrm>
          <a:prstGeom prst="rect">
            <a:avLst/>
          </a:prstGeom>
          <a:noFill/>
        </p:spPr>
        <p:txBody>
          <a:bodyPr wrap="square" rtlCol="0">
            <a:spAutoFit/>
          </a:bodyPr>
          <a:lstStyle/>
          <a:p>
            <a:pPr>
              <a:lnSpc>
                <a:spcPct val="90000"/>
              </a:lnSpc>
            </a:pPr>
            <a:r>
              <a:rPr lang="es-ES" sz="3600" b="1" dirty="0">
                <a:latin typeface="AR BLANCA" panose="02000000000000000000" pitchFamily="2" charset="0"/>
              </a:rPr>
              <a:t>Verbal</a:t>
            </a:r>
          </a:p>
        </p:txBody>
      </p:sp>
      <p:sp>
        <p:nvSpPr>
          <p:cNvPr id="7" name="CuadroTexto 6">
            <a:extLst>
              <a:ext uri="{FF2B5EF4-FFF2-40B4-BE49-F238E27FC236}">
                <a16:creationId xmlns:a16="http://schemas.microsoft.com/office/drawing/2014/main" id="{7691D04E-88F5-4447-8B4B-4241A131AFD6}"/>
              </a:ext>
            </a:extLst>
          </p:cNvPr>
          <p:cNvSpPr txBox="1"/>
          <p:nvPr/>
        </p:nvSpPr>
        <p:spPr>
          <a:xfrm rot="19095073">
            <a:off x="4453499" y="3917020"/>
            <a:ext cx="2401145" cy="604781"/>
          </a:xfrm>
          <a:prstGeom prst="rect">
            <a:avLst/>
          </a:prstGeom>
          <a:noFill/>
        </p:spPr>
        <p:txBody>
          <a:bodyPr wrap="square" rtlCol="0">
            <a:spAutoFit/>
          </a:bodyPr>
          <a:lstStyle/>
          <a:p>
            <a:pPr>
              <a:lnSpc>
                <a:spcPct val="90000"/>
              </a:lnSpc>
            </a:pPr>
            <a:r>
              <a:rPr lang="es-ES" sz="3600" b="1" dirty="0">
                <a:latin typeface="AR BLANCA" panose="02000000000000000000" pitchFamily="2" charset="0"/>
              </a:rPr>
              <a:t>Psicológico</a:t>
            </a:r>
          </a:p>
        </p:txBody>
      </p:sp>
      <p:sp>
        <p:nvSpPr>
          <p:cNvPr id="8" name="CuadroTexto 7">
            <a:extLst>
              <a:ext uri="{FF2B5EF4-FFF2-40B4-BE49-F238E27FC236}">
                <a16:creationId xmlns:a16="http://schemas.microsoft.com/office/drawing/2014/main" id="{5ABD4429-BF87-4488-A73B-B8BA1443AB07}"/>
              </a:ext>
            </a:extLst>
          </p:cNvPr>
          <p:cNvSpPr txBox="1"/>
          <p:nvPr/>
        </p:nvSpPr>
        <p:spPr>
          <a:xfrm rot="1874710">
            <a:off x="2751726" y="5574519"/>
            <a:ext cx="1500796" cy="604781"/>
          </a:xfrm>
          <a:prstGeom prst="rect">
            <a:avLst/>
          </a:prstGeom>
          <a:noFill/>
        </p:spPr>
        <p:txBody>
          <a:bodyPr wrap="square" rtlCol="0">
            <a:spAutoFit/>
          </a:bodyPr>
          <a:lstStyle/>
          <a:p>
            <a:pPr>
              <a:lnSpc>
                <a:spcPct val="90000"/>
              </a:lnSpc>
            </a:pPr>
            <a:r>
              <a:rPr lang="es-ES" sz="3600" b="1" dirty="0">
                <a:latin typeface="AR BLANCA" panose="02000000000000000000" pitchFamily="2" charset="0"/>
              </a:rPr>
              <a:t>Social</a:t>
            </a:r>
          </a:p>
        </p:txBody>
      </p:sp>
      <p:sp>
        <p:nvSpPr>
          <p:cNvPr id="9" name="CuadroTexto 8">
            <a:extLst>
              <a:ext uri="{FF2B5EF4-FFF2-40B4-BE49-F238E27FC236}">
                <a16:creationId xmlns:a16="http://schemas.microsoft.com/office/drawing/2014/main" id="{92BCA91B-9FC0-4919-A453-6316DA23DC40}"/>
              </a:ext>
            </a:extLst>
          </p:cNvPr>
          <p:cNvSpPr txBox="1"/>
          <p:nvPr/>
        </p:nvSpPr>
        <p:spPr>
          <a:xfrm rot="736230">
            <a:off x="7420333" y="2405294"/>
            <a:ext cx="3019400" cy="604781"/>
          </a:xfrm>
          <a:prstGeom prst="rect">
            <a:avLst/>
          </a:prstGeom>
          <a:noFill/>
        </p:spPr>
        <p:txBody>
          <a:bodyPr wrap="square" rtlCol="0">
            <a:spAutoFit/>
          </a:bodyPr>
          <a:lstStyle/>
          <a:p>
            <a:pPr>
              <a:lnSpc>
                <a:spcPct val="90000"/>
              </a:lnSpc>
            </a:pPr>
            <a:r>
              <a:rPr lang="es-ES" sz="3600" b="1" u="sng" dirty="0" err="1">
                <a:solidFill>
                  <a:srgbClr val="FFFF00"/>
                </a:solidFill>
                <a:latin typeface="AR BLANCA" panose="02000000000000000000" pitchFamily="2" charset="0"/>
              </a:rPr>
              <a:t>Cyberbullying</a:t>
            </a:r>
            <a:endParaRPr lang="es-ES" sz="3600" b="1" u="sng" dirty="0">
              <a:solidFill>
                <a:srgbClr val="FFFF00"/>
              </a:solidFill>
              <a:latin typeface="AR BLANCA" panose="02000000000000000000" pitchFamily="2" charset="0"/>
            </a:endParaRPr>
          </a:p>
        </p:txBody>
      </p:sp>
      <p:sp>
        <p:nvSpPr>
          <p:cNvPr id="10" name="CuadroTexto 9">
            <a:extLst>
              <a:ext uri="{FF2B5EF4-FFF2-40B4-BE49-F238E27FC236}">
                <a16:creationId xmlns:a16="http://schemas.microsoft.com/office/drawing/2014/main" id="{CD89C9ED-C305-4F35-9001-CA5ADE5CE4FE}"/>
              </a:ext>
            </a:extLst>
          </p:cNvPr>
          <p:cNvSpPr txBox="1"/>
          <p:nvPr/>
        </p:nvSpPr>
        <p:spPr>
          <a:xfrm>
            <a:off x="4309933" y="1859569"/>
            <a:ext cx="1784479" cy="1103379"/>
          </a:xfrm>
          <a:prstGeom prst="rect">
            <a:avLst/>
          </a:prstGeom>
          <a:noFill/>
        </p:spPr>
        <p:txBody>
          <a:bodyPr wrap="square" rtlCol="0">
            <a:spAutoFit/>
          </a:bodyPr>
          <a:lstStyle/>
          <a:p>
            <a:pPr>
              <a:lnSpc>
                <a:spcPct val="90000"/>
              </a:lnSpc>
            </a:pPr>
            <a:r>
              <a:rPr lang="es-ES" sz="3600" b="1" u="sng" dirty="0">
                <a:solidFill>
                  <a:srgbClr val="FFFF00"/>
                </a:solidFill>
                <a:latin typeface="AR BLANCA" panose="02000000000000000000" pitchFamily="2" charset="0"/>
              </a:rPr>
              <a:t>Network </a:t>
            </a:r>
            <a:r>
              <a:rPr lang="es-ES" sz="3600" b="1" u="sng" dirty="0" err="1">
                <a:solidFill>
                  <a:srgbClr val="FFFF00"/>
                </a:solidFill>
                <a:latin typeface="AR BLANCA" panose="02000000000000000000" pitchFamily="2" charset="0"/>
              </a:rPr>
              <a:t>Mobbing</a:t>
            </a:r>
            <a:endParaRPr lang="es-ES" sz="3600" b="1" u="sng" dirty="0">
              <a:solidFill>
                <a:srgbClr val="FFFF00"/>
              </a:solidFill>
              <a:latin typeface="AR BLANCA" panose="02000000000000000000" pitchFamily="2" charset="0"/>
            </a:endParaRPr>
          </a:p>
        </p:txBody>
      </p:sp>
      <p:sp>
        <p:nvSpPr>
          <p:cNvPr id="11" name="CuadroTexto 10">
            <a:extLst>
              <a:ext uri="{FF2B5EF4-FFF2-40B4-BE49-F238E27FC236}">
                <a16:creationId xmlns:a16="http://schemas.microsoft.com/office/drawing/2014/main" id="{3DEF948B-7F72-4DC8-86ED-ACB156AB0C2A}"/>
              </a:ext>
            </a:extLst>
          </p:cNvPr>
          <p:cNvSpPr txBox="1"/>
          <p:nvPr/>
        </p:nvSpPr>
        <p:spPr>
          <a:xfrm rot="20730943">
            <a:off x="6490034" y="4881939"/>
            <a:ext cx="2870019" cy="604781"/>
          </a:xfrm>
          <a:prstGeom prst="rect">
            <a:avLst/>
          </a:prstGeom>
          <a:noFill/>
        </p:spPr>
        <p:txBody>
          <a:bodyPr wrap="square" rtlCol="0">
            <a:spAutoFit/>
          </a:bodyPr>
          <a:lstStyle/>
          <a:p>
            <a:pPr>
              <a:lnSpc>
                <a:spcPct val="90000"/>
              </a:lnSpc>
            </a:pPr>
            <a:r>
              <a:rPr lang="es-ES" sz="3600" b="1" u="sng" dirty="0" err="1">
                <a:solidFill>
                  <a:srgbClr val="FFFF00"/>
                </a:solidFill>
                <a:latin typeface="AR BLANCA" panose="02000000000000000000" pitchFamily="2" charset="0"/>
              </a:rPr>
              <a:t>CyberStalking</a:t>
            </a:r>
            <a:endParaRPr lang="es-ES" sz="3600" b="1" u="sng" dirty="0">
              <a:solidFill>
                <a:srgbClr val="FFFF00"/>
              </a:solidFill>
              <a:latin typeface="AR BLANCA" panose="02000000000000000000" pitchFamily="2" charset="0"/>
            </a:endParaRPr>
          </a:p>
        </p:txBody>
      </p:sp>
      <p:sp>
        <p:nvSpPr>
          <p:cNvPr id="12" name="CuadroTexto 11">
            <a:extLst>
              <a:ext uri="{FF2B5EF4-FFF2-40B4-BE49-F238E27FC236}">
                <a16:creationId xmlns:a16="http://schemas.microsoft.com/office/drawing/2014/main" id="{A84C02AC-0884-444C-9511-CD8656336133}"/>
              </a:ext>
            </a:extLst>
          </p:cNvPr>
          <p:cNvSpPr txBox="1"/>
          <p:nvPr/>
        </p:nvSpPr>
        <p:spPr>
          <a:xfrm rot="18181161">
            <a:off x="9034501" y="4850155"/>
            <a:ext cx="2870019" cy="604781"/>
          </a:xfrm>
          <a:prstGeom prst="rect">
            <a:avLst/>
          </a:prstGeom>
          <a:noFill/>
        </p:spPr>
        <p:txBody>
          <a:bodyPr wrap="square" rtlCol="0">
            <a:spAutoFit/>
          </a:bodyPr>
          <a:lstStyle/>
          <a:p>
            <a:pPr>
              <a:lnSpc>
                <a:spcPct val="90000"/>
              </a:lnSpc>
            </a:pPr>
            <a:r>
              <a:rPr lang="es-ES" sz="3600" b="1" dirty="0">
                <a:latin typeface="AR BLANCA" panose="02000000000000000000" pitchFamily="2" charset="0"/>
              </a:rPr>
              <a:t>Grooming</a:t>
            </a:r>
          </a:p>
        </p:txBody>
      </p:sp>
      <p:cxnSp>
        <p:nvCxnSpPr>
          <p:cNvPr id="17" name="Conector recto de flecha 16">
            <a:extLst>
              <a:ext uri="{FF2B5EF4-FFF2-40B4-BE49-F238E27FC236}">
                <a16:creationId xmlns:a16="http://schemas.microsoft.com/office/drawing/2014/main" id="{D67B6D90-1B38-4543-9869-8DE477179B11}"/>
              </a:ext>
            </a:extLst>
          </p:cNvPr>
          <p:cNvCxnSpPr/>
          <p:nvPr/>
        </p:nvCxnSpPr>
        <p:spPr>
          <a:xfrm flipH="1">
            <a:off x="6460011" y="2492896"/>
            <a:ext cx="642513" cy="0"/>
          </a:xfrm>
          <a:prstGeom prst="straightConnector1">
            <a:avLst/>
          </a:prstGeom>
          <a:ln w="38100">
            <a:solidFill>
              <a:srgbClr val="FFFF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Conector recto de flecha 18">
            <a:extLst>
              <a:ext uri="{FF2B5EF4-FFF2-40B4-BE49-F238E27FC236}">
                <a16:creationId xmlns:a16="http://schemas.microsoft.com/office/drawing/2014/main" id="{E5E8BF51-7F95-4C16-994D-0B6F7C2FC62B}"/>
              </a:ext>
            </a:extLst>
          </p:cNvPr>
          <p:cNvCxnSpPr/>
          <p:nvPr/>
        </p:nvCxnSpPr>
        <p:spPr>
          <a:xfrm flipH="1">
            <a:off x="8038628" y="3295081"/>
            <a:ext cx="504056" cy="1358055"/>
          </a:xfrm>
          <a:prstGeom prst="straightConnector1">
            <a:avLst/>
          </a:prstGeom>
          <a:ln w="38100">
            <a:solidFill>
              <a:srgbClr val="FFFF00"/>
            </a:solidFill>
            <a:tailEnd type="triangle"/>
          </a:ln>
        </p:spPr>
        <p:style>
          <a:lnRef idx="3">
            <a:schemeClr val="accent2"/>
          </a:lnRef>
          <a:fillRef idx="0">
            <a:schemeClr val="accent2"/>
          </a:fillRef>
          <a:effectRef idx="2">
            <a:schemeClr val="accent2"/>
          </a:effectRef>
          <a:fontRef idx="minor">
            <a:schemeClr val="tx1"/>
          </a:fontRef>
        </p:style>
      </p:cxnSp>
      <p:sp>
        <p:nvSpPr>
          <p:cNvPr id="20" name="Rectángulo 19">
            <a:extLst>
              <a:ext uri="{FF2B5EF4-FFF2-40B4-BE49-F238E27FC236}">
                <a16:creationId xmlns:a16="http://schemas.microsoft.com/office/drawing/2014/main" id="{72FA1A88-9CF9-47EF-AB4A-7BF936ED8BFF}"/>
              </a:ext>
            </a:extLst>
          </p:cNvPr>
          <p:cNvSpPr/>
          <p:nvPr/>
        </p:nvSpPr>
        <p:spPr>
          <a:xfrm>
            <a:off x="6070229" y="245673"/>
            <a:ext cx="5645776" cy="369332"/>
          </a:xfrm>
          <a:prstGeom prst="rect">
            <a:avLst/>
          </a:prstGeom>
        </p:spPr>
        <p:txBody>
          <a:bodyPr wrap="none">
            <a:spAutoFit/>
          </a:bodyPr>
          <a:lstStyle/>
          <a:p>
            <a:r>
              <a:rPr lang="es-ES" dirty="0">
                <a:hlinkClick r:id="rId2"/>
              </a:rPr>
              <a:t>https://www.noalacoso.org/sobre-el-acoso/acoso-que-es/</a:t>
            </a:r>
            <a:endParaRPr lang="es-ES" dirty="0"/>
          </a:p>
        </p:txBody>
      </p:sp>
    </p:spTree>
    <p:extLst>
      <p:ext uri="{BB962C8B-B14F-4D97-AF65-F5344CB8AC3E}">
        <p14:creationId xmlns:p14="http://schemas.microsoft.com/office/powerpoint/2010/main" val="42686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C0603-0780-4464-B0C1-0DFFC6693208}"/>
              </a:ext>
            </a:extLst>
          </p:cNvPr>
          <p:cNvSpPr>
            <a:spLocks noGrp="1"/>
          </p:cNvSpPr>
          <p:nvPr>
            <p:ph type="title"/>
          </p:nvPr>
        </p:nvSpPr>
        <p:spPr/>
        <p:txBody>
          <a:bodyPr/>
          <a:lstStyle/>
          <a:p>
            <a:r>
              <a:rPr lang="es-ES" b="1" dirty="0">
                <a:latin typeface="AR BLANCA" panose="02000000000000000000" pitchFamily="2" charset="0"/>
              </a:rPr>
              <a:t>¿DESDE DÓNDE ME ATACAN?</a:t>
            </a:r>
          </a:p>
        </p:txBody>
      </p:sp>
      <p:pic>
        <p:nvPicPr>
          <p:cNvPr id="5" name="Imagen 4">
            <a:extLst>
              <a:ext uri="{FF2B5EF4-FFF2-40B4-BE49-F238E27FC236}">
                <a16:creationId xmlns:a16="http://schemas.microsoft.com/office/drawing/2014/main" id="{6AE96995-1122-4101-94CF-CFAD53753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20" y="2126909"/>
            <a:ext cx="5688632" cy="3123796"/>
          </a:xfrm>
          <a:prstGeom prst="rect">
            <a:avLst/>
          </a:prstGeom>
          <a:ln>
            <a:noFill/>
          </a:ln>
          <a:effectLst>
            <a:softEdge rad="112500"/>
          </a:effectLst>
        </p:spPr>
      </p:pic>
      <p:pic>
        <p:nvPicPr>
          <p:cNvPr id="7" name="Imagen 6">
            <a:extLst>
              <a:ext uri="{FF2B5EF4-FFF2-40B4-BE49-F238E27FC236}">
                <a16:creationId xmlns:a16="http://schemas.microsoft.com/office/drawing/2014/main" id="{3BBA3F0B-FB02-45D9-8799-A654EDAEB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928" y="2126909"/>
            <a:ext cx="6205132" cy="3123796"/>
          </a:xfrm>
          <a:prstGeom prst="rect">
            <a:avLst/>
          </a:prstGeom>
          <a:ln>
            <a:noFill/>
          </a:ln>
          <a:effectLst>
            <a:softEdge rad="112500"/>
          </a:effectLst>
        </p:spPr>
      </p:pic>
      <p:sp>
        <p:nvSpPr>
          <p:cNvPr id="8" name="Rectángulo 7">
            <a:extLst>
              <a:ext uri="{FF2B5EF4-FFF2-40B4-BE49-F238E27FC236}">
                <a16:creationId xmlns:a16="http://schemas.microsoft.com/office/drawing/2014/main" id="{B83B4B29-420C-4A62-AEBF-371F5FB1C902}"/>
              </a:ext>
            </a:extLst>
          </p:cNvPr>
          <p:cNvSpPr/>
          <p:nvPr/>
        </p:nvSpPr>
        <p:spPr>
          <a:xfrm>
            <a:off x="8326660" y="245650"/>
            <a:ext cx="3422412" cy="369332"/>
          </a:xfrm>
          <a:prstGeom prst="rect">
            <a:avLst/>
          </a:prstGeom>
        </p:spPr>
        <p:txBody>
          <a:bodyPr wrap="none">
            <a:spAutoFit/>
          </a:bodyPr>
          <a:lstStyle/>
          <a:p>
            <a:r>
              <a:rPr lang="es-ES" dirty="0">
                <a:hlinkClick r:id="rId4"/>
              </a:rPr>
              <a:t>http://www.internetlivestats.com/</a:t>
            </a:r>
            <a:endParaRPr lang="es-ES" dirty="0"/>
          </a:p>
        </p:txBody>
      </p:sp>
    </p:spTree>
    <p:extLst>
      <p:ext uri="{BB962C8B-B14F-4D97-AF65-F5344CB8AC3E}">
        <p14:creationId xmlns:p14="http://schemas.microsoft.com/office/powerpoint/2010/main" val="74728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F89E16-1496-4BD5-BD88-2D864CC443B4}"/>
              </a:ext>
            </a:extLst>
          </p:cNvPr>
          <p:cNvSpPr>
            <a:spLocks noGrp="1"/>
          </p:cNvSpPr>
          <p:nvPr>
            <p:ph type="title"/>
          </p:nvPr>
        </p:nvSpPr>
        <p:spPr/>
        <p:txBody>
          <a:bodyPr/>
          <a:lstStyle/>
          <a:p>
            <a:r>
              <a:rPr lang="es-ES" b="1" dirty="0">
                <a:latin typeface="AR BLANCA" panose="02000000000000000000" pitchFamily="2" charset="0"/>
              </a:rPr>
              <a:t>¿DESDE DÓNDE ME ATACAN?</a:t>
            </a:r>
            <a:endParaRPr lang="es-ES" dirty="0"/>
          </a:p>
        </p:txBody>
      </p:sp>
      <p:pic>
        <p:nvPicPr>
          <p:cNvPr id="5" name="Imagen 4">
            <a:extLst>
              <a:ext uri="{FF2B5EF4-FFF2-40B4-BE49-F238E27FC236}">
                <a16:creationId xmlns:a16="http://schemas.microsoft.com/office/drawing/2014/main" id="{BC7ED7A7-5B22-4796-9881-87FC5FDD3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52" y="1700808"/>
            <a:ext cx="6630891" cy="4886729"/>
          </a:xfrm>
          <a:prstGeom prst="rect">
            <a:avLst/>
          </a:prstGeom>
          <a:ln>
            <a:noFill/>
          </a:ln>
          <a:effectLst>
            <a:softEdge rad="112500"/>
          </a:effectLst>
        </p:spPr>
      </p:pic>
      <p:sp>
        <p:nvSpPr>
          <p:cNvPr id="6" name="Rectángulo 5">
            <a:extLst>
              <a:ext uri="{FF2B5EF4-FFF2-40B4-BE49-F238E27FC236}">
                <a16:creationId xmlns:a16="http://schemas.microsoft.com/office/drawing/2014/main" id="{921FAF4F-F406-4809-9EF7-3725822724C0}"/>
              </a:ext>
            </a:extLst>
          </p:cNvPr>
          <p:cNvSpPr/>
          <p:nvPr/>
        </p:nvSpPr>
        <p:spPr>
          <a:xfrm>
            <a:off x="7171458" y="138688"/>
            <a:ext cx="5017367" cy="646331"/>
          </a:xfrm>
          <a:prstGeom prst="rect">
            <a:avLst/>
          </a:prstGeom>
        </p:spPr>
        <p:txBody>
          <a:bodyPr wrap="square">
            <a:spAutoFit/>
          </a:bodyPr>
          <a:lstStyle/>
          <a:p>
            <a:r>
              <a:rPr lang="es-ES" dirty="0">
                <a:hlinkClick r:id="rId3"/>
              </a:rPr>
              <a:t>https://bits.blogs.nytimes.com/2012/03/30/girls-around-me-ios-app-takes-creepy-to-a-new-level/</a:t>
            </a:r>
            <a:endParaRPr lang="es-ES" dirty="0"/>
          </a:p>
        </p:txBody>
      </p:sp>
    </p:spTree>
    <p:extLst>
      <p:ext uri="{BB962C8B-B14F-4D97-AF65-F5344CB8AC3E}">
        <p14:creationId xmlns:p14="http://schemas.microsoft.com/office/powerpoint/2010/main" val="11850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F47B6-B911-469B-805F-C12FB0F80207}"/>
              </a:ext>
            </a:extLst>
          </p:cNvPr>
          <p:cNvSpPr>
            <a:spLocks noGrp="1"/>
          </p:cNvSpPr>
          <p:nvPr>
            <p:ph type="title"/>
          </p:nvPr>
        </p:nvSpPr>
        <p:spPr/>
        <p:txBody>
          <a:bodyPr/>
          <a:lstStyle/>
          <a:p>
            <a:r>
              <a:rPr lang="es-ES" b="1" dirty="0">
                <a:latin typeface="AR BLANCA" panose="02000000000000000000" pitchFamily="2" charset="0"/>
              </a:rPr>
              <a:t>¿DESDE DÓNDE ME ATACAN?</a:t>
            </a:r>
            <a:endParaRPr lang="es-ES" dirty="0"/>
          </a:p>
        </p:txBody>
      </p:sp>
      <p:pic>
        <p:nvPicPr>
          <p:cNvPr id="5" name="Imagen 4">
            <a:extLst>
              <a:ext uri="{FF2B5EF4-FFF2-40B4-BE49-F238E27FC236}">
                <a16:creationId xmlns:a16="http://schemas.microsoft.com/office/drawing/2014/main" id="{6822A78B-F73A-4680-89B1-5A6B078B7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96" y="2204864"/>
            <a:ext cx="11654434" cy="3888432"/>
          </a:xfrm>
          <a:prstGeom prst="rect">
            <a:avLst/>
          </a:prstGeom>
          <a:ln>
            <a:noFill/>
          </a:ln>
          <a:effectLst>
            <a:softEdge rad="112500"/>
          </a:effectLst>
        </p:spPr>
      </p:pic>
      <p:sp>
        <p:nvSpPr>
          <p:cNvPr id="7" name="Rectángulo 6">
            <a:extLst>
              <a:ext uri="{FF2B5EF4-FFF2-40B4-BE49-F238E27FC236}">
                <a16:creationId xmlns:a16="http://schemas.microsoft.com/office/drawing/2014/main" id="{FE8A8DC1-DC75-4028-96D2-18763615B3C3}"/>
              </a:ext>
            </a:extLst>
          </p:cNvPr>
          <p:cNvSpPr/>
          <p:nvPr/>
        </p:nvSpPr>
        <p:spPr>
          <a:xfrm>
            <a:off x="6814492" y="23695"/>
            <a:ext cx="6092825" cy="646331"/>
          </a:xfrm>
          <a:prstGeom prst="rect">
            <a:avLst/>
          </a:prstGeom>
        </p:spPr>
        <p:txBody>
          <a:bodyPr>
            <a:spAutoFit/>
          </a:bodyPr>
          <a:lstStyle/>
          <a:p>
            <a:r>
              <a:rPr lang="es-ES" dirty="0">
                <a:hlinkClick r:id="rId3"/>
              </a:rPr>
              <a:t>http://www.diariodesevilla.es/sociedad/Detenido-Vigo-mandar-desnuda-Whatsapp_0_709129353.html</a:t>
            </a:r>
            <a:endParaRPr lang="es-ES" dirty="0"/>
          </a:p>
        </p:txBody>
      </p:sp>
    </p:spTree>
    <p:extLst>
      <p:ext uri="{BB962C8B-B14F-4D97-AF65-F5344CB8AC3E}">
        <p14:creationId xmlns:p14="http://schemas.microsoft.com/office/powerpoint/2010/main" val="3982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r>
              <a:rPr lang="es-ES" sz="4400" b="1" dirty="0">
                <a:latin typeface="AR BLANCA" panose="02000000000000000000" pitchFamily="2" charset="0"/>
              </a:rPr>
              <a:t>REDES SOCIALES</a:t>
            </a: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7500" y="2845652"/>
            <a:ext cx="2276872" cy="2276872"/>
          </a:xfrm>
          <a:prstGeom prst="rect">
            <a:avLst/>
          </a:prstGeom>
          <a:ln>
            <a:noFill/>
          </a:ln>
          <a:effectLst>
            <a:softEdge rad="112500"/>
          </a:effectLst>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812" y="2852936"/>
            <a:ext cx="2276872" cy="2276872"/>
          </a:xfrm>
          <a:prstGeom prst="rect">
            <a:avLst/>
          </a:prstGeom>
          <a:ln>
            <a:noFill/>
          </a:ln>
          <a:effectLst>
            <a:softEdge rad="112500"/>
          </a:effectLst>
        </p:spPr>
      </p:pic>
      <p:sp>
        <p:nvSpPr>
          <p:cNvPr id="4" name="AutoShape 2" descr="Resultado de imagen de twitter icon"/>
          <p:cNvSpPr>
            <a:spLocks noChangeAspect="1" noChangeArrowheads="1"/>
          </p:cNvSpPr>
          <p:nvPr/>
        </p:nvSpPr>
        <p:spPr bwMode="auto">
          <a:xfrm>
            <a:off x="155575" y="-1790700"/>
            <a:ext cx="3743325"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twitter icon"/>
          <p:cNvSpPr>
            <a:spLocks noChangeAspect="1" noChangeArrowheads="1"/>
          </p:cNvSpPr>
          <p:nvPr/>
        </p:nvSpPr>
        <p:spPr bwMode="auto">
          <a:xfrm>
            <a:off x="8542684" y="1124744"/>
            <a:ext cx="3743325"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9" name="Imagen 8"/>
          <p:cNvPicPr>
            <a:picLocks noChangeAspect="1"/>
          </p:cNvPicPr>
          <p:nvPr/>
        </p:nvPicPr>
        <p:blipFill>
          <a:blip r:embed="rId5"/>
          <a:stretch>
            <a:fillRect/>
          </a:stretch>
        </p:blipFill>
        <p:spPr>
          <a:xfrm>
            <a:off x="6238428" y="2854199"/>
            <a:ext cx="2232248" cy="2276872"/>
          </a:xfrm>
          <a:prstGeom prst="rect">
            <a:avLst/>
          </a:prstGeom>
          <a:ln>
            <a:noFill/>
          </a:ln>
          <a:effectLst>
            <a:softEdge rad="112500"/>
          </a:effectLst>
        </p:spPr>
      </p:pic>
      <p:pic>
        <p:nvPicPr>
          <p:cNvPr id="6146" name="Picture 2" descr="https://lh3.googleusercontent.com/Ned_Tu_ge6GgJZ_lIO_5mieIEmjDpq9kfgD05wapmvzcInvT4qQMxhxq_hEazf8ZsqA=w300">
            <a:extLst>
              <a:ext uri="{FF2B5EF4-FFF2-40B4-BE49-F238E27FC236}">
                <a16:creationId xmlns:a16="http://schemas.microsoft.com/office/drawing/2014/main" id="{60E796AC-8813-4E42-9BEA-37245388AA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2724" y="2562622"/>
            <a:ext cx="2857500" cy="28575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4400" b="1" dirty="0"/>
              <a:t>Gente tóxica: el fenómeno hater</a:t>
            </a:r>
          </a:p>
        </p:txBody>
      </p:sp>
      <p:sp>
        <p:nvSpPr>
          <p:cNvPr id="11" name="Marcador de contenido 10"/>
          <p:cNvSpPr>
            <a:spLocks noGrp="1"/>
          </p:cNvSpPr>
          <p:nvPr>
            <p:ph sz="half" idx="1"/>
          </p:nvPr>
        </p:nvSpPr>
        <p:spPr>
          <a:xfrm>
            <a:off x="1522413" y="1905000"/>
            <a:ext cx="4788023" cy="4267200"/>
          </a:xfrm>
        </p:spPr>
        <p:txBody>
          <a:bodyPr>
            <a:noAutofit/>
          </a:bodyPr>
          <a:lstStyle/>
          <a:p>
            <a:r>
              <a:rPr lang="es-ES" sz="2800" dirty="0"/>
              <a:t>Término empleado en Internet para denominar a los usuarios que generalmente desprecian, difaman o critican destructivamente a una persona, a una entidad, a una obra, a un producto o a un concepto en particular, por causas poco racionales o por el mero acto de difamar.</a:t>
            </a:r>
          </a:p>
          <a:p>
            <a:endParaRPr lang="es-ES" sz="2800" dirty="0"/>
          </a:p>
        </p:txBody>
      </p:sp>
      <p:pic>
        <p:nvPicPr>
          <p:cNvPr id="6" name="Marcador de contenido 5">
            <a:extLst>
              <a:ext uri="{FF2B5EF4-FFF2-40B4-BE49-F238E27FC236}">
                <a16:creationId xmlns:a16="http://schemas.microsoft.com/office/drawing/2014/main" id="{487A9281-88F4-4966-AD36-9334A0D9F4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6500" y="2636912"/>
            <a:ext cx="4419600" cy="2318590"/>
          </a:xfrm>
          <a:prstGeom prst="rect">
            <a:avLst/>
          </a:prstGeom>
          <a:ln>
            <a:noFill/>
          </a:ln>
          <a:effectLst>
            <a:softEdge rad="112500"/>
          </a:effectLst>
        </p:spPr>
      </p:pic>
    </p:spTree>
    <p:extLst>
      <p:ext uri="{BB962C8B-B14F-4D97-AF65-F5344CB8AC3E}">
        <p14:creationId xmlns:p14="http://schemas.microsoft.com/office/powerpoint/2010/main" val="191410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4400" b="1" dirty="0"/>
              <a:t>Gente tóxica: el fenómeno troll</a:t>
            </a:r>
            <a:endParaRPr lang="es-ES" sz="4400" dirty="0"/>
          </a:p>
        </p:txBody>
      </p:sp>
      <p:sp>
        <p:nvSpPr>
          <p:cNvPr id="3" name="Marcador de contenido 2"/>
          <p:cNvSpPr>
            <a:spLocks noGrp="1"/>
          </p:cNvSpPr>
          <p:nvPr>
            <p:ph sz="half" idx="1"/>
          </p:nvPr>
        </p:nvSpPr>
        <p:spPr>
          <a:xfrm>
            <a:off x="1522413" y="1905000"/>
            <a:ext cx="5004047" cy="4267200"/>
          </a:xfrm>
        </p:spPr>
        <p:txBody>
          <a:bodyPr>
            <a:normAutofit/>
          </a:bodyPr>
          <a:lstStyle/>
          <a:p>
            <a:r>
              <a:rPr lang="es-ES" sz="2800" dirty="0"/>
              <a:t>Un troll es una persona que publica mensajes provocadores, irrelevantes o fuera de tema en una comunidad en línea con la principal intención de molestar o provocar una respuesta emocional negativa en los usuarios y lectores</a:t>
            </a:r>
          </a:p>
        </p:txBody>
      </p:sp>
      <p:pic>
        <p:nvPicPr>
          <p:cNvPr id="5" name="Marcador de contenido 4"/>
          <p:cNvPicPr>
            <a:picLocks noGrp="1" noChangeAspect="1"/>
          </p:cNvPicPr>
          <p:nvPr>
            <p:ph sz="half" idx="2"/>
          </p:nvPr>
        </p:nvPicPr>
        <p:blipFill>
          <a:blip r:embed="rId2"/>
          <a:stretch>
            <a:fillRect/>
          </a:stretch>
        </p:blipFill>
        <p:spPr>
          <a:xfrm>
            <a:off x="7185025" y="2276872"/>
            <a:ext cx="3760377" cy="3168351"/>
          </a:xfrm>
          <a:prstGeom prst="rect">
            <a:avLst/>
          </a:prstGeom>
          <a:ln>
            <a:noFill/>
          </a:ln>
          <a:effectLst>
            <a:softEdge rad="112500"/>
          </a:effectLst>
        </p:spPr>
      </p:pic>
    </p:spTree>
    <p:extLst>
      <p:ext uri="{BB962C8B-B14F-4D97-AF65-F5344CB8AC3E}">
        <p14:creationId xmlns:p14="http://schemas.microsoft.com/office/powerpoint/2010/main" val="304211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500_TF02804846_TF02804846" id="{65FD6923-A55A-4D8A-AB6E-792F5126A260}" vid="{862C69AA-365A-4DD1-97BC-168A1699736E}"/>
    </a:ext>
  </a:extLst>
</a:theme>
</file>

<file path=ppt/theme/theme2.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de pizarra para el ámbito educativo (panorámica)</Template>
  <TotalTime>492</TotalTime>
  <Words>561</Words>
  <Application>Microsoft Office PowerPoint</Application>
  <PresentationFormat>Personalizado</PresentationFormat>
  <Paragraphs>60</Paragraphs>
  <Slides>21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 BLANCA</vt:lpstr>
      <vt:lpstr>Arial</vt:lpstr>
      <vt:lpstr>Consolas</vt:lpstr>
      <vt:lpstr>Corbel</vt:lpstr>
      <vt:lpstr>Pizarra 16 x 9</vt:lpstr>
      <vt:lpstr>LEVÁNTATE Y HABLA</vt:lpstr>
      <vt:lpstr>DEFINICIONES</vt:lpstr>
      <vt:lpstr>DEFINICIONES. TIPOS DE ACOSO</vt:lpstr>
      <vt:lpstr>¿DESDE DÓNDE ME ATACAN?</vt:lpstr>
      <vt:lpstr>¿DESDE DÓNDE ME ATACAN?</vt:lpstr>
      <vt:lpstr>¿DESDE DÓNDE ME ATACAN?</vt:lpstr>
      <vt:lpstr>REDES SOCIALES</vt:lpstr>
      <vt:lpstr>Gente tóxica: el fenómeno hater</vt:lpstr>
      <vt:lpstr>Gente tóxica: el fenómeno troll</vt:lpstr>
      <vt:lpstr>Cuidado con los memes:</vt:lpstr>
      <vt:lpstr>Cuidado con los memes:</vt:lpstr>
      <vt:lpstr>REDES SOCIALES</vt:lpstr>
      <vt:lpstr>REDES SOCIALES</vt:lpstr>
      <vt:lpstr>Presentación de PowerPoint</vt:lpstr>
      <vt:lpstr>Presentación de PowerPoint</vt:lpstr>
      <vt:lpstr>Presentación de PowerPoint</vt:lpstr>
      <vt:lpstr>Presentación de PowerPoint</vt:lpstr>
      <vt:lpstr>Presentación de PowerPoint</vt:lpstr>
      <vt:lpstr>Pero…¿Sabéis cual es el mayor problema del acoso?</vt:lpstr>
      <vt:lpstr>PARA REFLEXIONAR…</vt:lpstr>
      <vt:lpstr>MUCHAS GRACIAS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sociales</dc:title>
  <dc:creator>Usuario</dc:creator>
  <cp:lastModifiedBy>Juan Mas Aguilar</cp:lastModifiedBy>
  <cp:revision>32</cp:revision>
  <dcterms:created xsi:type="dcterms:W3CDTF">2017-12-12T19:33:07Z</dcterms:created>
  <dcterms:modified xsi:type="dcterms:W3CDTF">2017-12-20T18:00:50Z</dcterms:modified>
</cp:coreProperties>
</file>