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1" r:id="rId3"/>
    <p:sldId id="265" r:id="rId4"/>
    <p:sldId id="289" r:id="rId5"/>
    <p:sldId id="266" r:id="rId6"/>
    <p:sldId id="290" r:id="rId7"/>
    <p:sldId id="260" r:id="rId8"/>
    <p:sldId id="292" r:id="rId9"/>
    <p:sldId id="294" r:id="rId10"/>
    <p:sldId id="295" r:id="rId11"/>
    <p:sldId id="281" r:id="rId12"/>
    <p:sldId id="282" r:id="rId13"/>
    <p:sldId id="293" r:id="rId14"/>
    <p:sldId id="267" r:id="rId15"/>
    <p:sldId id="268" r:id="rId16"/>
    <p:sldId id="271" r:id="rId17"/>
    <p:sldId id="276" r:id="rId18"/>
    <p:sldId id="273" r:id="rId19"/>
    <p:sldId id="275" r:id="rId20"/>
    <p:sldId id="278" r:id="rId21"/>
    <p:sldId id="307" r:id="rId22"/>
    <p:sldId id="284" r:id="rId23"/>
    <p:sldId id="309" r:id="rId24"/>
    <p:sldId id="258" r:id="rId25"/>
    <p:sldId id="261" r:id="rId26"/>
    <p:sldId id="304" r:id="rId27"/>
    <p:sldId id="305" r:id="rId28"/>
    <p:sldId id="306" r:id="rId29"/>
    <p:sldId id="263" r:id="rId30"/>
    <p:sldId id="298" r:id="rId31"/>
    <p:sldId id="270" r:id="rId32"/>
    <p:sldId id="272" r:id="rId33"/>
    <p:sldId id="280" r:id="rId34"/>
    <p:sldId id="274" r:id="rId35"/>
    <p:sldId id="279" r:id="rId36"/>
    <p:sldId id="277" r:id="rId37"/>
    <p:sldId id="296" r:id="rId38"/>
    <p:sldId id="308" r:id="rId39"/>
    <p:sldId id="283" r:id="rId40"/>
    <p:sldId id="285" r:id="rId41"/>
    <p:sldId id="286" r:id="rId42"/>
    <p:sldId id="287" r:id="rId43"/>
    <p:sldId id="288" r:id="rId44"/>
    <p:sldId id="262" r:id="rId45"/>
    <p:sldId id="297" r:id="rId46"/>
    <p:sldId id="257" r:id="rId47"/>
    <p:sldId id="259" r:id="rId48"/>
    <p:sldId id="299" r:id="rId49"/>
    <p:sldId id="300" r:id="rId50"/>
    <p:sldId id="301" r:id="rId51"/>
    <p:sldId id="302" r:id="rId52"/>
    <p:sldId id="30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5279" autoAdjust="0"/>
  </p:normalViewPr>
  <p:slideViewPr>
    <p:cSldViewPr>
      <p:cViewPr varScale="1">
        <p:scale>
          <a:sx n="57" d="100"/>
          <a:sy n="57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etwild.ru/pptp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nirlog.com/2006/03/28/dns-amplification-attack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techno.com/2010/10/31/bypassing-firewalls-using-icmp-tunnel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it.de/archiv/talks_2005/paper-11156/paper-11156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Protocol Tunneling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Network Security’s Friend or </a:t>
            </a:r>
            <a:r>
              <a:rPr lang="en-US" dirty="0" smtClean="0"/>
              <a:t>Foe</a:t>
            </a:r>
          </a:p>
          <a:p>
            <a:endParaRPr lang="en-US" dirty="0"/>
          </a:p>
          <a:p>
            <a:r>
              <a:rPr lang="en-US" dirty="0" err="1" smtClean="0"/>
              <a:t>Spyridon</a:t>
            </a:r>
            <a:r>
              <a:rPr lang="en-US" dirty="0" smtClean="0"/>
              <a:t> </a:t>
            </a:r>
            <a:r>
              <a:rPr lang="en-US" dirty="0" err="1" smtClean="0"/>
              <a:t>Dossis</a:t>
            </a:r>
            <a:r>
              <a:rPr lang="en-US" dirty="0" smtClean="0"/>
              <a:t> / DSV, Stockholm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services from gateway to gateway or from host to gateway over an insecure network</a:t>
            </a:r>
          </a:p>
          <a:p>
            <a:r>
              <a:rPr lang="en-US" dirty="0" smtClean="0"/>
              <a:t>The entire original packet is encrypted</a:t>
            </a:r>
          </a:p>
          <a:p>
            <a:pPr lvl="1"/>
            <a:r>
              <a:rPr lang="en-US" dirty="0" smtClean="0"/>
              <a:t>Internal traffic behind the gateways is not protected</a:t>
            </a:r>
          </a:p>
          <a:p>
            <a:r>
              <a:rPr lang="en-US" dirty="0" smtClean="0"/>
              <a:t>Often used to implement Virtual Private Networks (IPsec VPNs)</a:t>
            </a:r>
          </a:p>
          <a:p>
            <a:pPr lvl="1"/>
            <a:r>
              <a:rPr lang="en-US" dirty="0" smtClean="0"/>
              <a:t>Site-to-site</a:t>
            </a:r>
          </a:p>
          <a:p>
            <a:pPr lvl="1"/>
            <a:r>
              <a:rPr lang="en-US" dirty="0" smtClean="0"/>
              <a:t>Client-to-site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IPSec</a:t>
            </a:r>
            <a:r>
              <a:rPr lang="en-US" dirty="0" smtClean="0"/>
              <a:t> Tunnel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“GRE </a:t>
            </a:r>
            <a:r>
              <a:rPr lang="en-US" dirty="0"/>
              <a:t>(Generic Routing Encapsulation) specifies a protocol for encapsulation of an arbitrary protocol over another arbitrary network layer </a:t>
            </a:r>
            <a:r>
              <a:rPr lang="en-US" dirty="0" smtClean="0"/>
              <a:t>protocol” – RFC 2784 and 2890</a:t>
            </a:r>
          </a:p>
          <a:p>
            <a:r>
              <a:rPr lang="en-US" dirty="0" smtClean="0"/>
              <a:t>Point-to-point links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 – Generic Routing Encapsulation</a:t>
            </a:r>
            <a:endParaRPr lang="en-US" dirty="0"/>
          </a:p>
        </p:txBody>
      </p:sp>
      <p:pic>
        <p:nvPicPr>
          <p:cNvPr id="9218" name="Picture 2" descr="Fig. 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82" y="3587173"/>
            <a:ext cx="5705475" cy="275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6338500"/>
            <a:ext cx="33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taken from </a:t>
            </a:r>
            <a:r>
              <a:rPr lang="en-US" sz="1200" dirty="0">
                <a:hlinkClick r:id="rId3"/>
              </a:rPr>
              <a:t>http://netwild.ru/pptp/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72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over IPv4/IPv6 </a:t>
            </a:r>
            <a:br>
              <a:rPr lang="en-US" dirty="0" smtClean="0"/>
            </a:br>
            <a:r>
              <a:rPr lang="en-US" dirty="0" smtClean="0"/>
              <a:t>(e.g. </a:t>
            </a:r>
            <a:r>
              <a:rPr lang="en-US" dirty="0" err="1" smtClean="0"/>
              <a:t>Openstack</a:t>
            </a:r>
            <a:r>
              <a:rPr lang="en-US" dirty="0" smtClean="0"/>
              <a:t> Neutron)</a:t>
            </a:r>
          </a:p>
          <a:p>
            <a:r>
              <a:rPr lang="en-US" dirty="0" smtClean="0"/>
              <a:t>Support for tunneling broadcasting/multicasting</a:t>
            </a:r>
          </a:p>
          <a:p>
            <a:pPr lvl="1"/>
            <a:r>
              <a:rPr lang="en-US" dirty="0" smtClean="0"/>
              <a:t>e.g. </a:t>
            </a:r>
            <a:r>
              <a:rPr lang="en-US" dirty="0" smtClean="0"/>
              <a:t>Delivering </a:t>
            </a:r>
            <a:r>
              <a:rPr lang="en-US" dirty="0" smtClean="0"/>
              <a:t>routing </a:t>
            </a:r>
            <a:r>
              <a:rPr lang="en-US" dirty="0" smtClean="0"/>
              <a:t>updates to multiple </a:t>
            </a:r>
            <a:r>
              <a:rPr lang="en-US" dirty="0" smtClean="0"/>
              <a:t>sites</a:t>
            </a:r>
          </a:p>
          <a:p>
            <a:r>
              <a:rPr lang="en-US" dirty="0" smtClean="0"/>
              <a:t>IPv4/IPv6 over </a:t>
            </a:r>
            <a:r>
              <a:rPr lang="en-US" dirty="0" smtClean="0"/>
              <a:t>IPv4/IPv6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/>
              <a:t>default encryption/security services</a:t>
            </a:r>
          </a:p>
          <a:p>
            <a:pPr lvl="1"/>
            <a:r>
              <a:rPr lang="en-US" dirty="0" err="1" smtClean="0"/>
              <a:t>IPSec</a:t>
            </a:r>
            <a:r>
              <a:rPr lang="en-US" dirty="0" smtClean="0"/>
              <a:t> Tunnel/Transport over GRE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 and IP</a:t>
            </a:r>
            <a:endParaRPr lang="en-US" dirty="0"/>
          </a:p>
        </p:txBody>
      </p:sp>
      <p:pic>
        <p:nvPicPr>
          <p:cNvPr id="3074" name="Picture 2" descr="C:\Users\inbroker\Desktop\OpenStack\ovs-gre-tun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255" y="1252275"/>
            <a:ext cx="3726982" cy="222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E - examp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8" y="5105400"/>
            <a:ext cx="64008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3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Tunnel Brokers provide a network tunneling service</a:t>
            </a:r>
          </a:p>
          <a:p>
            <a:r>
              <a:rPr lang="en-US" dirty="0" smtClean="0"/>
              <a:t>6in4 – IPv6 over IPv4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4in6 – IPv4 over IPv6</a:t>
            </a:r>
          </a:p>
          <a:p>
            <a:r>
              <a:rPr lang="en-US" dirty="0" smtClean="0"/>
              <a:t>ISATAP</a:t>
            </a:r>
          </a:p>
          <a:p>
            <a:r>
              <a:rPr lang="en-US" dirty="0" err="1" smtClean="0"/>
              <a:t>Teredo</a:t>
            </a:r>
            <a:r>
              <a:rPr lang="en-US" dirty="0" smtClean="0"/>
              <a:t> – IPv6 over UDP over IPv4</a:t>
            </a:r>
          </a:p>
          <a:p>
            <a:r>
              <a:rPr lang="en-US" dirty="0" smtClean="0"/>
              <a:t>…and others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IPv6 over IPv4 Transition Mechanisms</a:t>
            </a:r>
            <a:endParaRPr lang="en-US" dirty="0"/>
          </a:p>
        </p:txBody>
      </p:sp>
      <p:pic>
        <p:nvPicPr>
          <p:cNvPr id="4098" name="Picture 2" descr="http://img.over-blog.com/231x300/4/34/24/78/ipv6-ipv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133600"/>
            <a:ext cx="2076091" cy="269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:V6tunnelimg2-tunneledpack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7090"/>
            <a:ext cx="691515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51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4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Secure channel over an insecure network between an SSH client and an SSH server (e.g. </a:t>
            </a:r>
            <a:r>
              <a:rPr lang="en-US" dirty="0" err="1" smtClean="0"/>
              <a:t>OpenSSH</a:t>
            </a:r>
            <a:r>
              <a:rPr lang="en-US" dirty="0" smtClean="0"/>
              <a:t>) typically listening at TCP port 22</a:t>
            </a:r>
          </a:p>
          <a:p>
            <a:endParaRPr lang="en-US" dirty="0"/>
          </a:p>
          <a:p>
            <a:r>
              <a:rPr lang="en-US" dirty="0" smtClean="0"/>
              <a:t>Public-key cryptography for server (and client) authentication</a:t>
            </a:r>
          </a:p>
          <a:p>
            <a:endParaRPr lang="en-US" dirty="0"/>
          </a:p>
          <a:p>
            <a:r>
              <a:rPr lang="en-US" dirty="0" smtClean="0"/>
              <a:t>Remote command execution, file transfer (SCP, SFTP), TCP port and X forwarding, tunneling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(Secure Shell) Protocol</a:t>
            </a:r>
            <a:endParaRPr lang="en-US" dirty="0"/>
          </a:p>
        </p:txBody>
      </p:sp>
      <p:pic>
        <p:nvPicPr>
          <p:cNvPr id="4100" name="Picture 4" descr="http://hezik.nl/wp-content/uploads/2012/03/s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81200"/>
            <a:ext cx="2362200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0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Local-port forwarding when traffic coming to a </a:t>
            </a:r>
            <a:r>
              <a:rPr lang="en-US" dirty="0" smtClean="0">
                <a:solidFill>
                  <a:srgbClr val="FF0000"/>
                </a:solidFill>
              </a:rPr>
              <a:t>local port </a:t>
            </a:r>
            <a:r>
              <a:rPr lang="en-US" dirty="0" smtClean="0"/>
              <a:t>is forwarded to a specified </a:t>
            </a:r>
            <a:r>
              <a:rPr lang="en-US" dirty="0" smtClean="0">
                <a:solidFill>
                  <a:srgbClr val="FF0000"/>
                </a:solidFill>
              </a:rPr>
              <a:t>remote host/port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Destination is relative to the </a:t>
            </a:r>
            <a:r>
              <a:rPr lang="en-US" dirty="0" smtClean="0">
                <a:solidFill>
                  <a:srgbClr val="FF0000"/>
                </a:solidFill>
              </a:rPr>
              <a:t>SSH server</a:t>
            </a:r>
            <a:r>
              <a:rPr lang="en-US" dirty="0" smtClean="0"/>
              <a:t>’s location and mostly unrestricted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SSH client</a:t>
            </a:r>
            <a:r>
              <a:rPr lang="en-US" dirty="0" smtClean="0"/>
              <a:t> can be configured to act either as a local-only service or public to other hosts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Local-port forwarding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Remote-port forwarding when traffic coming to a </a:t>
            </a:r>
            <a:r>
              <a:rPr lang="en-US" dirty="0" smtClean="0">
                <a:solidFill>
                  <a:srgbClr val="FF0000"/>
                </a:solidFill>
              </a:rPr>
              <a:t>remote port</a:t>
            </a:r>
            <a:r>
              <a:rPr lang="en-US" dirty="0" smtClean="0"/>
              <a:t> is forwarded to a specified </a:t>
            </a:r>
            <a:r>
              <a:rPr lang="en-US" dirty="0" smtClean="0">
                <a:solidFill>
                  <a:srgbClr val="FF0000"/>
                </a:solidFill>
              </a:rPr>
              <a:t>local host/port</a:t>
            </a:r>
          </a:p>
          <a:p>
            <a:endParaRPr lang="en-US" dirty="0"/>
          </a:p>
          <a:p>
            <a:r>
              <a:rPr lang="en-US" dirty="0" smtClean="0"/>
              <a:t>Destination is relative to the </a:t>
            </a:r>
            <a:r>
              <a:rPr lang="en-US" dirty="0" smtClean="0">
                <a:solidFill>
                  <a:srgbClr val="FF0000"/>
                </a:solidFill>
              </a:rPr>
              <a:t>SSH client</a:t>
            </a:r>
            <a:r>
              <a:rPr lang="en-US" dirty="0" smtClean="0"/>
              <a:t>’s location and mostly unrestricted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SSH server</a:t>
            </a:r>
            <a:r>
              <a:rPr lang="en-US" dirty="0" smtClean="0"/>
              <a:t> can be  configured </a:t>
            </a:r>
            <a:r>
              <a:rPr lang="en-US" dirty="0"/>
              <a:t>to act either as a local-only service or public to other hosts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Remote-port forwarding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6781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Performs successfully for single-host/port communications</a:t>
            </a:r>
          </a:p>
          <a:p>
            <a:pPr lvl="1"/>
            <a:r>
              <a:rPr lang="en-US" dirty="0" smtClean="0"/>
              <a:t>Simple Web (HTTP)</a:t>
            </a:r>
          </a:p>
          <a:p>
            <a:pPr lvl="1"/>
            <a:r>
              <a:rPr lang="en-US" dirty="0" smtClean="0"/>
              <a:t>Mail (SMTP, POP3, IMAP)</a:t>
            </a:r>
          </a:p>
          <a:p>
            <a:pPr lvl="1"/>
            <a:r>
              <a:rPr lang="en-US" dirty="0" smtClean="0"/>
              <a:t>SSH</a:t>
            </a:r>
          </a:p>
          <a:p>
            <a:pPr lvl="1"/>
            <a:endParaRPr lang="en-US" dirty="0"/>
          </a:p>
          <a:p>
            <a:r>
              <a:rPr lang="en-US" dirty="0" smtClean="0"/>
              <a:t>Fails for more complex network services</a:t>
            </a:r>
          </a:p>
          <a:p>
            <a:pPr lvl="1"/>
            <a:r>
              <a:rPr lang="en-US" dirty="0" smtClean="0"/>
              <a:t>Web with External References / Surfing</a:t>
            </a:r>
          </a:p>
          <a:p>
            <a:pPr lvl="2"/>
            <a:r>
              <a:rPr lang="en-US" dirty="0" smtClean="0"/>
              <a:t>Solution: Chain to a Web Proxy</a:t>
            </a:r>
          </a:p>
          <a:p>
            <a:pPr lvl="1"/>
            <a:r>
              <a:rPr lang="en-US" dirty="0" smtClean="0"/>
              <a:t>FTP</a:t>
            </a:r>
          </a:p>
          <a:p>
            <a:pPr lvl="1"/>
            <a:r>
              <a:rPr lang="en-US" dirty="0" smtClean="0"/>
              <a:t>Peer-to-Peer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SSH Static Forwards Limitations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981200"/>
            <a:ext cx="2438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1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SOCKS protocol proxies TCP connections/forwards UDP packets from client to server through a proxy</a:t>
            </a:r>
          </a:p>
          <a:p>
            <a:endParaRPr lang="en-US" dirty="0"/>
          </a:p>
          <a:p>
            <a:r>
              <a:rPr lang="en-US" dirty="0" smtClean="0"/>
              <a:t>A local SOCKS proxy is created on the SSH client’s side and can forward traffic to arbitrary remote hosts and ports</a:t>
            </a:r>
          </a:p>
          <a:p>
            <a:endParaRPr lang="en-US" dirty="0"/>
          </a:p>
          <a:p>
            <a:r>
              <a:rPr lang="en-US" dirty="0" smtClean="0"/>
              <a:t>Firewall Traversal / Content-filtering circumvention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Dynamic-port Forwarding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remote X Window System based applications but displayed locally</a:t>
            </a:r>
          </a:p>
          <a:p>
            <a:endParaRPr lang="en-US" dirty="0" smtClean="0"/>
          </a:p>
          <a:p>
            <a:r>
              <a:rPr lang="en-US" dirty="0"/>
              <a:t>Need for X server for Windows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Secure the X protocol by tunneling it over SSH</a:t>
            </a:r>
          </a:p>
          <a:p>
            <a:endParaRPr lang="en-US" dirty="0"/>
          </a:p>
          <a:p>
            <a:r>
              <a:rPr lang="en-US" dirty="0" err="1" smtClean="0"/>
              <a:t>ssh</a:t>
            </a:r>
            <a:r>
              <a:rPr lang="en-US" dirty="0" smtClean="0"/>
              <a:t> –X </a:t>
            </a:r>
            <a:r>
              <a:rPr lang="en-US" dirty="0" err="1" smtClean="0"/>
              <a:t>user@host</a:t>
            </a:r>
            <a:r>
              <a:rPr lang="en-US" dirty="0" smtClean="0"/>
              <a:t> &lt;application&gt;</a:t>
            </a:r>
          </a:p>
          <a:p>
            <a:pPr lvl="1"/>
            <a:r>
              <a:rPr lang="en-US" dirty="0" smtClean="0"/>
              <a:t>Run a remote browser visiting a blocked website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X forwarding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181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Description &amp; Concerns </a:t>
            </a:r>
          </a:p>
          <a:p>
            <a:endParaRPr lang="en-US" dirty="0"/>
          </a:p>
          <a:p>
            <a:r>
              <a:rPr lang="en-US" dirty="0"/>
              <a:t>Tunneling Protocols &amp; Protocol Tunneling</a:t>
            </a:r>
          </a:p>
          <a:p>
            <a:endParaRPr lang="en-US" dirty="0"/>
          </a:p>
          <a:p>
            <a:r>
              <a:rPr lang="en-US" dirty="0" smtClean="0"/>
              <a:t>Network Tunneling Tools &amp; Setup</a:t>
            </a:r>
          </a:p>
          <a:p>
            <a:endParaRPr lang="en-US" dirty="0"/>
          </a:p>
          <a:p>
            <a:r>
              <a:rPr lang="en-US" dirty="0" smtClean="0"/>
              <a:t>Demo</a:t>
            </a:r>
          </a:p>
          <a:p>
            <a:endParaRPr lang="en-US" dirty="0"/>
          </a:p>
          <a:p>
            <a:r>
              <a:rPr lang="en-US" dirty="0" smtClean="0"/>
              <a:t>Conclusions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Picture 2" descr="http://cdn.vectorstock.com/i/composite/50,41/motion-path-vector-3150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561" y="1676400"/>
            <a:ext cx="330249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7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 ICMP ECHO_REQUEST packet contains an additional 8 bytes worth of ICMP header followed by an </a:t>
            </a:r>
            <a:r>
              <a:rPr lang="en-US" b="1" dirty="0"/>
              <a:t>arbitrary</a:t>
            </a:r>
            <a:r>
              <a:rPr lang="en-US" dirty="0"/>
              <a:t>-amount of data</a:t>
            </a:r>
            <a:r>
              <a:rPr lang="en-US" dirty="0" smtClean="0"/>
              <a:t>” – ping(8) man page</a:t>
            </a:r>
          </a:p>
          <a:p>
            <a:endParaRPr lang="en-US" dirty="0"/>
          </a:p>
          <a:p>
            <a:r>
              <a:rPr lang="en-US" dirty="0" smtClean="0"/>
              <a:t>LOKI (</a:t>
            </a:r>
            <a:r>
              <a:rPr lang="en-US" dirty="0" err="1" smtClean="0"/>
              <a:t>Phrack</a:t>
            </a:r>
            <a:r>
              <a:rPr lang="en-US" dirty="0" smtClean="0"/>
              <a:t> Issue 49) utilized it to establish a covert channel between client/server</a:t>
            </a:r>
          </a:p>
          <a:p>
            <a:endParaRPr lang="en-US" dirty="0"/>
          </a:p>
          <a:p>
            <a:r>
              <a:rPr lang="en-US" dirty="0" smtClean="0"/>
              <a:t>IP over ICMP</a:t>
            </a:r>
          </a:p>
          <a:p>
            <a:r>
              <a:rPr lang="en-US" dirty="0" smtClean="0"/>
              <a:t>TCP over ICMP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ICMP Tunneling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4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ICMP Tunneling – A Sample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48816"/>
            <a:ext cx="7686675" cy="429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4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network protocols are encapsulated using the HTTP protocol</a:t>
            </a:r>
          </a:p>
          <a:p>
            <a:endParaRPr lang="en-US" dirty="0"/>
          </a:p>
          <a:p>
            <a:r>
              <a:rPr lang="en-US" dirty="0" smtClean="0"/>
              <a:t>HTTP is rarely blocked</a:t>
            </a:r>
          </a:p>
          <a:p>
            <a:endParaRPr lang="en-US" dirty="0"/>
          </a:p>
          <a:p>
            <a:r>
              <a:rPr lang="en-US" dirty="0" smtClean="0"/>
              <a:t>Bypass restrictions</a:t>
            </a:r>
          </a:p>
          <a:p>
            <a:pPr lvl="1"/>
            <a:r>
              <a:rPr lang="en-US" dirty="0" smtClean="0"/>
              <a:t>Firewalls</a:t>
            </a:r>
          </a:p>
          <a:p>
            <a:pPr lvl="1"/>
            <a:r>
              <a:rPr lang="en-US" dirty="0" smtClean="0"/>
              <a:t>Proxy server / Content-filtering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Tunneling</a:t>
            </a:r>
            <a:endParaRPr lang="en-US" dirty="0"/>
          </a:p>
        </p:txBody>
      </p:sp>
      <p:pic>
        <p:nvPicPr>
          <p:cNvPr id="10244" name="Picture 4" descr=" [httptunnel logo]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85" y="23622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35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Tunneling – A Sample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3600"/>
            <a:ext cx="8229600" cy="28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Autofit/>
          </a:bodyPr>
          <a:lstStyle/>
          <a:p>
            <a:r>
              <a:rPr lang="en-US" sz="2000" dirty="0" smtClean="0"/>
              <a:t>Transport arbitrary data by encoding them into DNS messages</a:t>
            </a:r>
          </a:p>
          <a:p>
            <a:endParaRPr lang="en-US" sz="2000" dirty="0"/>
          </a:p>
          <a:p>
            <a:r>
              <a:rPr lang="en-US" sz="2000" dirty="0" smtClean="0"/>
              <a:t>Wide support and availability of the global DNS infrastructure</a:t>
            </a:r>
          </a:p>
          <a:p>
            <a:endParaRPr lang="en-US" sz="2000" dirty="0"/>
          </a:p>
          <a:p>
            <a:r>
              <a:rPr lang="en-US" sz="2000" dirty="0" smtClean="0"/>
              <a:t>Few organizations block DNS traffic from individual clients to the Internet (e.g. captive portals in public Wi-Fi)</a:t>
            </a:r>
          </a:p>
          <a:p>
            <a:endParaRPr lang="en-US" sz="2000" dirty="0"/>
          </a:p>
          <a:p>
            <a:r>
              <a:rPr lang="en-US" sz="2000" dirty="0" smtClean="0"/>
              <a:t>Effective for bypassing security measures such as firewalls or ACLs</a:t>
            </a:r>
          </a:p>
          <a:p>
            <a:endParaRPr lang="en-US" sz="2000" dirty="0"/>
          </a:p>
          <a:p>
            <a:r>
              <a:rPr lang="en-US" sz="2000" dirty="0"/>
              <a:t>Used for two-way communication or data exfiltration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Tunneling -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Around since 1998</a:t>
            </a:r>
          </a:p>
          <a:p>
            <a:endParaRPr lang="en-US" dirty="0"/>
          </a:p>
          <a:p>
            <a:r>
              <a:rPr lang="en-US" dirty="0" smtClean="0"/>
              <a:t>NSTX (</a:t>
            </a:r>
            <a:r>
              <a:rPr lang="en-US" dirty="0" err="1" smtClean="0"/>
              <a:t>Nameserver</a:t>
            </a:r>
            <a:r>
              <a:rPr lang="en-US" dirty="0" smtClean="0"/>
              <a:t> Transfer Protocol)</a:t>
            </a:r>
          </a:p>
          <a:p>
            <a:endParaRPr lang="en-US" dirty="0"/>
          </a:p>
          <a:p>
            <a:r>
              <a:rPr lang="en-US" dirty="0" err="1" smtClean="0"/>
              <a:t>OzymanDNS</a:t>
            </a:r>
            <a:r>
              <a:rPr lang="en-US" dirty="0" smtClean="0"/>
              <a:t> (Dan </a:t>
            </a:r>
            <a:r>
              <a:rPr lang="en-US" dirty="0" err="1" smtClean="0"/>
              <a:t>Kaminsky</a:t>
            </a:r>
            <a:r>
              <a:rPr lang="en-US" dirty="0" smtClean="0"/>
              <a:t>) – “Tunneling Audio, Video and SSH over DNS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Used mostly for bypassing paywalls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Tunneling -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Mapping domain names and IP addresses</a:t>
            </a:r>
          </a:p>
          <a:p>
            <a:endParaRPr lang="en-US" dirty="0"/>
          </a:p>
          <a:p>
            <a:r>
              <a:rPr lang="en-US" dirty="0" smtClean="0"/>
              <a:t>Record types</a:t>
            </a:r>
          </a:p>
          <a:p>
            <a:pPr lvl="1"/>
            <a:r>
              <a:rPr lang="en-US" dirty="0" smtClean="0"/>
              <a:t>A, AAAA, CNAME, MX, NS, PTR, TXT, NULL</a:t>
            </a:r>
          </a:p>
          <a:p>
            <a:pPr lvl="1"/>
            <a:endParaRPr lang="en-US" dirty="0"/>
          </a:p>
          <a:p>
            <a:r>
              <a:rPr lang="en-US" dirty="0" smtClean="0"/>
              <a:t>EDNS for UDP payloads larger than 512 bytes</a:t>
            </a:r>
          </a:p>
          <a:p>
            <a:pPr lvl="1"/>
            <a:r>
              <a:rPr lang="en-US" dirty="0" smtClean="0"/>
              <a:t>Increased bandwidth</a:t>
            </a:r>
          </a:p>
          <a:p>
            <a:pPr lvl="1"/>
            <a:endParaRPr lang="en-US" dirty="0"/>
          </a:p>
          <a:p>
            <a:r>
              <a:rPr lang="en-US" dirty="0" smtClean="0"/>
              <a:t>Internal users can contact arbitrary external domains through the organization’s DNS servers/resolvers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Primer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Recursive Resolution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6010275" cy="476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67200" y="6169968"/>
            <a:ext cx="45095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Image taken from </a:t>
            </a:r>
            <a:r>
              <a:rPr lang="en-US" sz="900" dirty="0">
                <a:hlinkClick r:id="rId3"/>
              </a:rPr>
              <a:t>http://nirlog.com/2006/03/28/dns-amplification-attack/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466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Tunneling – A Sample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244424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7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253 characters in domain</a:t>
            </a:r>
          </a:p>
          <a:p>
            <a:r>
              <a:rPr lang="en-US" dirty="0" smtClean="0"/>
              <a:t>Maximum 63 characters per subdomain</a:t>
            </a:r>
          </a:p>
          <a:p>
            <a:r>
              <a:rPr lang="en-US" dirty="0" smtClean="0"/>
              <a:t>Case-insensitive (Base32 encoding)</a:t>
            </a:r>
          </a:p>
          <a:p>
            <a:r>
              <a:rPr lang="en-US" dirty="0" smtClean="0"/>
              <a:t>TXT requests allow for maximum characters in </a:t>
            </a:r>
            <a:r>
              <a:rPr lang="en-US" dirty="0" smtClean="0"/>
              <a:t>response + Base64 encoding</a:t>
            </a:r>
          </a:p>
          <a:p>
            <a:endParaRPr lang="en-US" dirty="0"/>
          </a:p>
          <a:p>
            <a:r>
              <a:rPr lang="en-US" dirty="0" smtClean="0"/>
              <a:t>Bandwidth up to 110KB/s, 150ms latency (</a:t>
            </a:r>
            <a:r>
              <a:rPr lang="en-US" dirty="0"/>
              <a:t>Van </a:t>
            </a:r>
            <a:r>
              <a:rPr lang="en-US" dirty="0" err="1"/>
              <a:t>Leijenhorst</a:t>
            </a:r>
            <a:r>
              <a:rPr lang="en-US" dirty="0"/>
              <a:t>, 2008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Tunneling -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delivery </a:t>
            </a:r>
            <a:r>
              <a:rPr lang="en-US" dirty="0" smtClean="0"/>
              <a:t>network protocol </a:t>
            </a:r>
            <a:r>
              <a:rPr lang="en-US" b="1" dirty="0" smtClean="0"/>
              <a:t>encapsulates </a:t>
            </a:r>
            <a:r>
              <a:rPr lang="en-US" dirty="0" smtClean="0"/>
              <a:t>a </a:t>
            </a:r>
            <a:r>
              <a:rPr lang="en-US" b="1" dirty="0" smtClean="0"/>
              <a:t>payload</a:t>
            </a:r>
            <a:r>
              <a:rPr lang="en-US" dirty="0" smtClean="0"/>
              <a:t> network protocol</a:t>
            </a:r>
          </a:p>
          <a:p>
            <a:endParaRPr lang="en-US" dirty="0" smtClean="0"/>
          </a:p>
          <a:p>
            <a:r>
              <a:rPr lang="en-US" dirty="0" smtClean="0"/>
              <a:t>The delivery protocol usually operates at the </a:t>
            </a:r>
            <a:r>
              <a:rPr lang="en-US" b="1" dirty="0" smtClean="0"/>
              <a:t>same or higher level</a:t>
            </a:r>
            <a:r>
              <a:rPr lang="en-US" dirty="0" smtClean="0"/>
              <a:t> (e.g. in the TCP/IP stack) than the payload protocol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Protocol Tunneling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173" y="1295400"/>
            <a:ext cx="35519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4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181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Description &amp; Concerns </a:t>
            </a:r>
          </a:p>
          <a:p>
            <a:endParaRPr lang="en-US" dirty="0"/>
          </a:p>
          <a:p>
            <a:r>
              <a:rPr lang="en-US" dirty="0"/>
              <a:t>Tunneling Protocols &amp; Protocol Tunneling</a:t>
            </a:r>
          </a:p>
          <a:p>
            <a:endParaRPr lang="en-US" dirty="0"/>
          </a:p>
          <a:p>
            <a:r>
              <a:rPr lang="en-US" b="1" dirty="0" smtClean="0"/>
              <a:t>Network Tunneling Tools &amp; Setup</a:t>
            </a:r>
          </a:p>
          <a:p>
            <a:endParaRPr lang="en-US" dirty="0"/>
          </a:p>
          <a:p>
            <a:r>
              <a:rPr lang="en-US" dirty="0" smtClean="0"/>
              <a:t>Demo</a:t>
            </a:r>
          </a:p>
          <a:p>
            <a:endParaRPr lang="en-US" dirty="0"/>
          </a:p>
          <a:p>
            <a:r>
              <a:rPr lang="en-US" dirty="0" smtClean="0"/>
              <a:t>Conclusions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Picture 2" descr="http://cdn.vectorstock.com/i/composite/50,41/motion-path-vector-3150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561" y="1676400"/>
            <a:ext cx="330249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2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Local-port forwarding</a:t>
            </a:r>
            <a:endParaRPr lang="en-US" dirty="0"/>
          </a:p>
        </p:txBody>
      </p:sp>
      <p:pic>
        <p:nvPicPr>
          <p:cNvPr id="5124" name="Picture 4" descr="C:\Users\inbroker\Desktop\Local_port_forward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902"/>
            <a:ext cx="9052959" cy="555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5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</a:t>
            </a:r>
            <a:r>
              <a:rPr lang="en-US" dirty="0" smtClean="0"/>
              <a:t>Remote-port </a:t>
            </a:r>
            <a:r>
              <a:rPr lang="en-US" dirty="0"/>
              <a:t>forwarding</a:t>
            </a:r>
          </a:p>
        </p:txBody>
      </p:sp>
      <p:pic>
        <p:nvPicPr>
          <p:cNvPr id="6146" name="Picture 2" descr="C:\Users\inbroker\Desktop\Remote_port_forward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2327"/>
            <a:ext cx="8539651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Combined with </a:t>
            </a:r>
            <a:r>
              <a:rPr lang="en-US" dirty="0" err="1" smtClean="0"/>
              <a:t>NetCat</a:t>
            </a:r>
            <a:endParaRPr lang="en-US" dirty="0" smtClean="0"/>
          </a:p>
          <a:p>
            <a:pPr lvl="1"/>
            <a:r>
              <a:rPr lang="en-US" dirty="0" smtClean="0"/>
              <a:t>Establish a local/remote port forward over SSH with an SSH server</a:t>
            </a:r>
          </a:p>
          <a:p>
            <a:pPr lvl="1"/>
            <a:r>
              <a:rPr lang="en-US" dirty="0" smtClean="0"/>
              <a:t>Create a FIFO special file (a named pipe) on both sides</a:t>
            </a:r>
          </a:p>
          <a:p>
            <a:pPr lvl="1"/>
            <a:r>
              <a:rPr lang="en-US" dirty="0" smtClean="0"/>
              <a:t>Listen for UDP requests / Relay through the SSH tunnel</a:t>
            </a:r>
          </a:p>
          <a:p>
            <a:pPr lvl="1"/>
            <a:r>
              <a:rPr lang="en-US" dirty="0" smtClean="0"/>
              <a:t>Forward UDP requests / Relay through the SSH tunnel</a:t>
            </a:r>
          </a:p>
          <a:p>
            <a:r>
              <a:rPr lang="en-US" dirty="0" err="1" smtClean="0"/>
              <a:t>tcp_to_udp</a:t>
            </a:r>
            <a:r>
              <a:rPr lang="en-US" dirty="0" smtClean="0"/>
              <a:t> &amp; </a:t>
            </a:r>
            <a:r>
              <a:rPr lang="en-US" dirty="0" err="1" smtClean="0"/>
              <a:t>udp_to_tcp</a:t>
            </a:r>
            <a:endParaRPr lang="en-US" dirty="0" smtClean="0"/>
          </a:p>
          <a:p>
            <a:r>
              <a:rPr lang="en-US" dirty="0" err="1" smtClean="0"/>
              <a:t>socat</a:t>
            </a:r>
            <a:r>
              <a:rPr lang="en-US" dirty="0" smtClean="0"/>
              <a:t> Relay &amp; </a:t>
            </a:r>
            <a:r>
              <a:rPr lang="en-US" dirty="0" err="1" smtClean="0"/>
              <a:t>UDPTunnel</a:t>
            </a:r>
            <a:r>
              <a:rPr lang="en-US" dirty="0" smtClean="0"/>
              <a:t> (UDP over TCP)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over SSH Static Forwards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Dynamic-port Forwarding</a:t>
            </a:r>
          </a:p>
        </p:txBody>
      </p:sp>
      <p:pic>
        <p:nvPicPr>
          <p:cNvPr id="7170" name="Picture 2" descr="C:\Users\inbroker\Desktop\Dynamic_port_forward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4727"/>
            <a:ext cx="8967711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4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case of HTTP browsing, DNS requests are still submitted </a:t>
            </a:r>
            <a:r>
              <a:rPr lang="en-US" dirty="0" smtClean="0"/>
              <a:t>by the client</a:t>
            </a:r>
          </a:p>
          <a:p>
            <a:endParaRPr lang="en-US" dirty="0"/>
          </a:p>
          <a:p>
            <a:r>
              <a:rPr lang="en-US" dirty="0"/>
              <a:t>Monitoring can reveal </a:t>
            </a:r>
            <a:r>
              <a:rPr lang="en-US" dirty="0" smtClean="0"/>
              <a:t>DNS </a:t>
            </a:r>
            <a:r>
              <a:rPr lang="en-US" dirty="0"/>
              <a:t>requests for common websites along SSH traffic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Solution</a:t>
            </a:r>
            <a:r>
              <a:rPr lang="en-US" dirty="0"/>
              <a:t>: forward DNS requests also to the SSH server. </a:t>
            </a:r>
          </a:p>
          <a:p>
            <a:pPr lvl="1"/>
            <a:r>
              <a:rPr lang="en-US" dirty="0" smtClean="0"/>
              <a:t>(e.g. Firefox </a:t>
            </a:r>
            <a:r>
              <a:rPr lang="en-US" dirty="0" err="1" smtClean="0"/>
              <a:t>network.proxy.socks_remote_dns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Multi-hop setups</a:t>
            </a:r>
          </a:p>
          <a:p>
            <a:pPr lvl="1"/>
            <a:r>
              <a:rPr lang="en-US" dirty="0" smtClean="0"/>
              <a:t>Client (SSH </a:t>
            </a:r>
            <a:r>
              <a:rPr lang="en-US" dirty="0" err="1" smtClean="0"/>
              <a:t>lpf</a:t>
            </a:r>
            <a:r>
              <a:rPr lang="en-US" dirty="0" smtClean="0"/>
              <a:t>) -&gt; Host 1 (SSH </a:t>
            </a:r>
            <a:r>
              <a:rPr lang="en-US" dirty="0" err="1" smtClean="0"/>
              <a:t>dpf</a:t>
            </a:r>
            <a:r>
              <a:rPr lang="en-US" dirty="0" smtClean="0"/>
              <a:t>) -&gt; Host 2 -&gt; Web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SSH Dynamic-port Forwarding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4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SSH Traffic Volume &amp; SSH Tunnel Endpoints </a:t>
            </a:r>
          </a:p>
          <a:p>
            <a:r>
              <a:rPr lang="en-US" dirty="0" smtClean="0"/>
              <a:t>Tunnel Hunter (</a:t>
            </a:r>
            <a:r>
              <a:rPr lang="en-US" dirty="0" err="1" smtClean="0"/>
              <a:t>Dusi</a:t>
            </a:r>
            <a:r>
              <a:rPr lang="en-US" dirty="0" smtClean="0"/>
              <a:t> et al., 2008)</a:t>
            </a:r>
          </a:p>
          <a:p>
            <a:pPr lvl="1"/>
            <a:r>
              <a:rPr lang="en-US" dirty="0" smtClean="0"/>
              <a:t>Naïve Bayes Classifier</a:t>
            </a:r>
          </a:p>
          <a:p>
            <a:pPr lvl="1"/>
            <a:r>
              <a:rPr lang="en-US" dirty="0" smtClean="0"/>
              <a:t>Packet size &amp; Packet inter-arrival time</a:t>
            </a:r>
          </a:p>
          <a:p>
            <a:pPr lvl="1"/>
            <a:r>
              <a:rPr lang="en-US" dirty="0" smtClean="0"/>
              <a:t>Detect Tunneling &amp; Classify the actual protocol (</a:t>
            </a:r>
            <a:r>
              <a:rPr lang="en-US" dirty="0" err="1" smtClean="0"/>
              <a:t>BitTorrent</a:t>
            </a:r>
            <a:r>
              <a:rPr lang="en-US" dirty="0" smtClean="0"/>
              <a:t>, POP, SMTP, HTTP) with high accuracy</a:t>
            </a:r>
            <a:endParaRPr lang="en-US" dirty="0"/>
          </a:p>
          <a:p>
            <a:pPr lvl="1"/>
            <a:r>
              <a:rPr lang="en-US" dirty="0" smtClean="0"/>
              <a:t>Limitations with respect to multiple SSH authentication types, data compression, login failures, network protocols</a:t>
            </a:r>
          </a:p>
          <a:p>
            <a:r>
              <a:rPr lang="en-US" dirty="0" smtClean="0"/>
              <a:t>SSH server in non-standard ports (e.g. 443)</a:t>
            </a:r>
          </a:p>
          <a:p>
            <a:pPr lvl="1"/>
            <a:r>
              <a:rPr lang="en-US" dirty="0" err="1" smtClean="0"/>
              <a:t>EmergingThreats</a:t>
            </a:r>
            <a:r>
              <a:rPr lang="en-US" dirty="0" smtClean="0"/>
              <a:t> Snort Rules, Cisco IDS</a:t>
            </a:r>
          </a:p>
          <a:p>
            <a:r>
              <a:rPr lang="en-US" dirty="0" smtClean="0"/>
              <a:t>Degrade SSH performance (TCP over TCP 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SSH Tunneling Detection / Mitigation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ICMP Tunneling Technique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5334000" cy="340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0800" y="5596172"/>
            <a:ext cx="5876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Image taken from </a:t>
            </a:r>
            <a:r>
              <a:rPr lang="en-US" sz="900" dirty="0">
                <a:hlinkClick r:id="rId3"/>
              </a:rPr>
              <a:t>http://www.sectechno.com/2010/10/31/bypassing-firewalls-using-icmp-tunnel/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531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Tunnel over ICMP Tunnel</a:t>
            </a:r>
            <a:endParaRPr lang="en-US" dirty="0"/>
          </a:p>
        </p:txBody>
      </p:sp>
      <p:pic>
        <p:nvPicPr>
          <p:cNvPr id="12290" name="Picture 2" descr="C:\Users\inbroker\Desktop\NetworkTunneling\presentation\SSH over IC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2" y="1102868"/>
            <a:ext cx="8451273" cy="575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940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dirty="0" smtClean="0"/>
              <a:t>ICMPTX (IP over ICMP)</a:t>
            </a:r>
          </a:p>
          <a:p>
            <a:r>
              <a:rPr lang="en-US" sz="12800" dirty="0" smtClean="0"/>
              <a:t>ICMP Tunnel (IP over ICMP)</a:t>
            </a:r>
          </a:p>
          <a:p>
            <a:r>
              <a:rPr lang="en-US" sz="12800" dirty="0" smtClean="0"/>
              <a:t>Hans (IP over ICMP)</a:t>
            </a:r>
          </a:p>
          <a:p>
            <a:r>
              <a:rPr lang="en-US" sz="12800" dirty="0" err="1"/>
              <a:t>i</a:t>
            </a:r>
            <a:r>
              <a:rPr lang="en-US" sz="12800" dirty="0" err="1" smtClean="0"/>
              <a:t>tun</a:t>
            </a:r>
            <a:r>
              <a:rPr lang="en-US" sz="12800" dirty="0" smtClean="0"/>
              <a:t> (IP over ICMP)</a:t>
            </a:r>
          </a:p>
          <a:p>
            <a:r>
              <a:rPr lang="en-US" sz="12800" dirty="0" err="1" smtClean="0"/>
              <a:t>Ptunnel</a:t>
            </a:r>
            <a:r>
              <a:rPr lang="en-US" sz="12800" dirty="0" smtClean="0"/>
              <a:t> (TCP over ICMP)</a:t>
            </a:r>
          </a:p>
          <a:p>
            <a:endParaRPr lang="en-US" sz="12800" dirty="0"/>
          </a:p>
          <a:p>
            <a:r>
              <a:rPr lang="en-US" sz="12800" dirty="0" smtClean="0"/>
              <a:t>Droid-VPN , </a:t>
            </a:r>
            <a:r>
              <a:rPr lang="en-US" sz="12800" dirty="0" err="1" smtClean="0"/>
              <a:t>Troid</a:t>
            </a:r>
            <a:r>
              <a:rPr lang="en-US" sz="12800" dirty="0" smtClean="0"/>
              <a:t>-VPN (Android Apps, need root)</a:t>
            </a:r>
          </a:p>
          <a:p>
            <a:r>
              <a:rPr lang="en-US" sz="12800" dirty="0" smtClean="0"/>
              <a:t>PD-Proxy, Wi-Free, Tunnel Guru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+++++++++++++++++++++++++++++++++++++++++++++++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ICMP Tunneling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6923465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Protocol Tunneling</a:t>
            </a:r>
          </a:p>
          <a:p>
            <a:pPr lvl="1"/>
            <a:r>
              <a:rPr lang="en-US" dirty="0" smtClean="0"/>
              <a:t>Order in Protocol Encapsulation</a:t>
            </a:r>
          </a:p>
          <a:p>
            <a:pPr lvl="1"/>
            <a:r>
              <a:rPr lang="en-US" dirty="0" smtClean="0"/>
              <a:t>Obfuscation rather than hiding</a:t>
            </a:r>
          </a:p>
          <a:p>
            <a:pPr lvl="1"/>
            <a:r>
              <a:rPr lang="en-US" dirty="0" smtClean="0"/>
              <a:t>Practical use cases &amp; misuse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Covert Channels</a:t>
            </a:r>
          </a:p>
          <a:p>
            <a:pPr lvl="1"/>
            <a:r>
              <a:rPr lang="en-US" dirty="0" smtClean="0"/>
              <a:t>Channels not intended for information transfer</a:t>
            </a:r>
          </a:p>
          <a:p>
            <a:pPr lvl="1"/>
            <a:r>
              <a:rPr lang="en-US" dirty="0" smtClean="0"/>
              <a:t>Hiding in unused protocol fields, utilizing fields such as IP ID, TCP Sequence number etc.</a:t>
            </a:r>
          </a:p>
          <a:p>
            <a:pPr lvl="1"/>
            <a:r>
              <a:rPr lang="en-US" dirty="0" smtClean="0"/>
              <a:t>Network Steganography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Protocol Tunneling &amp; Covert Channels</a:t>
            </a:r>
            <a:endParaRPr lang="en-US" dirty="0"/>
          </a:p>
        </p:txBody>
      </p:sp>
      <p:pic>
        <p:nvPicPr>
          <p:cNvPr id="1026" name="Picture 2" descr="https://encrypted-tbn0.gstatic.com/images?q=tbn:ANd9GcRTueYVJVvvwLVqKLgLlkTUS2CQg6qw8UEbhIsf2Va17Skc_T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868" y="1600200"/>
            <a:ext cx="2879785" cy="200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Detection Signatures</a:t>
            </a:r>
          </a:p>
          <a:p>
            <a:pPr lvl="1"/>
            <a:r>
              <a:rPr lang="en-US" dirty="0" err="1" smtClean="0"/>
              <a:t>ICMP_PingTunnel_Detected</a:t>
            </a:r>
            <a:endParaRPr lang="en-US" dirty="0" smtClean="0"/>
          </a:p>
          <a:p>
            <a:pPr lvl="1"/>
            <a:r>
              <a:rPr lang="en-US" dirty="0" smtClean="0"/>
              <a:t>LOKI ICMP tunneling back door</a:t>
            </a:r>
          </a:p>
          <a:p>
            <a:pPr lvl="1"/>
            <a:r>
              <a:rPr lang="en-US" dirty="0"/>
              <a:t>ICMP Raw Sockets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Non-standard average packet size</a:t>
            </a:r>
          </a:p>
          <a:p>
            <a:r>
              <a:rPr lang="en-US" dirty="0" smtClean="0"/>
              <a:t>High ICMP traffic volume between tunnel endpoints</a:t>
            </a:r>
          </a:p>
          <a:p>
            <a:endParaRPr lang="en-US" dirty="0"/>
          </a:p>
          <a:p>
            <a:r>
              <a:rPr lang="en-US" dirty="0"/>
              <a:t>Disallow ICMP traffic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ICMP Tunneling Detection / Mitigation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Tunnel Client initiates an HTTP connection to the Tunnel Server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application encapsulates the application requests in HTTP requests destined to the Tunnel Server</a:t>
            </a:r>
          </a:p>
          <a:p>
            <a:r>
              <a:rPr lang="en-US" dirty="0" smtClean="0"/>
              <a:t>The Tunnel Server unwraps and forwards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Tunneling Technique</a:t>
            </a:r>
            <a:endParaRPr lang="en-US" dirty="0"/>
          </a:p>
        </p:txBody>
      </p:sp>
      <p:pic>
        <p:nvPicPr>
          <p:cNvPr id="11266" name="Picture 2" descr="C:\Users\inbroker\Desktop\HTTPTunn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60949"/>
            <a:ext cx="8458200" cy="152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1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GNU </a:t>
            </a:r>
            <a:r>
              <a:rPr lang="en-US" dirty="0" err="1" smtClean="0"/>
              <a:t>httptunnel</a:t>
            </a:r>
            <a:endParaRPr lang="en-US" dirty="0" smtClean="0"/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tc</a:t>
            </a:r>
            <a:r>
              <a:rPr lang="en-US" dirty="0" smtClean="0"/>
              <a:t> – Tunnel Client component</a:t>
            </a:r>
          </a:p>
          <a:p>
            <a:pPr lvl="1"/>
            <a:r>
              <a:rPr lang="en-US" dirty="0" err="1" smtClean="0"/>
              <a:t>hts</a:t>
            </a:r>
            <a:r>
              <a:rPr lang="en-US" dirty="0" smtClean="0"/>
              <a:t> – Tunnel Server component </a:t>
            </a:r>
          </a:p>
          <a:p>
            <a:pPr lvl="1"/>
            <a:endParaRPr lang="en-US" dirty="0"/>
          </a:p>
          <a:p>
            <a:r>
              <a:rPr lang="en-US" dirty="0" smtClean="0"/>
              <a:t>Syntax</a:t>
            </a:r>
            <a:endParaRPr lang="en-US" dirty="0"/>
          </a:p>
          <a:p>
            <a:pPr lvl="1"/>
            <a:r>
              <a:rPr lang="en-US" dirty="0" smtClean="0"/>
              <a:t>Server: </a:t>
            </a:r>
            <a:r>
              <a:rPr lang="en-US" dirty="0" err="1" smtClean="0"/>
              <a:t>hts</a:t>
            </a:r>
            <a:r>
              <a:rPr lang="en-US" dirty="0" smtClean="0"/>
              <a:t> –F remote</a:t>
            </a:r>
            <a:r>
              <a:rPr lang="en-US" dirty="0" smtClean="0"/>
              <a:t>:&lt;</a:t>
            </a:r>
            <a:r>
              <a:rPr lang="en-US" dirty="0" err="1" smtClean="0"/>
              <a:t>remote_port</a:t>
            </a:r>
            <a:r>
              <a:rPr lang="en-US" dirty="0" smtClean="0"/>
              <a:t>&gt; </a:t>
            </a:r>
            <a:r>
              <a:rPr lang="en-US" dirty="0" smtClean="0"/>
              <a:t>80</a:t>
            </a:r>
          </a:p>
          <a:p>
            <a:pPr lvl="1"/>
            <a:r>
              <a:rPr lang="en-US" dirty="0" smtClean="0"/>
              <a:t>Client: </a:t>
            </a:r>
            <a:r>
              <a:rPr lang="en-US" dirty="0" err="1" smtClean="0"/>
              <a:t>htc</a:t>
            </a:r>
            <a:r>
              <a:rPr lang="en-US" dirty="0" smtClean="0"/>
              <a:t> –F </a:t>
            </a:r>
            <a:r>
              <a:rPr lang="en-US" dirty="0" smtClean="0"/>
              <a:t>&lt;</a:t>
            </a:r>
            <a:r>
              <a:rPr lang="en-US" dirty="0" err="1" smtClean="0"/>
              <a:t>local_port</a:t>
            </a:r>
            <a:r>
              <a:rPr lang="en-US" dirty="0" smtClean="0"/>
              <a:t>&gt; </a:t>
            </a:r>
            <a:r>
              <a:rPr lang="en-US" dirty="0" smtClean="0"/>
              <a:t>server:80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 err="1" smtClean="0"/>
              <a:t>ssh</a:t>
            </a:r>
            <a:r>
              <a:rPr lang="en-US" dirty="0" smtClean="0"/>
              <a:t> –p </a:t>
            </a:r>
            <a:r>
              <a:rPr lang="en-US" dirty="0" smtClean="0"/>
              <a:t>&lt;</a:t>
            </a:r>
            <a:r>
              <a:rPr lang="en-US" dirty="0" err="1" smtClean="0"/>
              <a:t>local_port</a:t>
            </a:r>
            <a:r>
              <a:rPr lang="en-US" dirty="0" smtClean="0"/>
              <a:t>&gt;</a:t>
            </a:r>
            <a:r>
              <a:rPr lang="en-US" dirty="0" smtClean="0"/>
              <a:t> </a:t>
            </a:r>
            <a:r>
              <a:rPr lang="en-US" dirty="0" err="1" smtClean="0"/>
              <a:t>user@localhost</a:t>
            </a:r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Tunneling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Tunnel over HTTP Tunnel</a:t>
            </a:r>
            <a:endParaRPr lang="en-US" dirty="0"/>
          </a:p>
        </p:txBody>
      </p:sp>
      <p:pic>
        <p:nvPicPr>
          <p:cNvPr id="12290" name="Picture 2" descr="C:\Users\inbroker\Desktop\SSH over HTT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0104"/>
            <a:ext cx="8610600" cy="566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4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Tunneling - Technique</a:t>
            </a:r>
            <a:endParaRPr lang="en-US" dirty="0"/>
          </a:p>
        </p:txBody>
      </p:sp>
      <p:pic>
        <p:nvPicPr>
          <p:cNvPr id="7170" name="Picture 2" descr="C:\Users\inbroker\Desktop\DNSTunn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094016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OzymanDNS</a:t>
            </a:r>
            <a:endParaRPr lang="en-US" dirty="0" smtClean="0"/>
          </a:p>
          <a:p>
            <a:r>
              <a:rPr lang="en-US" dirty="0" smtClean="0"/>
              <a:t>Dns2tcp</a:t>
            </a:r>
          </a:p>
          <a:p>
            <a:endParaRPr lang="en-US" dirty="0" smtClean="0"/>
          </a:p>
          <a:p>
            <a:r>
              <a:rPr lang="en-US" dirty="0" smtClean="0"/>
              <a:t>Iodine</a:t>
            </a:r>
          </a:p>
          <a:p>
            <a:r>
              <a:rPr lang="en-US" dirty="0" err="1" smtClean="0"/>
              <a:t>Heyoka</a:t>
            </a:r>
            <a:r>
              <a:rPr lang="en-US" dirty="0" smtClean="0"/>
              <a:t> (+ source IP spoofing)</a:t>
            </a:r>
          </a:p>
          <a:p>
            <a:r>
              <a:rPr lang="en-US" dirty="0" err="1" smtClean="0"/>
              <a:t>DNSCat</a:t>
            </a:r>
            <a:endParaRPr lang="en-US" dirty="0" smtClean="0"/>
          </a:p>
          <a:p>
            <a:r>
              <a:rPr lang="en-US" dirty="0" smtClean="0"/>
              <a:t>NSTX</a:t>
            </a:r>
          </a:p>
          <a:p>
            <a:r>
              <a:rPr lang="en-US" dirty="0" err="1" smtClean="0"/>
              <a:t>DNScapy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MagicTunnel</a:t>
            </a:r>
            <a:r>
              <a:rPr lang="en-US" dirty="0" smtClean="0"/>
              <a:t>, Element53, VPN-over-DNS (Android)</a:t>
            </a:r>
          </a:p>
          <a:p>
            <a:r>
              <a:rPr lang="en-US" dirty="0" smtClean="0"/>
              <a:t>iodine for </a:t>
            </a:r>
            <a:r>
              <a:rPr lang="en-US" dirty="0" err="1" smtClean="0"/>
              <a:t>iOS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“VPN over DNS”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Tunneling -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Increased DNS traffic (network traffic profiling)</a:t>
            </a:r>
          </a:p>
          <a:p>
            <a:endParaRPr lang="en-US" dirty="0" smtClean="0"/>
          </a:p>
          <a:p>
            <a:r>
              <a:rPr lang="en-US" dirty="0" smtClean="0"/>
              <a:t>Maximum DNS request packet size</a:t>
            </a:r>
          </a:p>
          <a:p>
            <a:endParaRPr lang="en-US" dirty="0"/>
          </a:p>
          <a:p>
            <a:r>
              <a:rPr lang="en-US" dirty="0" smtClean="0"/>
              <a:t>Large number of DNS TXT requests</a:t>
            </a:r>
          </a:p>
          <a:p>
            <a:endParaRPr lang="en-US" dirty="0"/>
          </a:p>
          <a:p>
            <a:r>
              <a:rPr lang="en-US" dirty="0" smtClean="0"/>
              <a:t>Number of DNS </a:t>
            </a:r>
            <a:r>
              <a:rPr lang="en-US" dirty="0" smtClean="0"/>
              <a:t>requests, unique hostnames </a:t>
            </a:r>
            <a:r>
              <a:rPr lang="en-US" dirty="0" smtClean="0"/>
              <a:t>to a single domain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Composition of hostnames</a:t>
            </a:r>
          </a:p>
          <a:p>
            <a:pPr lvl="1"/>
            <a:r>
              <a:rPr lang="en-US" dirty="0" smtClean="0"/>
              <a:t>Length, unique characters, character frequency analysis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Split DNS</a:t>
            </a:r>
          </a:p>
          <a:p>
            <a:pPr lvl="1"/>
            <a:r>
              <a:rPr lang="en-US" dirty="0"/>
              <a:t>Web proxies (but not clients) can resolve external domains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DNS Tunneling </a:t>
            </a:r>
            <a:r>
              <a:rPr lang="en-US" dirty="0" smtClean="0"/>
              <a:t>– Detection / Mitigation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Determining which tunneling messages are malicious</a:t>
            </a:r>
          </a:p>
          <a:p>
            <a:endParaRPr lang="en-US" dirty="0"/>
          </a:p>
          <a:p>
            <a:pPr lvl="1"/>
            <a:r>
              <a:rPr lang="en-US" dirty="0" smtClean="0"/>
              <a:t>Real-time </a:t>
            </a:r>
            <a:r>
              <a:rPr lang="en-US" dirty="0" err="1" smtClean="0"/>
              <a:t>Blackhole</a:t>
            </a:r>
            <a:r>
              <a:rPr lang="en-US" dirty="0" smtClean="0"/>
              <a:t> Lists (DNSBL lookups)</a:t>
            </a:r>
          </a:p>
          <a:p>
            <a:pPr lvl="2"/>
            <a:r>
              <a:rPr lang="en-US" i="1" dirty="0" smtClean="0"/>
              <a:t>23.42.168.192.dnsbl.example.net</a:t>
            </a:r>
          </a:p>
          <a:p>
            <a:pPr lvl="2"/>
            <a:r>
              <a:rPr lang="en-US" dirty="0" smtClean="0"/>
              <a:t>example.net.dnslist.example.com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NIST National Software Reference Library</a:t>
            </a:r>
          </a:p>
          <a:p>
            <a:pPr lvl="2"/>
            <a:r>
              <a:rPr lang="en-US" sz="2000" dirty="0" smtClean="0"/>
              <a:t>84C0C5914FF0B825141BA2C6A9E3D6F4.md5.dshield.org</a:t>
            </a:r>
          </a:p>
          <a:p>
            <a:endParaRPr lang="en-US" dirty="0"/>
          </a:p>
          <a:p>
            <a:r>
              <a:rPr lang="en-US" dirty="0" smtClean="0"/>
              <a:t>Mail server performs DNS TXT requests (SPF)</a:t>
            </a:r>
          </a:p>
          <a:p>
            <a:pPr lvl="2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Tunneling -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181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Description &amp; Concerns </a:t>
            </a:r>
          </a:p>
          <a:p>
            <a:endParaRPr lang="en-US" dirty="0"/>
          </a:p>
          <a:p>
            <a:r>
              <a:rPr lang="en-US" dirty="0"/>
              <a:t>Tunneling Protocols &amp; Protocol Tunneling</a:t>
            </a:r>
          </a:p>
          <a:p>
            <a:endParaRPr lang="en-US" dirty="0"/>
          </a:p>
          <a:p>
            <a:r>
              <a:rPr lang="en-US" dirty="0" smtClean="0"/>
              <a:t>Network Tunneling Tools &amp; Setup</a:t>
            </a:r>
          </a:p>
          <a:p>
            <a:endParaRPr lang="en-US" dirty="0"/>
          </a:p>
          <a:p>
            <a:r>
              <a:rPr lang="en-US" b="1" dirty="0" smtClean="0"/>
              <a:t>Demo</a:t>
            </a:r>
          </a:p>
          <a:p>
            <a:endParaRPr lang="en-US" dirty="0"/>
          </a:p>
          <a:p>
            <a:r>
              <a:rPr lang="en-US" dirty="0" smtClean="0"/>
              <a:t>Conclusions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Picture 2" descr="http://cdn.vectorstock.com/i/composite/50,41/motion-path-vector-3150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561" y="1676400"/>
            <a:ext cx="330249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4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Topology</a:t>
            </a:r>
            <a:endParaRPr lang="en-US" dirty="0"/>
          </a:p>
        </p:txBody>
      </p:sp>
      <p:pic>
        <p:nvPicPr>
          <p:cNvPr id="8194" name="Picture 2" descr="C:\Users\inbroker\Desktop\de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001005" cy="418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4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Carry data over incompatible delivery-networks</a:t>
            </a:r>
          </a:p>
          <a:p>
            <a:endParaRPr lang="en-US" dirty="0"/>
          </a:p>
          <a:p>
            <a:r>
              <a:rPr lang="en-US" dirty="0" smtClean="0"/>
              <a:t>Provide a (encrypted) path through a public network</a:t>
            </a:r>
          </a:p>
          <a:p>
            <a:pPr lvl="1"/>
            <a:r>
              <a:rPr lang="en-US" dirty="0" smtClean="0"/>
              <a:t>Monitoring </a:t>
            </a:r>
            <a:r>
              <a:rPr lang="en-US" dirty="0" err="1" smtClean="0"/>
              <a:t>vs</a:t>
            </a:r>
            <a:r>
              <a:rPr lang="en-US" dirty="0" smtClean="0"/>
              <a:t> Anti-Censorship</a:t>
            </a:r>
          </a:p>
          <a:p>
            <a:pPr lvl="1"/>
            <a:endParaRPr lang="en-US" dirty="0"/>
          </a:p>
          <a:p>
            <a:r>
              <a:rPr lang="en-US" dirty="0" smtClean="0"/>
              <a:t>Allowing “some kind” of traffic may lead to “any kind”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Uses</a:t>
            </a:r>
            <a:endParaRPr lang="en-US" dirty="0"/>
          </a:p>
        </p:txBody>
      </p:sp>
      <p:pic>
        <p:nvPicPr>
          <p:cNvPr id="2050" name="Picture 2" descr="http://blog.faithpromise.org/wp-content/uploads/2013/10/Good-Bad-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57400"/>
            <a:ext cx="28956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181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Description &amp; Concerns </a:t>
            </a:r>
          </a:p>
          <a:p>
            <a:endParaRPr lang="en-US" dirty="0"/>
          </a:p>
          <a:p>
            <a:r>
              <a:rPr lang="en-US" dirty="0"/>
              <a:t>Tunneling Protocols &amp; Protocol Tunneling</a:t>
            </a:r>
          </a:p>
          <a:p>
            <a:endParaRPr lang="en-US" dirty="0"/>
          </a:p>
          <a:p>
            <a:r>
              <a:rPr lang="en-US" dirty="0" smtClean="0"/>
              <a:t>Network Tunneling Tools &amp; Setup</a:t>
            </a:r>
          </a:p>
          <a:p>
            <a:endParaRPr lang="en-US" dirty="0"/>
          </a:p>
          <a:p>
            <a:r>
              <a:rPr lang="en-US" dirty="0" smtClean="0"/>
              <a:t>Demo</a:t>
            </a:r>
          </a:p>
          <a:p>
            <a:endParaRPr lang="en-US" dirty="0"/>
          </a:p>
          <a:p>
            <a:r>
              <a:rPr lang="en-US" b="1" dirty="0" smtClean="0"/>
              <a:t>Conclusions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Picture 2" descr="http://cdn.vectorstock.com/i/composite/50,41/motion-path-vector-3150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561" y="1676400"/>
            <a:ext cx="330249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1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existing core network protocols in innovative ways</a:t>
            </a:r>
          </a:p>
          <a:p>
            <a:endParaRPr lang="en-US" dirty="0"/>
          </a:p>
          <a:p>
            <a:r>
              <a:rPr lang="en-US" dirty="0" smtClean="0"/>
              <a:t>Ability to bypass filtering controls and make monitoring difficult (SSH encrypted tunnels)</a:t>
            </a:r>
          </a:p>
          <a:p>
            <a:endParaRPr lang="en-US" dirty="0"/>
          </a:p>
          <a:p>
            <a:r>
              <a:rPr lang="en-US" dirty="0" smtClean="0"/>
              <a:t>Need for improved tunneling detection (both delivery and payload protocols) methods and even forensic capabilities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55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99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6172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Pre-existing network-based security tools (firewalls, IDS) may not be able to apply the controls to the tunneled traffic</a:t>
            </a:r>
          </a:p>
          <a:p>
            <a:pPr lvl="1"/>
            <a:r>
              <a:rPr lang="en-US" dirty="0" smtClean="0"/>
              <a:t>Evading traffic regulation</a:t>
            </a:r>
          </a:p>
          <a:p>
            <a:pPr lvl="1"/>
            <a:endParaRPr lang="en-US" dirty="0"/>
          </a:p>
          <a:p>
            <a:r>
              <a:rPr lang="en-US" dirty="0" smtClean="0"/>
              <a:t>Lack of host-based security controls</a:t>
            </a:r>
          </a:p>
          <a:p>
            <a:pPr lvl="1"/>
            <a:r>
              <a:rPr lang="en-US" dirty="0" smtClean="0"/>
              <a:t>Defense in depth</a:t>
            </a:r>
          </a:p>
          <a:p>
            <a:pPr lvl="1"/>
            <a:endParaRPr lang="en-US" dirty="0"/>
          </a:p>
          <a:p>
            <a:r>
              <a:rPr lang="en-US" dirty="0" smtClean="0"/>
              <a:t>Inability for ingress and egress filtering</a:t>
            </a:r>
          </a:p>
          <a:p>
            <a:endParaRPr lang="en-US" dirty="0"/>
          </a:p>
          <a:p>
            <a:r>
              <a:rPr lang="en-US" dirty="0" smtClean="0"/>
              <a:t>‘Open-ended’ tunnel may forward traffic to other internal hosts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Misuse of Network Tunneling</a:t>
            </a:r>
            <a:endParaRPr lang="en-US" dirty="0"/>
          </a:p>
        </p:txBody>
      </p:sp>
      <p:pic>
        <p:nvPicPr>
          <p:cNvPr id="2050" name="Picture 2" descr="http://www.decisionrisks.com/images/photos/information_misu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38400"/>
            <a:ext cx="2667000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8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56259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Advanced Persistent Threats (APTs) - Remote Control &amp; Data exfiltration</a:t>
            </a:r>
          </a:p>
          <a:p>
            <a:pPr lvl="1"/>
            <a:r>
              <a:rPr lang="en-US" dirty="0" smtClean="0"/>
              <a:t>Backdoors with OS commands, file transfer capabilities are installed in target systems.</a:t>
            </a:r>
          </a:p>
          <a:p>
            <a:pPr lvl="1"/>
            <a:r>
              <a:rPr lang="en-US" dirty="0" smtClean="0"/>
              <a:t>Upload collected files using common ports such as HTTP (80), HTTPS (443) and DNS (53) bypassing detection.</a:t>
            </a:r>
          </a:p>
          <a:p>
            <a:r>
              <a:rPr lang="en-US" dirty="0" smtClean="0"/>
              <a:t>Covert channels for malware</a:t>
            </a:r>
          </a:p>
          <a:p>
            <a:pPr lvl="1"/>
            <a:r>
              <a:rPr lang="en-US" dirty="0" smtClean="0"/>
              <a:t>e.g. C&amp;C communications over DNS (i.e. </a:t>
            </a:r>
            <a:r>
              <a:rPr lang="en-US" dirty="0" err="1" smtClean="0"/>
              <a:t>Feederbot</a:t>
            </a:r>
            <a:r>
              <a:rPr lang="en-US" dirty="0" smtClean="0"/>
              <a:t>, W32.Morto ) 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Tunneling – Rising Concerns</a:t>
            </a:r>
            <a:endParaRPr lang="en-US" dirty="0"/>
          </a:p>
        </p:txBody>
      </p:sp>
      <p:pic>
        <p:nvPicPr>
          <p:cNvPr id="3074" name="Picture 2" descr="http://hyperionlawboston.com/blog/wp-content/uploads/2011/02/dreamstime_152357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5" y="1371600"/>
            <a:ext cx="3137145" cy="473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181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Description &amp; Concerns </a:t>
            </a:r>
          </a:p>
          <a:p>
            <a:endParaRPr lang="en-US" dirty="0"/>
          </a:p>
          <a:p>
            <a:r>
              <a:rPr lang="en-US" b="1" dirty="0" smtClean="0"/>
              <a:t>Tunneling Protocols &amp; Protocol Tunneling</a:t>
            </a:r>
          </a:p>
          <a:p>
            <a:endParaRPr lang="en-US" dirty="0"/>
          </a:p>
          <a:p>
            <a:r>
              <a:rPr lang="en-US" dirty="0" smtClean="0"/>
              <a:t>Network Tunneling Tools &amp; Setup</a:t>
            </a:r>
          </a:p>
          <a:p>
            <a:endParaRPr lang="en-US" dirty="0"/>
          </a:p>
          <a:p>
            <a:r>
              <a:rPr lang="en-US" dirty="0" smtClean="0"/>
              <a:t>Demo</a:t>
            </a:r>
          </a:p>
          <a:p>
            <a:endParaRPr lang="en-US" dirty="0"/>
          </a:p>
          <a:p>
            <a:r>
              <a:rPr lang="en-US" dirty="0" smtClean="0"/>
              <a:t>Conclusions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Picture 2" descr="http://cdn.vectorstock.com/i/composite/50,41/motion-path-vector-3150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561" y="1676400"/>
            <a:ext cx="330249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8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original IP packet is encrypted</a:t>
            </a:r>
          </a:p>
          <a:p>
            <a:r>
              <a:rPr lang="en-US" dirty="0" smtClean="0"/>
              <a:t>The ESP header indicates that the entire packet is the payload (IP-in-IP)</a:t>
            </a:r>
          </a:p>
          <a:p>
            <a:r>
              <a:rPr lang="en-US" dirty="0" smtClean="0"/>
              <a:t>Inserts a new IP header (next header is ESP)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IPSec</a:t>
            </a:r>
            <a:r>
              <a:rPr lang="en-US" dirty="0" smtClean="0"/>
              <a:t> Tunnel Mode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39064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79173" y="6110025"/>
            <a:ext cx="6024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taken from </a:t>
            </a:r>
            <a:r>
              <a:rPr lang="en-US" sz="1000" dirty="0">
                <a:hlinkClick r:id="rId3"/>
              </a:rPr>
              <a:t>http://www.free-it.de/archiv/talks_2005/paper-11156/paper-11156.html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779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2546</TotalTime>
  <Words>1636</Words>
  <Application>Microsoft Office PowerPoint</Application>
  <PresentationFormat>On-screen Show (4:3)</PresentationFormat>
  <Paragraphs>378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Concourse</vt:lpstr>
      <vt:lpstr>Network Protocol Tunneling</vt:lpstr>
      <vt:lpstr>Outline</vt:lpstr>
      <vt:lpstr>Network Protocol Tunneling</vt:lpstr>
      <vt:lpstr>Protocol Tunneling &amp; Covert Channels</vt:lpstr>
      <vt:lpstr>Common Uses</vt:lpstr>
      <vt:lpstr>Misuse of Network Tunneling</vt:lpstr>
      <vt:lpstr>Network Tunneling – Rising Concerns</vt:lpstr>
      <vt:lpstr>Outline</vt:lpstr>
      <vt:lpstr>IPSec Tunnel Mode</vt:lpstr>
      <vt:lpstr>IPSec Tunnel Mode</vt:lpstr>
      <vt:lpstr>GRE – Generic Routing Encapsulation</vt:lpstr>
      <vt:lpstr>GRE and IP</vt:lpstr>
      <vt:lpstr>IPv6 over IPv4 Transition Mechanisms</vt:lpstr>
      <vt:lpstr>SSH (Secure Shell) Protocol</vt:lpstr>
      <vt:lpstr>SSH Local-port forwarding</vt:lpstr>
      <vt:lpstr>SSH Remote-port forwarding</vt:lpstr>
      <vt:lpstr>SSH Static Forwards Limitations </vt:lpstr>
      <vt:lpstr>SSH Dynamic-port Forwarding</vt:lpstr>
      <vt:lpstr>SSH X forwarding</vt:lpstr>
      <vt:lpstr>ICMP Tunneling</vt:lpstr>
      <vt:lpstr>ICMP Tunneling – A Sample</vt:lpstr>
      <vt:lpstr>HTTP Tunneling</vt:lpstr>
      <vt:lpstr>HTTP Tunneling – A Sample</vt:lpstr>
      <vt:lpstr>DNS Tunneling - Overview</vt:lpstr>
      <vt:lpstr>DNS Tunneling - History</vt:lpstr>
      <vt:lpstr>DNS Primer</vt:lpstr>
      <vt:lpstr>DNS Recursive Resolution</vt:lpstr>
      <vt:lpstr>DNS Tunneling – A Sample</vt:lpstr>
      <vt:lpstr>DNS Tunneling - Limitations</vt:lpstr>
      <vt:lpstr>Outline</vt:lpstr>
      <vt:lpstr>SSH Local-port forwarding</vt:lpstr>
      <vt:lpstr>SSH Remote-port forwarding</vt:lpstr>
      <vt:lpstr>UDP over SSH Static Forwards</vt:lpstr>
      <vt:lpstr>SSH Dynamic-port Forwarding</vt:lpstr>
      <vt:lpstr>SSH Dynamic-port Forwarding</vt:lpstr>
      <vt:lpstr>SSH Tunneling Detection / Mitigation</vt:lpstr>
      <vt:lpstr>ICMP Tunneling Technique</vt:lpstr>
      <vt:lpstr>SSH Tunnel over ICMP Tunnel</vt:lpstr>
      <vt:lpstr>ICMP Tunneling Tools</vt:lpstr>
      <vt:lpstr>ICMP Tunneling Detection / Mitigation</vt:lpstr>
      <vt:lpstr>HTTP Tunneling Technique</vt:lpstr>
      <vt:lpstr>HTTP Tunneling Tools</vt:lpstr>
      <vt:lpstr>SSH Tunnel over HTTP Tunnel</vt:lpstr>
      <vt:lpstr>DNS Tunneling - Technique</vt:lpstr>
      <vt:lpstr>DNS Tunneling - Tools</vt:lpstr>
      <vt:lpstr>DNS Tunneling – Detection / Mitigation</vt:lpstr>
      <vt:lpstr>DNS Tunneling - Challenges</vt:lpstr>
      <vt:lpstr>Outline</vt:lpstr>
      <vt:lpstr>Demo Topology</vt:lpstr>
      <vt:lpstr>Outline</vt:lpstr>
      <vt:lpstr>Conclusions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inbroker</dc:creator>
  <cp:lastModifiedBy>inbroker</cp:lastModifiedBy>
  <cp:revision>168</cp:revision>
  <dcterms:created xsi:type="dcterms:W3CDTF">2006-08-16T00:00:00Z</dcterms:created>
  <dcterms:modified xsi:type="dcterms:W3CDTF">2013-12-03T22:51:32Z</dcterms:modified>
</cp:coreProperties>
</file>