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67" r:id="rId3"/>
  </p:sldMasterIdLst>
  <p:notesMasterIdLst>
    <p:notesMasterId r:id="rId52"/>
  </p:notesMasterIdLst>
  <p:handoutMasterIdLst>
    <p:handoutMasterId r:id="rId53"/>
  </p:handoutMasterIdLst>
  <p:sldIdLst>
    <p:sldId id="265" r:id="rId4"/>
    <p:sldId id="262" r:id="rId5"/>
    <p:sldId id="263" r:id="rId6"/>
    <p:sldId id="477" r:id="rId7"/>
    <p:sldId id="478" r:id="rId8"/>
    <p:sldId id="393" r:id="rId9"/>
    <p:sldId id="490" r:id="rId10"/>
    <p:sldId id="464" r:id="rId11"/>
    <p:sldId id="491" r:id="rId12"/>
    <p:sldId id="394" r:id="rId13"/>
    <p:sldId id="470" r:id="rId14"/>
    <p:sldId id="474" r:id="rId15"/>
    <p:sldId id="423" r:id="rId16"/>
    <p:sldId id="424" r:id="rId17"/>
    <p:sldId id="425" r:id="rId18"/>
    <p:sldId id="426" r:id="rId19"/>
    <p:sldId id="427" r:id="rId20"/>
    <p:sldId id="475" r:id="rId21"/>
    <p:sldId id="429" r:id="rId22"/>
    <p:sldId id="432" r:id="rId23"/>
    <p:sldId id="433" r:id="rId24"/>
    <p:sldId id="435" r:id="rId25"/>
    <p:sldId id="436" r:id="rId26"/>
    <p:sldId id="438" r:id="rId27"/>
    <p:sldId id="439" r:id="rId28"/>
    <p:sldId id="441" r:id="rId29"/>
    <p:sldId id="442" r:id="rId30"/>
    <p:sldId id="445" r:id="rId31"/>
    <p:sldId id="447" r:id="rId32"/>
    <p:sldId id="483" r:id="rId33"/>
    <p:sldId id="448" r:id="rId34"/>
    <p:sldId id="449" r:id="rId35"/>
    <p:sldId id="488" r:id="rId36"/>
    <p:sldId id="489" r:id="rId37"/>
    <p:sldId id="450" r:id="rId38"/>
    <p:sldId id="451" r:id="rId39"/>
    <p:sldId id="452" r:id="rId40"/>
    <p:sldId id="453" r:id="rId41"/>
    <p:sldId id="454" r:id="rId42"/>
    <p:sldId id="455" r:id="rId43"/>
    <p:sldId id="485" r:id="rId44"/>
    <p:sldId id="486" r:id="rId45"/>
    <p:sldId id="484" r:id="rId46"/>
    <p:sldId id="487" r:id="rId47"/>
    <p:sldId id="396" r:id="rId48"/>
    <p:sldId id="469" r:id="rId49"/>
    <p:sldId id="264" r:id="rId50"/>
    <p:sldId id="476" r:id="rId5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B8B"/>
    <a:srgbClr val="CC568C"/>
    <a:srgbClr val="0070C0"/>
    <a:srgbClr val="FF4C4C"/>
    <a:srgbClr val="143263"/>
    <a:srgbClr val="FFFFFF"/>
    <a:srgbClr val="104788"/>
    <a:srgbClr val="2A4C82"/>
    <a:srgbClr val="2E69C8"/>
    <a:srgbClr val="FF5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82151" autoAdjust="0"/>
  </p:normalViewPr>
  <p:slideViewPr>
    <p:cSldViewPr>
      <p:cViewPr varScale="1">
        <p:scale>
          <a:sx n="93" d="100"/>
          <a:sy n="93" d="100"/>
        </p:scale>
        <p:origin x="22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4020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87" tIns="47394" rIns="94787" bIns="4739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87" tIns="47394" rIns="94787" bIns="47394" rtlCol="0"/>
          <a:lstStyle>
            <a:lvl1pPr algn="r">
              <a:defRPr sz="1300"/>
            </a:lvl1pPr>
          </a:lstStyle>
          <a:p>
            <a:fld id="{27819334-C588-4CF5-B7F4-E1AA16AEB4A8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87" tIns="47394" rIns="94787" bIns="4739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87" tIns="47394" rIns="94787" bIns="47394" rtlCol="0" anchor="b"/>
          <a:lstStyle>
            <a:lvl1pPr algn="r">
              <a:defRPr sz="1300"/>
            </a:lvl1pPr>
          </a:lstStyle>
          <a:p>
            <a:fld id="{C64D17BC-F072-4DF0-81AF-53570BC68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1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87" tIns="47394" rIns="94787" bIns="4739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87" tIns="47394" rIns="94787" bIns="47394" rtlCol="0"/>
          <a:lstStyle>
            <a:lvl1pPr algn="r">
              <a:defRPr sz="1300"/>
            </a:lvl1pPr>
          </a:lstStyle>
          <a:p>
            <a:fld id="{7FD60B1C-BDBA-4EAE-8103-E81302C75408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4" rIns="94787" bIns="4739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4" rIns="94787" bIns="4739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87" tIns="47394" rIns="94787" bIns="4739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87" tIns="47394" rIns="94787" bIns="47394" rtlCol="0" anchor="b"/>
          <a:lstStyle>
            <a:lvl1pPr algn="r">
              <a:defRPr sz="1300"/>
            </a:lvl1pPr>
          </a:lstStyle>
          <a:p>
            <a:fld id="{279EA66E-1633-438F-8269-1B36FC9B8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2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759554(v=ws.10).asp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6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0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9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0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32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When ?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Connecting Network Share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IPC$ </a:t>
            </a:r>
            <a:r>
              <a:rPr lang="en-US" altLang="ko-KR" dirty="0" smtClean="0"/>
              <a:t>Share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net use \\192.168.70.101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Network Drive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net use z: \\192.168.70.101\C$ 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After </a:t>
            </a:r>
            <a:r>
              <a:rPr lang="en-US" altLang="ko-KR" b="1" dirty="0" smtClean="0">
                <a:latin typeface="+mn-ea"/>
              </a:rPr>
              <a:t>“Pass the Hash</a:t>
            </a:r>
            <a:r>
              <a:rPr lang="en-US" altLang="ko-KR" dirty="0" smtClean="0">
                <a:latin typeface="+mn-ea"/>
              </a:rPr>
              <a:t>” Attack, this event occurs in case of below behaviors(</a:t>
            </a:r>
            <a:r>
              <a:rPr lang="en-US" altLang="ko-KR" b="1" dirty="0" smtClean="0">
                <a:latin typeface="+mn-ea"/>
              </a:rPr>
              <a:t>No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$IPC share session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Direct copying through network share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copy backdoor.exe \\192.168.70.101\C$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Remote service registration/execution with SC command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Remote job schedule registration with at command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Remote execution with </a:t>
            </a:r>
            <a:r>
              <a:rPr lang="en-US" altLang="ko-KR" dirty="0" err="1" smtClean="0">
                <a:latin typeface="+mn-ea"/>
              </a:rPr>
              <a:t>wmic</a:t>
            </a:r>
            <a:r>
              <a:rPr lang="en-US" altLang="ko-KR" dirty="0" smtClean="0">
                <a:latin typeface="+mn-ea"/>
              </a:rPr>
              <a:t> command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Remote registry </a:t>
            </a:r>
            <a:r>
              <a:rPr lang="en-US" altLang="ko-KR" dirty="0" smtClean="0"/>
              <a:t>registration with </a:t>
            </a:r>
            <a:r>
              <a:rPr lang="en-US" altLang="ko-KR" dirty="0" err="1" smtClean="0"/>
              <a:t>reg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Remote execution with </a:t>
            </a:r>
            <a:r>
              <a:rPr lang="en-US" altLang="ko-KR" dirty="0" err="1" smtClean="0"/>
              <a:t>psexec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Remote execution with </a:t>
            </a:r>
            <a:r>
              <a:rPr lang="en-US" altLang="ko-KR" dirty="0" err="1" smtClean="0">
                <a:latin typeface="+mn-ea"/>
              </a:rPr>
              <a:t>winrs</a:t>
            </a:r>
            <a:r>
              <a:rPr lang="en-US" altLang="ko-KR" dirty="0" smtClean="0">
                <a:latin typeface="+mn-ea"/>
              </a:rPr>
              <a:t> (through IP)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60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6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56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03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8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17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89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92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90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9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33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67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76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34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74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2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48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93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51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56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77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71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43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13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40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4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 is one of APT phases.</a:t>
            </a:r>
          </a:p>
          <a:p>
            <a:r>
              <a:rPr lang="en-US" altLang="ko-KR" dirty="0" smtClean="0"/>
              <a:t>Attacker’s movement in internal network after initial breach.</a:t>
            </a:r>
          </a:p>
          <a:p>
            <a:r>
              <a:rPr lang="en-US" altLang="ko-KR" dirty="0" smtClean="0"/>
              <a:t>Finding target system is a goal.(ex : DB system)</a:t>
            </a:r>
          </a:p>
          <a:p>
            <a:r>
              <a:rPr lang="en-US" altLang="ko-KR" dirty="0" smtClean="0"/>
              <a:t>windows authentication protocol and network share are used.</a:t>
            </a:r>
          </a:p>
          <a:p>
            <a:r>
              <a:rPr lang="en-US" altLang="ko-KR" dirty="0" smtClean="0"/>
              <a:t>Hard to distinguish this behavior and normal network behavior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07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1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9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Trust Technologies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smtClean="0">
                <a:latin typeface="+mn-ea"/>
                <a:hlinkClick r:id="rId3"/>
              </a:rPr>
              <a:t>http://technet.microsoft.com/en-us/library/cc759554(v=ws.10).aspx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5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A66E-1633-438F-8269-1B36FC9B89F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1_표지">
    <p:bg>
      <p:bgPr>
        <a:gradFill rotWithShape="1">
          <a:gsLst>
            <a:gs pos="0">
              <a:schemeClr val="accent1">
                <a:lumMod val="60000"/>
                <a:lumOff val="40000"/>
              </a:schemeClr>
            </a:gs>
            <a:gs pos="40000">
              <a:srgbClr val="2E69C8"/>
            </a:gs>
            <a:gs pos="100000">
              <a:schemeClr val="accent1">
                <a:lumMod val="5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91" y="0"/>
            <a:ext cx="5541264" cy="6858000"/>
          </a:xfrm>
          <a:prstGeom prst="rect">
            <a:avLst/>
          </a:prstGeom>
        </p:spPr>
      </p:pic>
      <p:pic>
        <p:nvPicPr>
          <p:cNvPr id="7" name="Picture 2" descr="D:\011_designed_source\08_ppt_source\01_안랩제안기본소스\02_안랩_CI\08_ahnlab_gray_0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161" y="6212929"/>
            <a:ext cx="928299" cy="216603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443161" y="558205"/>
            <a:ext cx="6552728" cy="1584176"/>
          </a:xfrm>
          <a:prstGeom prst="rect">
            <a:avLst/>
          </a:prstGeom>
          <a:effectLst>
            <a:outerShdw blurRad="25400" dist="25400" dir="27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4500" b="1" spc="-2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프레젠테이션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43161" y="385614"/>
            <a:ext cx="1152128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3161" y="2924944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43161" y="3620641"/>
            <a:ext cx="6552728" cy="6290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sz="1400" b="0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43161" y="2142381"/>
            <a:ext cx="6552728" cy="6819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800" b="1" spc="-1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서브 텍스트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2_목차">
    <p:bg>
      <p:bgPr>
        <a:gradFill rotWithShape="1">
          <a:gsLst>
            <a:gs pos="0">
              <a:schemeClr val="accent1">
                <a:lumMod val="60000"/>
                <a:lumOff val="40000"/>
              </a:schemeClr>
            </a:gs>
            <a:gs pos="40000">
              <a:srgbClr val="2E69C8"/>
            </a:gs>
            <a:gs pos="100000">
              <a:schemeClr val="accent1">
                <a:lumMod val="5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91" y="0"/>
            <a:ext cx="5541264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443160" y="1844824"/>
            <a:ext cx="576065" cy="4305622"/>
          </a:xfrm>
          <a:prstGeom prst="rect">
            <a:avLst/>
          </a:prstGeom>
          <a:effectLst>
            <a:outerShdw blurRad="25400" dist="25400" dir="27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 algn="l">
              <a:lnSpc>
                <a:spcPct val="150000"/>
              </a:lnSpc>
              <a:defRPr sz="1800" b="1" spc="-8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43161" y="385614"/>
            <a:ext cx="1152128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443161" y="476672"/>
            <a:ext cx="1425070" cy="492443"/>
          </a:xfrm>
          <a:prstGeom prst="rect">
            <a:avLst/>
          </a:prstGeom>
          <a:noFill/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200" b="1" spc="-100" baseline="0" dirty="0" smtClean="0">
                <a:latin typeface="+mn-lt"/>
              </a:rPr>
              <a:t>Agenda</a:t>
            </a:r>
            <a:endParaRPr lang="ko-KR" altLang="en-US" sz="3200" b="1" spc="-100" baseline="0" dirty="0">
              <a:latin typeface="+mn-lt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43161" y="1124744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D:\011_designed_source\08_ppt_source\01_안랩제안기본소스\02_안랩_CI\08_ahnlab_gray_0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161" y="6212929"/>
            <a:ext cx="928299" cy="216603"/>
          </a:xfrm>
          <a:prstGeom prst="rect">
            <a:avLst/>
          </a:prstGeom>
          <a:noFill/>
        </p:spPr>
      </p:pic>
      <p:sp>
        <p:nvSpPr>
          <p:cNvPr id="7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19225" y="1849016"/>
            <a:ext cx="5976664" cy="428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buNone/>
              <a:defRPr sz="16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8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3_간지">
    <p:bg>
      <p:bgPr>
        <a:gradFill rotWithShape="1">
          <a:gsLst>
            <a:gs pos="0">
              <a:schemeClr val="accent1">
                <a:lumMod val="60000"/>
                <a:lumOff val="40000"/>
              </a:schemeClr>
            </a:gs>
            <a:gs pos="40000">
              <a:srgbClr val="2E69C8"/>
            </a:gs>
            <a:gs pos="100000">
              <a:schemeClr val="accent1">
                <a:lumMod val="5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91" y="0"/>
            <a:ext cx="5541264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443161" y="558205"/>
            <a:ext cx="6552728" cy="1584176"/>
          </a:xfrm>
          <a:prstGeom prst="rect">
            <a:avLst/>
          </a:prstGeom>
          <a:effectLst>
            <a:outerShdw blurRad="25400" dist="25400" dir="2700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4000" b="1" spc="-2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프레젠테이션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43161" y="385614"/>
            <a:ext cx="1152128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3161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254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43161" y="2833886"/>
            <a:ext cx="6552728" cy="31706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buNone/>
              <a:defRPr sz="14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pic>
        <p:nvPicPr>
          <p:cNvPr id="13" name="Picture 2" descr="D:\011_designed_source\08_ppt_source\01_안랩제안기본소스\02_안랩_CI\08_ahnlab_gray_0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161" y="6212929"/>
            <a:ext cx="928299" cy="216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951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4_마지막">
    <p:bg>
      <p:bgPr>
        <a:gradFill rotWithShape="1">
          <a:gsLst>
            <a:gs pos="0">
              <a:schemeClr val="accent1">
                <a:lumMod val="60000"/>
                <a:lumOff val="40000"/>
              </a:schemeClr>
            </a:gs>
            <a:gs pos="40000">
              <a:srgbClr val="2E69C8"/>
            </a:gs>
            <a:gs pos="100000">
              <a:schemeClr val="accent1">
                <a:lumMod val="5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443161" y="2492896"/>
            <a:ext cx="2308324" cy="553998"/>
          </a:xfrm>
          <a:prstGeom prst="rect">
            <a:avLst/>
          </a:prstGeom>
          <a:noFill/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00" baseline="0" dirty="0" smtClean="0">
                <a:latin typeface="+mn-lt"/>
              </a:rPr>
              <a:t>Thank you.</a:t>
            </a:r>
            <a:endParaRPr lang="ko-KR" altLang="en-US" sz="3600" b="1" spc="-100" baseline="0" dirty="0">
              <a:latin typeface="+mn-lt"/>
            </a:endParaRPr>
          </a:p>
        </p:txBody>
      </p:sp>
      <p:pic>
        <p:nvPicPr>
          <p:cNvPr id="14" name="Picture 2" descr="D:\011_designed_source\08_ppt_source\01_안랩제안기본소스\02_안랩_CI\08_ahnlab_gray_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161" y="6212929"/>
            <a:ext cx="928299" cy="216603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91" y="0"/>
            <a:ext cx="554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2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4042" y="306439"/>
            <a:ext cx="8262414" cy="434479"/>
          </a:xfrm>
          <a:prstGeom prst="rect">
            <a:avLst/>
          </a:prstGeom>
        </p:spPr>
        <p:txBody>
          <a:bodyPr/>
          <a:lstStyle>
            <a:lvl1pPr algn="l">
              <a:defRPr sz="2200" b="1" spc="-10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326" y="908720"/>
            <a:ext cx="822713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spc="-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6635849" y="6627961"/>
            <a:ext cx="2133600" cy="170557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441419" y="1238064"/>
            <a:ext cx="8235037" cy="5111750"/>
          </a:xfrm>
          <a:prstGeom prst="rect">
            <a:avLst/>
          </a:prstGeom>
        </p:spPr>
        <p:txBody>
          <a:bodyPr/>
          <a:lstStyle>
            <a:lvl1pPr marL="268288" indent="-268288">
              <a:lnSpc>
                <a:spcPct val="200000"/>
              </a:lnSpc>
              <a:defRPr sz="1400" b="1"/>
            </a:lvl1pPr>
            <a:lvl2pPr marL="541338" indent="-285750">
              <a:lnSpc>
                <a:spcPct val="200000"/>
              </a:lnSpc>
              <a:buFont typeface="Wingdings" pitchFamily="2" charset="2"/>
              <a:buChar char="ü"/>
              <a:defRPr sz="1200"/>
            </a:lvl2pPr>
            <a:lvl3pPr marL="806450" indent="-241300">
              <a:lnSpc>
                <a:spcPct val="200000"/>
              </a:lnSpc>
              <a:buFont typeface="Wingdings" pitchFamily="2" charset="2"/>
              <a:buChar char="§"/>
              <a:defRPr sz="1100">
                <a:latin typeface="+mn-ea"/>
                <a:ea typeface="+mn-ea"/>
              </a:defRPr>
            </a:lvl3pPr>
            <a:lvl4pPr marL="10800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000">
                <a:latin typeface="+mn-ea"/>
                <a:ea typeface="+mn-ea"/>
              </a:defRPr>
            </a:lvl4pPr>
            <a:lvl5pPr marL="1339200" indent="-228600">
              <a:lnSpc>
                <a:spcPct val="150000"/>
              </a:lnSpc>
              <a:buFont typeface="Wingdings" panose="05000000000000000000" pitchFamily="2" charset="2"/>
              <a:buChar char="u"/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세번째</a:t>
            </a:r>
            <a:r>
              <a:rPr lang="ko-KR" altLang="en-US" dirty="0" smtClean="0"/>
              <a:t> 수준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네번째</a:t>
            </a:r>
            <a:r>
              <a:rPr lang="ko-KR" altLang="en-US" dirty="0" smtClean="0"/>
              <a:t>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17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6" y="0"/>
            <a:ext cx="5541264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443161" y="558205"/>
            <a:ext cx="6552728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45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 smtClean="0"/>
              <a:t>프레젠테이션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43161" y="385614"/>
            <a:ext cx="1152128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3161" y="3423667"/>
            <a:ext cx="1152128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3161" y="3620641"/>
            <a:ext cx="6552728" cy="6290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sz="1400" b="0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3161" y="2142381"/>
            <a:ext cx="6552728" cy="6819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800" b="1" spc="-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서브 텍스트 편집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7" b="8025"/>
          <a:stretch/>
        </p:blipFill>
        <p:spPr>
          <a:xfrm>
            <a:off x="2993903" y="2924945"/>
            <a:ext cx="6150097" cy="3933056"/>
          </a:xfrm>
          <a:prstGeom prst="rect">
            <a:avLst/>
          </a:prstGeom>
        </p:spPr>
      </p:pic>
      <p:pic>
        <p:nvPicPr>
          <p:cNvPr id="15" name="Picture 6" descr="D:\011_designed_source\08_ppt_source\01_안랩제안기본소스\02_안랩_CI\010_ahnlab_ci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3161" y="6212928"/>
            <a:ext cx="928299" cy="216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572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6" y="0"/>
            <a:ext cx="5541264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443160" y="1844824"/>
            <a:ext cx="576065" cy="4305622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50000"/>
              </a:lnSpc>
              <a:defRPr sz="1800" b="1" spc="-8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43161" y="385614"/>
            <a:ext cx="1152128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43161" y="476672"/>
            <a:ext cx="1671933" cy="492443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200" b="1" spc="-100" baseline="0" dirty="0" smtClean="0">
                <a:solidFill>
                  <a:schemeClr val="accent1"/>
                </a:solidFill>
                <a:latin typeface="+mn-lt"/>
              </a:rPr>
              <a:t>Contents</a:t>
            </a:r>
            <a:endParaRPr lang="ko-KR" altLang="en-US" sz="3200" b="1" spc="-100" baseline="0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43161" y="1628800"/>
            <a:ext cx="1152128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19225" y="1849016"/>
            <a:ext cx="5976664" cy="428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buNone/>
              <a:defRPr sz="16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pic>
        <p:nvPicPr>
          <p:cNvPr id="15" name="Picture 6" descr="D:\011_designed_source\08_ppt_source\01_안랩제안기본소스\02_안랩_CI\010_ahnlab_c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161" y="6212928"/>
            <a:ext cx="928299" cy="216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559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6" y="0"/>
            <a:ext cx="5541264" cy="685800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443161" y="558205"/>
            <a:ext cx="6552728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40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 smtClean="0"/>
              <a:t>프레젠테이션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43161" y="385614"/>
            <a:ext cx="1152128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3161" y="2636912"/>
            <a:ext cx="1152128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3161" y="2833886"/>
            <a:ext cx="6552728" cy="31706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buNone/>
              <a:defRPr sz="14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부제목 텍스트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717" y="3645024"/>
            <a:ext cx="4625052" cy="3045603"/>
          </a:xfrm>
          <a:prstGeom prst="rect">
            <a:avLst/>
          </a:prstGeom>
        </p:spPr>
      </p:pic>
      <p:pic>
        <p:nvPicPr>
          <p:cNvPr id="15" name="Picture 6" descr="D:\011_designed_source\08_ppt_source\01_안랩제안기본소스\02_안랩_CI\010_ahnlab_ci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3161" y="6212928"/>
            <a:ext cx="928299" cy="216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29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4_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6" y="0"/>
            <a:ext cx="55412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43161" y="2492896"/>
            <a:ext cx="2308324" cy="55399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00" baseline="0" dirty="0" smtClean="0">
                <a:solidFill>
                  <a:schemeClr val="accent1"/>
                </a:solidFill>
                <a:latin typeface="+mn-lt"/>
              </a:rPr>
              <a:t>Thank you.</a:t>
            </a:r>
            <a:endParaRPr lang="ko-KR" altLang="en-US" sz="3600" b="1" spc="-100" baseline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1" name="Picture 6" descr="D:\011_designed_source\08_ppt_source\01_안랩제안기본소스\02_안랩_CI\010_ahnlab_c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161" y="6212928"/>
            <a:ext cx="928299" cy="216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14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5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0" r:id="rId2"/>
    <p:sldLayoutId id="2147483661" r:id="rId3"/>
    <p:sldLayoutId id="214748366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491926" y="0"/>
            <a:ext cx="8184529" cy="18864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rgbClr val="2E69C8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97260" y="738826"/>
            <a:ext cx="8179196" cy="0"/>
          </a:xfrm>
          <a:prstGeom prst="line">
            <a:avLst/>
          </a:prstGeom>
          <a:ln w="3175">
            <a:solidFill>
              <a:srgbClr val="163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40482" y="6583643"/>
            <a:ext cx="84630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80678" y="6658756"/>
            <a:ext cx="1982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-2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Copyright (C) AhnLab, Inc. All</a:t>
            </a:r>
            <a:r>
              <a:rPr lang="en-US" altLang="ko-KR" sz="800" spc="-20" baseline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 rights reserved.</a:t>
            </a:r>
            <a:endParaRPr lang="ko-KR" altLang="en-US" sz="800" spc="-2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241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45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10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forensicnote/ntfs-log-track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entilkiwi.com/mimikatz" TargetMode="External"/><Relationship Id="rId7" Type="http://schemas.openxmlformats.org/officeDocument/2006/relationships/hyperlink" Target="http://technet.microsoft.com/en-us/library/cc759554(v=ws.10).aspx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icrosoft.com/en-us/download/details.aspx?id=36036" TargetMode="External"/><Relationship Id="rId5" Type="http://schemas.openxmlformats.org/officeDocument/2006/relationships/hyperlink" Target="http://www.scriptjunkie.us/2013/02/authenticated-remote-code-execution-methods-in-windows/" TargetMode="External"/><Relationship Id="rId4" Type="http://schemas.openxmlformats.org/officeDocument/2006/relationships/hyperlink" Target="http://www.ampliasecurity.com/research/wcefaq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43160" y="558204"/>
            <a:ext cx="7369199" cy="222272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A Forensic </a:t>
            </a:r>
            <a:r>
              <a:rPr lang="en-US" altLang="ko-KR" dirty="0" smtClean="0">
                <a:latin typeface="+mn-ea"/>
                <a:ea typeface="+mn-ea"/>
              </a:rPr>
              <a:t>Analysis of 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APT </a:t>
            </a:r>
            <a:r>
              <a:rPr lang="en-US" altLang="ko-KR" dirty="0">
                <a:latin typeface="+mn-ea"/>
                <a:ea typeface="+mn-ea"/>
              </a:rPr>
              <a:t>Lateral </a:t>
            </a:r>
            <a:r>
              <a:rPr lang="en-US" altLang="ko-KR" dirty="0" smtClean="0">
                <a:latin typeface="+mn-ea"/>
                <a:ea typeface="+mn-ea"/>
              </a:rPr>
              <a:t>Movement 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in Windows Environment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+mn-ea"/>
              </a:rPr>
              <a:t>AhnLab</a:t>
            </a:r>
            <a:r>
              <a:rPr lang="ko-KR" altLang="en-US" dirty="0" smtClean="0">
                <a:latin typeface="+mn-ea"/>
              </a:rPr>
              <a:t>  </a:t>
            </a:r>
            <a:endParaRPr lang="ko-KR" altLang="en-US" dirty="0">
              <a:latin typeface="+mn-ea"/>
            </a:endParaRPr>
          </a:p>
          <a:p>
            <a:r>
              <a:rPr lang="en-US" altLang="ko-KR" b="1" dirty="0" err="1" smtClean="0">
                <a:latin typeface="+mn-ea"/>
              </a:rPr>
              <a:t>Junghoon</a:t>
            </a:r>
            <a:r>
              <a:rPr lang="en-US" altLang="ko-KR" b="1" dirty="0" smtClean="0">
                <a:latin typeface="+mn-ea"/>
              </a:rPr>
              <a:t> Oh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6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Forensic Analysis</a:t>
            </a:r>
          </a:p>
        </p:txBody>
      </p:sp>
    </p:spTree>
    <p:extLst>
      <p:ext uri="{BB962C8B-B14F-4D97-AF65-F5344CB8AC3E}">
        <p14:creationId xmlns:p14="http://schemas.microsoft.com/office/powerpoint/2010/main" val="12857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Layout of Lateral Movement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034415" y="2883632"/>
            <a:ext cx="1953409" cy="1553480"/>
            <a:chOff x="1259632" y="2780928"/>
            <a:chExt cx="1953409" cy="1553480"/>
          </a:xfrm>
        </p:grpSpPr>
        <p:pic>
          <p:nvPicPr>
            <p:cNvPr id="11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259632" y="2780928"/>
              <a:ext cx="1953409" cy="122413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331640" y="4049058"/>
              <a:ext cx="1800200" cy="28535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Attacker System</a:t>
              </a:r>
              <a:endPara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  <p:sp>
        <p:nvSpPr>
          <p:cNvPr id="15" name="오른쪽 화살표 14"/>
          <p:cNvSpPr/>
          <p:nvPr/>
        </p:nvSpPr>
        <p:spPr>
          <a:xfrm>
            <a:off x="3131840" y="3012086"/>
            <a:ext cx="2808312" cy="504056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Copy Backdoor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131841" y="3624154"/>
            <a:ext cx="2808312" cy="504056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Run Backdoor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490606" y="2213087"/>
            <a:ext cx="2457657" cy="550425"/>
          </a:xfrm>
          <a:prstGeom prst="wedgeRoundRectCallout">
            <a:avLst>
              <a:gd name="adj1" fmla="val -30706"/>
              <a:gd name="adj2" fmla="val 103792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002060"/>
                </a:solidFill>
              </a:rPr>
              <a:t>NetworkShare</a:t>
            </a:r>
            <a:r>
              <a:rPr lang="en-US" altLang="ko-KR" b="1" dirty="0" smtClean="0">
                <a:solidFill>
                  <a:srgbClr val="002060"/>
                </a:solidFill>
              </a:rPr>
              <a:t> Point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626511" y="4379134"/>
            <a:ext cx="2457657" cy="922074"/>
          </a:xfrm>
          <a:prstGeom prst="wedgeRoundRectCallout">
            <a:avLst>
              <a:gd name="adj1" fmla="val -29870"/>
              <a:gd name="adj2" fmla="val -83628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002060"/>
                </a:solidFill>
              </a:rPr>
              <a:t>sc</a:t>
            </a:r>
            <a:r>
              <a:rPr lang="en-US" altLang="ko-KR" b="1" dirty="0" smtClean="0">
                <a:solidFill>
                  <a:srgbClr val="002060"/>
                </a:solidFill>
              </a:rPr>
              <a:t>, at,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wmic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reg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en-US" altLang="ko-KR" b="1" dirty="0" err="1">
                <a:solidFill>
                  <a:srgbClr val="002060"/>
                </a:solidFill>
              </a:rPr>
              <a:t>p</a:t>
            </a:r>
            <a:r>
              <a:rPr lang="en-US" altLang="ko-KR" b="1" dirty="0" err="1" smtClean="0">
                <a:solidFill>
                  <a:srgbClr val="002060"/>
                </a:solidFill>
              </a:rPr>
              <a:t>sexec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winrs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084168" y="2883632"/>
            <a:ext cx="2162818" cy="1553480"/>
            <a:chOff x="5868144" y="2780928"/>
            <a:chExt cx="2162818" cy="1553480"/>
          </a:xfrm>
        </p:grpSpPr>
        <p:pic>
          <p:nvPicPr>
            <p:cNvPr id="13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8144" y="2780928"/>
              <a:ext cx="1953409" cy="122413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084168" y="4049058"/>
              <a:ext cx="1946794" cy="28535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+mn-ea"/>
                  <a:sym typeface="Wingdings" pitchFamily="2" charset="2"/>
                </a:rPr>
                <a:t>Victim System</a:t>
              </a:r>
              <a:endParaRPr lang="ko-KR" altLang="en-US" sz="1400" b="1" dirty="0" smtClean="0">
                <a:solidFill>
                  <a:srgbClr val="002060"/>
                </a:solidFill>
                <a:latin typeface="+mn-ea"/>
                <a:sym typeface="Wingdings" pitchFamily="2" charset="2"/>
              </a:endParaRPr>
            </a:p>
          </p:txBody>
        </p:sp>
      </p:grpSp>
      <p:sp>
        <p:nvSpPr>
          <p:cNvPr id="22" name="모서리가 둥근 사각형 설명선 21"/>
          <p:cNvSpPr/>
          <p:nvPr/>
        </p:nvSpPr>
        <p:spPr>
          <a:xfrm>
            <a:off x="1403648" y="1729553"/>
            <a:ext cx="2457657" cy="716904"/>
          </a:xfrm>
          <a:prstGeom prst="wedgeRoundRectCallout">
            <a:avLst>
              <a:gd name="adj1" fmla="val -30706"/>
              <a:gd name="adj2" fmla="val 103792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Escalation of Privileges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6444208" y="4918723"/>
            <a:ext cx="2457657" cy="716904"/>
          </a:xfrm>
          <a:prstGeom prst="wedgeRoundRectCallout">
            <a:avLst>
              <a:gd name="adj1" fmla="val -29034"/>
              <a:gd name="adj2" fmla="val -102578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Anti Forensics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1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Program Execution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Location : </a:t>
            </a:r>
            <a:r>
              <a:rPr lang="en-US" altLang="ko-KR" dirty="0">
                <a:latin typeface="+mn-ea"/>
              </a:rPr>
              <a:t>Attacker System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err="1" smtClean="0">
                <a:latin typeface="+mn-ea"/>
              </a:rPr>
              <a:t>Prefetch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Application Compatibility Cache( in Registry )</a:t>
            </a: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b="1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err="1" smtClean="0">
                <a:latin typeface="+mn-ea"/>
              </a:rPr>
              <a:t>UserAssist</a:t>
            </a:r>
            <a:r>
              <a:rPr lang="en-US" altLang="ko-KR" b="1" dirty="0">
                <a:latin typeface="+mn-ea"/>
              </a:rPr>
              <a:t>( in Registry )</a:t>
            </a: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60" y="2061565"/>
            <a:ext cx="3922988" cy="129582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60" y="3783585"/>
            <a:ext cx="756285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60" y="5319769"/>
            <a:ext cx="7353300" cy="11049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모서리가 둥근 사각형 설명선 9"/>
          <p:cNvSpPr/>
          <p:nvPr/>
        </p:nvSpPr>
        <p:spPr>
          <a:xfrm>
            <a:off x="5646089" y="2628902"/>
            <a:ext cx="2457657" cy="716904"/>
          </a:xfrm>
          <a:prstGeom prst="wedgeRoundRectCallout">
            <a:avLst>
              <a:gd name="adj1" fmla="val -66658"/>
              <a:gd name="adj2" fmla="val 3070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WCE Execution ~!!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111019" y="4836679"/>
            <a:ext cx="2457657" cy="716904"/>
          </a:xfrm>
          <a:prstGeom prst="wedgeRoundRectCallout">
            <a:avLst>
              <a:gd name="adj1" fmla="val -25689"/>
              <a:gd name="adj2" fmla="val 85161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002060"/>
                </a:solidFill>
              </a:rPr>
              <a:t>Cain&amp;Abel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Execution~!!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Program Execution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</a:t>
            </a:r>
            <a:r>
              <a:rPr lang="en-US" altLang="ko-KR" dirty="0" smtClean="0">
                <a:latin typeface="+mn-ea"/>
              </a:rPr>
              <a:t>Attacker System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err="1" smtClean="0"/>
              <a:t>RecentFileCache.bcf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b="1" dirty="0">
                <a:latin typeface="+mn-ea"/>
              </a:rPr>
              <a:t>Strings in Memory</a:t>
            </a:r>
            <a:endParaRPr lang="ko-KR" altLang="en-US" b="1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0848"/>
            <a:ext cx="5688632" cy="1237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0" y="5300704"/>
            <a:ext cx="4752975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048460" y="3337776"/>
            <a:ext cx="4086225" cy="1504950"/>
            <a:chOff x="1048460" y="3337776"/>
            <a:chExt cx="4086225" cy="15049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460" y="3337776"/>
              <a:ext cx="4086225" cy="150495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3275856" y="3357591"/>
              <a:ext cx="1728192" cy="4377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75856" y="4574307"/>
              <a:ext cx="1512168" cy="1508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사각형 설명선 17"/>
          <p:cNvSpPr/>
          <p:nvPr/>
        </p:nvSpPr>
        <p:spPr>
          <a:xfrm>
            <a:off x="6008238" y="5179791"/>
            <a:ext cx="2921525" cy="905152"/>
          </a:xfrm>
          <a:prstGeom prst="wedgeRoundRectCallout">
            <a:avLst>
              <a:gd name="adj1" fmla="val -59674"/>
              <a:gd name="adj2" fmla="val 22160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Launching WCE~!!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5593428" y="1762776"/>
            <a:ext cx="3336335" cy="2017847"/>
          </a:xfrm>
          <a:prstGeom prst="wedgeRoundRectCallout">
            <a:avLst>
              <a:gd name="adj1" fmla="val -65498"/>
              <a:gd name="adj2" fmla="val 34549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Launching Job Scheduler for Installing Malware </a:t>
            </a:r>
          </a:p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and </a:t>
            </a:r>
          </a:p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Erasing Event Log</a:t>
            </a:r>
          </a:p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With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wevtutil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612703" y="3945295"/>
            <a:ext cx="3317061" cy="905152"/>
          </a:xfrm>
          <a:prstGeom prst="wedgeRoundRectCallout">
            <a:avLst>
              <a:gd name="adj1" fmla="val -73302"/>
              <a:gd name="adj2" fmla="val 27835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Launching Malware for Stealing NTLM Credentials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Program Execution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</a:t>
            </a:r>
            <a:r>
              <a:rPr lang="en-US" altLang="ko-KR" dirty="0" smtClean="0">
                <a:latin typeface="+mn-ea"/>
              </a:rPr>
              <a:t>Attacker </a:t>
            </a:r>
            <a:r>
              <a:rPr lang="en-US" altLang="ko-KR" dirty="0">
                <a:latin typeface="+mn-ea"/>
              </a:rPr>
              <a:t>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: wceaux.dll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Dropped DLL from wce.exe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This DLL is injected to LSASS.EXE and used for acquiring/replacing </a:t>
            </a:r>
            <a:r>
              <a:rPr lang="en-US" altLang="ko-KR" dirty="0" smtClean="0"/>
              <a:t>Credentials.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Usually malware saves this </a:t>
            </a:r>
            <a:r>
              <a:rPr lang="en-US" altLang="ko-KR" dirty="0" err="1" smtClean="0">
                <a:latin typeface="+mn-ea"/>
              </a:rPr>
              <a:t>dll</a:t>
            </a:r>
            <a:r>
              <a:rPr lang="en-US" altLang="ko-KR" dirty="0" smtClean="0">
                <a:latin typeface="+mn-ea"/>
              </a:rPr>
              <a:t> in it’s resource area and use </a:t>
            </a:r>
            <a:r>
              <a:rPr lang="en-US" altLang="ko-KR" dirty="0" err="1" smtClean="0">
                <a:latin typeface="+mn-ea"/>
              </a:rPr>
              <a:t>dll’s</a:t>
            </a:r>
            <a:r>
              <a:rPr lang="en-US" altLang="ko-KR" dirty="0" smtClean="0">
                <a:latin typeface="+mn-ea"/>
              </a:rPr>
              <a:t> export functions.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18" y="2352837"/>
            <a:ext cx="6336704" cy="4955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025" y="2924944"/>
            <a:ext cx="6327319" cy="59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1763688" y="4046376"/>
            <a:ext cx="5683454" cy="2449256"/>
            <a:chOff x="1763688" y="4046376"/>
            <a:chExt cx="5683454" cy="244925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046376"/>
              <a:ext cx="5683454" cy="2449256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3851920" y="4611950"/>
              <a:ext cx="3384376" cy="4732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사각형 설명선 13"/>
          <p:cNvSpPr/>
          <p:nvPr/>
        </p:nvSpPr>
        <p:spPr>
          <a:xfrm>
            <a:off x="5220072" y="5517571"/>
            <a:ext cx="2921525" cy="905152"/>
          </a:xfrm>
          <a:prstGeom prst="wedgeRoundRectCallout">
            <a:avLst>
              <a:gd name="adj1" fmla="val -26265"/>
              <a:gd name="adj2" fmla="val -87942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Malware uses these functions~!!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Program Execution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Attacker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sekurlsa.dll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DLL used by mimikatz.exe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This DLL is injected to </a:t>
            </a:r>
            <a:r>
              <a:rPr lang="en-US" altLang="ko-KR" dirty="0" smtClean="0">
                <a:latin typeface="+mn-ea"/>
              </a:rPr>
              <a:t>LSASS.EXE and used for acquiring/replacing Credentials and Password</a:t>
            </a: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This DLL is used by malware like wceaux.dll.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04" y="2211841"/>
            <a:ext cx="3240360" cy="100113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13805"/>
            <a:ext cx="4239220" cy="2939389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6588224" y="4589827"/>
            <a:ext cx="2448272" cy="905152"/>
          </a:xfrm>
          <a:prstGeom prst="wedgeRoundRectCallout">
            <a:avLst>
              <a:gd name="adj1" fmla="val -56860"/>
              <a:gd name="adj2" fmla="val -20973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Malware uses these functions~!!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1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Logon Attempt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</a:t>
            </a:r>
            <a:r>
              <a:rPr lang="en-US" altLang="ko-KR" dirty="0" smtClean="0">
                <a:latin typeface="+mn-ea"/>
              </a:rPr>
              <a:t>Attacker </a:t>
            </a:r>
            <a:r>
              <a:rPr lang="en-US" altLang="ko-KR" dirty="0">
                <a:latin typeface="+mn-ea"/>
              </a:rPr>
              <a:t>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Security Event Log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  <a:sym typeface="Wingdings" pitchFamily="2" charset="2"/>
              </a:rPr>
              <a:t>The event occurs when attempting to logon to another system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 ID :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552(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evt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4648(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evtx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 logon was attempted using explicit credentials(using ID/PW).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Information</a:t>
            </a: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Targeted system name</a:t>
            </a:r>
            <a:endParaRPr lang="en-US" altLang="ko-KR" dirty="0"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Process information</a:t>
            </a:r>
            <a:endParaRPr lang="en-US" altLang="ko-KR" dirty="0">
              <a:latin typeface="+mn-ea"/>
            </a:endParaRPr>
          </a:p>
          <a:p>
            <a:pPr marL="1480050" lvl="4" indent="-171450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Process ID, name</a:t>
            </a:r>
            <a:endParaRPr lang="en-US" altLang="ko-KR" dirty="0">
              <a:latin typeface="+mn-ea"/>
            </a:endParaRPr>
          </a:p>
          <a:p>
            <a:pPr marL="1480050" lvl="4" indent="-171450">
              <a:lnSpc>
                <a:spcPct val="100000"/>
              </a:lnSpc>
            </a:pPr>
            <a:r>
              <a:rPr lang="en-US" altLang="ko-KR" dirty="0" smtClean="0">
                <a:latin typeface="+mn-ea"/>
                <a:sym typeface="Wingdings" pitchFamily="2" charset="2"/>
              </a:rPr>
              <a:t>Normal case : </a:t>
            </a:r>
            <a:r>
              <a:rPr lang="en-US" altLang="ko-KR" dirty="0">
                <a:latin typeface="+mn-ea"/>
                <a:sym typeface="Wingdings" pitchFamily="2" charset="2"/>
              </a:rPr>
              <a:t>lsass.exe(to Remote), winlogon.exe(to Local), taskhost.exe(to Local</a:t>
            </a:r>
            <a:r>
              <a:rPr lang="en-US" altLang="ko-KR" dirty="0" smtClean="0">
                <a:latin typeface="+mn-ea"/>
                <a:sym typeface="Wingdings" pitchFamily="2" charset="2"/>
              </a:rPr>
              <a:t>), consent.exe(to </a:t>
            </a:r>
            <a:r>
              <a:rPr lang="en-US" altLang="ko-KR" dirty="0">
                <a:latin typeface="+mn-ea"/>
                <a:sym typeface="Wingdings" pitchFamily="2" charset="2"/>
              </a:rPr>
              <a:t>Local)</a:t>
            </a:r>
            <a:endParaRPr lang="en-US" altLang="ko-KR" dirty="0">
              <a:latin typeface="+mn-ea"/>
            </a:endParaRPr>
          </a:p>
          <a:p>
            <a:pPr marL="1480050" lvl="4" indent="-171450">
              <a:lnSpc>
                <a:spcPct val="100000"/>
              </a:lnSpc>
            </a:pPr>
            <a:r>
              <a:rPr lang="en-US" altLang="ko-KR" dirty="0" smtClean="0">
                <a:latin typeface="+mn-ea"/>
                <a:sym typeface="Wingdings" pitchFamily="2" charset="2"/>
              </a:rPr>
              <a:t>Suspicious case</a:t>
            </a:r>
            <a:r>
              <a:rPr lang="ko-KR" altLang="en-US" dirty="0" smtClean="0">
                <a:latin typeface="+mn-ea"/>
                <a:sym typeface="Wingdings" pitchFamily="2" charset="2"/>
              </a:rPr>
              <a:t> </a:t>
            </a:r>
            <a:r>
              <a:rPr lang="en-US" altLang="ko-KR" dirty="0">
                <a:latin typeface="+mn-ea"/>
                <a:sym typeface="Wingdings" pitchFamily="2" charset="2"/>
              </a:rPr>
              <a:t>: </a:t>
            </a:r>
            <a:r>
              <a:rPr lang="en-US" altLang="ko-KR" b="1" dirty="0">
                <a:latin typeface="+mn-ea"/>
                <a:sym typeface="Wingdings" pitchFamily="2" charset="2"/>
              </a:rPr>
              <a:t>0x4(system), cscript.exe, svchost.exe(to Remote)</a:t>
            </a:r>
            <a:r>
              <a:rPr lang="en-US" altLang="ko-KR" dirty="0">
                <a:latin typeface="+mn-ea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Characteristics of this behavior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Attempting 10 times logon per second through automation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There is no information whether logon succeeds or not.</a:t>
            </a:r>
          </a:p>
          <a:p>
            <a:pPr lvl="2"/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9100" y="4019764"/>
            <a:ext cx="4276725" cy="2486025"/>
            <a:chOff x="2987824" y="3068960"/>
            <a:chExt cx="4276725" cy="2486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3068960"/>
              <a:ext cx="4276725" cy="24860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3430146" y="4063518"/>
              <a:ext cx="2016224" cy="2690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30146" y="4560465"/>
              <a:ext cx="2365990" cy="2690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30146" y="4937276"/>
              <a:ext cx="1645910" cy="2690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877" y="4035976"/>
            <a:ext cx="4061985" cy="240533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모서리가 둥근 사각형 설명선 15"/>
          <p:cNvSpPr/>
          <p:nvPr/>
        </p:nvSpPr>
        <p:spPr>
          <a:xfrm>
            <a:off x="6259582" y="3321463"/>
            <a:ext cx="2520280" cy="558538"/>
          </a:xfrm>
          <a:prstGeom prst="wedgeRoundRectCallout">
            <a:avLst>
              <a:gd name="adj1" fmla="val -22868"/>
              <a:gd name="adj2" fmla="val 71282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Attack Automation~!!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NTLM Authentication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</a:t>
            </a:r>
            <a:r>
              <a:rPr lang="en-US" altLang="ko-KR" dirty="0" smtClean="0">
                <a:latin typeface="+mn-ea"/>
              </a:rPr>
              <a:t>Victim </a:t>
            </a:r>
            <a:r>
              <a:rPr lang="en-US" altLang="ko-KR" dirty="0">
                <a:latin typeface="+mn-ea"/>
              </a:rPr>
              <a:t>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Security </a:t>
            </a:r>
            <a:r>
              <a:rPr lang="en-US" altLang="ko-KR" dirty="0" smtClean="0">
                <a:latin typeface="+mn-ea"/>
              </a:rPr>
              <a:t>Event Log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Network Logon through NTLM authentication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n-ea"/>
              </a:rPr>
              <a:t> ID :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540(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evt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dirty="0" smtClean="0">
                <a:latin typeface="+mn-ea"/>
              </a:rPr>
              <a:t> or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4624(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evtx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Condition</a:t>
            </a: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Logon Type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3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Logon Process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NtLmSsp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Package Name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NTLM V2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 In Case of XP SP3,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NTLM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Information</a:t>
            </a: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New Logon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Account Name, Domain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Network Information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b="1" dirty="0" smtClean="0"/>
              <a:t>Workstation Name</a:t>
            </a:r>
            <a:r>
              <a:rPr lang="en-US" altLang="ko-KR" b="1" dirty="0" smtClean="0">
                <a:latin typeface="+mn-ea"/>
              </a:rPr>
              <a:t>, IP, Port</a:t>
            </a:r>
          </a:p>
          <a:p>
            <a:pPr lvl="3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marL="565150" lvl="2" indent="0">
              <a:lnSpc>
                <a:spcPct val="10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marL="1013400" lvl="3" indent="0">
              <a:lnSpc>
                <a:spcPct val="100000"/>
              </a:lnSpc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719796"/>
            <a:ext cx="3487294" cy="2625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모서리가 둥근 사각형 설명선 5"/>
          <p:cNvSpPr/>
          <p:nvPr/>
        </p:nvSpPr>
        <p:spPr>
          <a:xfrm>
            <a:off x="5148064" y="5440493"/>
            <a:ext cx="1872208" cy="905152"/>
          </a:xfrm>
          <a:prstGeom prst="wedgeRoundRectCallout">
            <a:avLst>
              <a:gd name="adj1" fmla="val -66738"/>
              <a:gd name="adj2" fmla="val 24430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Using NTLM Authentication~!!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NTLM Authentication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Real Case : Finding Lateral Movement </a:t>
            </a:r>
          </a:p>
          <a:p>
            <a:pPr lvl="1"/>
            <a:r>
              <a:rPr lang="en-US" altLang="ko-KR" dirty="0"/>
              <a:t>Online Game Company</a:t>
            </a:r>
          </a:p>
          <a:p>
            <a:pPr lvl="1"/>
            <a:r>
              <a:rPr lang="en-US" altLang="ko-KR" dirty="0" smtClean="0"/>
              <a:t>The Security Event Log of Compromised DC(Domain Controller) Server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b="1" dirty="0" smtClean="0"/>
              <a:t>3158244 records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filtering </a:t>
            </a:r>
            <a:r>
              <a:rPr lang="en-US" altLang="ko-KR" dirty="0" smtClean="0"/>
              <a:t>result with “Logon Type : 3” keyword(</a:t>
            </a:r>
            <a:r>
              <a:rPr lang="en-US" altLang="ko-KR" dirty="0"/>
              <a:t>Network </a:t>
            </a:r>
            <a:r>
              <a:rPr lang="en-US" altLang="ko-KR" dirty="0" smtClean="0"/>
              <a:t>Logon)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sym typeface="Wingdings" panose="05000000000000000000" pitchFamily="2" charset="2"/>
              </a:rPr>
              <a:t>176006 records</a:t>
            </a:r>
            <a:endParaRPr lang="en-US" altLang="ko-KR" b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The filtering result with </a:t>
            </a:r>
            <a:r>
              <a:rPr lang="en-US" altLang="ko-KR" dirty="0" smtClean="0"/>
              <a:t>“NTLM V2” keyword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sym typeface="Wingdings" panose="05000000000000000000" pitchFamily="2" charset="2"/>
              </a:rPr>
              <a:t>2 records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/>
              <a:t>Performing cross analysis with other artifacts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second record includes attack event</a:t>
            </a:r>
            <a:r>
              <a:rPr lang="en-US" altLang="ko-KR" dirty="0" smtClean="0"/>
              <a:t>~!!</a:t>
            </a:r>
          </a:p>
          <a:p>
            <a:pPr lvl="2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924944"/>
            <a:ext cx="5577345" cy="1440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4967349"/>
            <a:ext cx="5593499" cy="9819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1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Copying Backdoor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Security </a:t>
            </a:r>
            <a:r>
              <a:rPr lang="en-US" altLang="ko-KR" dirty="0" smtClean="0">
                <a:latin typeface="+mn-ea"/>
              </a:rPr>
              <a:t>Event Log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File share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n-ea"/>
              </a:rPr>
              <a:t> ID :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5140</a:t>
            </a:r>
            <a:r>
              <a:rPr lang="en-US" altLang="ko-KR" dirty="0" smtClean="0">
                <a:latin typeface="+mn-ea"/>
              </a:rPr>
              <a:t> (Not default)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Information</a:t>
            </a: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New Logon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Account Name, Domain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Network Information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/>
              <a:t>System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IP, </a:t>
            </a:r>
            <a:r>
              <a:rPr lang="en-US" altLang="ko-KR" dirty="0" smtClean="0">
                <a:latin typeface="+mn-ea"/>
              </a:rPr>
              <a:t> Network Share Point</a:t>
            </a: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When?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Direct copying through network share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copy backdoor.exe \\192.168.70.101\C$</a:t>
            </a:r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marL="255588" lvl="1" indent="0">
              <a:lnSpc>
                <a:spcPct val="100000"/>
              </a:lnSpc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99" y="2636912"/>
            <a:ext cx="6543675" cy="246697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03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br>
              <a:rPr lang="en-US" altLang="ko-KR" dirty="0" smtClean="0"/>
            </a:br>
            <a:r>
              <a:rPr lang="en-US" altLang="ko-KR" dirty="0" smtClean="0"/>
              <a:t>02</a:t>
            </a:r>
            <a:br>
              <a:rPr lang="en-US" altLang="ko-KR" dirty="0" smtClean="0"/>
            </a:br>
            <a:r>
              <a:rPr lang="en-US" altLang="ko-KR" dirty="0" smtClean="0"/>
              <a:t>03</a:t>
            </a:r>
            <a:br>
              <a:rPr lang="en-US" altLang="ko-KR" dirty="0" smtClean="0"/>
            </a:br>
            <a:r>
              <a:rPr lang="en-US" altLang="ko-KR" dirty="0" smtClean="0"/>
              <a:t>04</a:t>
            </a:r>
            <a:br>
              <a:rPr lang="en-US" altLang="ko-KR" dirty="0" smtClean="0"/>
            </a:br>
            <a:r>
              <a:rPr lang="en-US" altLang="ko-KR" dirty="0" smtClean="0"/>
              <a:t>05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019225" y="1849016"/>
            <a:ext cx="4200847" cy="2156048"/>
          </a:xfrm>
        </p:spPr>
        <p:txBody>
          <a:bodyPr/>
          <a:lstStyle/>
          <a:p>
            <a:r>
              <a:rPr lang="en-US" altLang="ko-KR" b="1" dirty="0" smtClean="0">
                <a:latin typeface="+mn-ea"/>
              </a:rPr>
              <a:t>Introduction</a:t>
            </a:r>
          </a:p>
          <a:p>
            <a:r>
              <a:rPr lang="en-US" altLang="ko-KR" b="1" dirty="0" smtClean="0">
                <a:latin typeface="+mn-ea"/>
              </a:rPr>
              <a:t>Method of Lateral Movement</a:t>
            </a:r>
          </a:p>
          <a:p>
            <a:r>
              <a:rPr lang="en-US" altLang="ko-KR" b="1" dirty="0" smtClean="0">
                <a:latin typeface="+mn-ea"/>
              </a:rPr>
              <a:t>Forensic Analysis for Lateral Movement</a:t>
            </a:r>
          </a:p>
          <a:p>
            <a:r>
              <a:rPr lang="en-US" altLang="ko-KR" b="1" dirty="0" smtClean="0">
                <a:latin typeface="+mn-ea"/>
              </a:rPr>
              <a:t>Case Study</a:t>
            </a:r>
          </a:p>
          <a:p>
            <a:r>
              <a:rPr lang="en-US" altLang="ko-KR" b="1" dirty="0" smtClean="0">
                <a:latin typeface="+mn-ea"/>
              </a:rPr>
              <a:t>Conclusion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63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Remote service registration/execution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Security Event Log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Service Installation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4697</a:t>
            </a:r>
            <a:r>
              <a:rPr lang="en-US" altLang="ko-KR" dirty="0" smtClean="0">
                <a:latin typeface="+mn-ea"/>
              </a:rPr>
              <a:t>(Not Default)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Information</a:t>
            </a:r>
            <a:endParaRPr lang="en-US" altLang="ko-KR" dirty="0"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Account Name, Domain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Service Name, Service File Name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96952"/>
            <a:ext cx="7353300" cy="24003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9708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Remote service registration/execution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SYSTEM Event Log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>
                <a:latin typeface="+mn-ea"/>
              </a:rPr>
              <a:t>Service </a:t>
            </a:r>
            <a:r>
              <a:rPr lang="en-US" altLang="ko-KR" b="1" dirty="0" smtClean="0">
                <a:latin typeface="+mn-ea"/>
              </a:rPr>
              <a:t>Installation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7045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Information</a:t>
            </a: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Service Name</a:t>
            </a: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Service File Name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Changing Service State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7036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Information</a:t>
            </a:r>
            <a:endParaRPr lang="en-US" altLang="ko-KR" dirty="0" smtClean="0"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Whether backdoor is executed or not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4355976" y="4797152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3284984"/>
            <a:ext cx="7056783" cy="137403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93" y="5301208"/>
            <a:ext cx="7056783" cy="115359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6799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en-US" altLang="ko-KR" dirty="0" smtClean="0"/>
              <a:t>job schedule registration, execution </a:t>
            </a:r>
            <a:r>
              <a:rPr lang="en-US" altLang="ko-KR" dirty="0"/>
              <a:t>and </a:t>
            </a:r>
            <a:r>
              <a:rPr lang="en-US" altLang="ko-KR" dirty="0" smtClean="0"/>
              <a:t>deletion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Task Scheduler Event Log</a:t>
            </a:r>
            <a:r>
              <a:rPr lang="en-US" altLang="ko-KR" b="0" dirty="0" smtClean="0">
                <a:latin typeface="+mn-ea"/>
              </a:rPr>
              <a:t>(since win7)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Registering Job schedule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106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Account Name used to registration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Job Name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Usually “</a:t>
            </a:r>
            <a:r>
              <a:rPr lang="en-US" altLang="ko-KR" b="1" dirty="0" smtClean="0">
                <a:latin typeface="+mn-ea"/>
              </a:rPr>
              <a:t>At#”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/>
              <a:t>form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Starting Job schedule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200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The path of file executed for job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Deleting Job schedule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141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Account Name used to registration</a:t>
            </a:r>
          </a:p>
          <a:p>
            <a:pPr lvl="2">
              <a:lnSpc>
                <a:spcPct val="10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169507" y="4232373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169507" y="5384405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3474753"/>
            <a:ext cx="6985566" cy="56662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" y="4702983"/>
            <a:ext cx="6985565" cy="55884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9" y="5885335"/>
            <a:ext cx="6985565" cy="56800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1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Remote job schedule registration, execution and deletion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Tasks </a:t>
            </a:r>
            <a:r>
              <a:rPr lang="en-US" altLang="ko-KR" dirty="0">
                <a:latin typeface="+mn-ea"/>
              </a:rPr>
              <a:t>F</a:t>
            </a:r>
            <a:r>
              <a:rPr lang="en-US" altLang="ko-KR" dirty="0" smtClean="0">
                <a:latin typeface="+mn-ea"/>
              </a:rPr>
              <a:t>older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Creating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en-US" altLang="ko-KR" dirty="0" err="1" smtClean="0">
                <a:latin typeface="+mn-ea"/>
              </a:rPr>
              <a:t>At#.job</a:t>
            </a:r>
            <a:r>
              <a:rPr lang="en-US" altLang="ko-KR" dirty="0" smtClean="0">
                <a:latin typeface="+mn-ea"/>
              </a:rPr>
              <a:t>” file under “Tasks” folder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Changing time information of “Tasks” folder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This occurs by creating “</a:t>
            </a:r>
            <a:r>
              <a:rPr lang="en-US" altLang="ko-KR" dirty="0" err="1" smtClean="0">
                <a:latin typeface="+mn-ea"/>
              </a:rPr>
              <a:t>At#.job</a:t>
            </a:r>
            <a:r>
              <a:rPr lang="en-US" altLang="ko-KR" dirty="0" smtClean="0">
                <a:latin typeface="+mn-ea"/>
              </a:rPr>
              <a:t>” file.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Last Written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Last Accessed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MFT Entry </a:t>
            </a:r>
            <a:r>
              <a:rPr lang="en-US" altLang="ko-KR" dirty="0" err="1" smtClean="0">
                <a:latin typeface="+mn-ea"/>
              </a:rPr>
              <a:t>Mdofied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608" y="5967561"/>
            <a:ext cx="7200900" cy="485775"/>
            <a:chOff x="1043608" y="5967561"/>
            <a:chExt cx="7200900" cy="4857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5967561"/>
              <a:ext cx="7200900" cy="48577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932090" y="6210448"/>
              <a:ext cx="3312418" cy="2428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043608" y="4865340"/>
            <a:ext cx="7200900" cy="496968"/>
            <a:chOff x="1043608" y="4865340"/>
            <a:chExt cx="7200900" cy="4969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608" y="4865340"/>
              <a:ext cx="7200900" cy="47625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4924750" y="5119420"/>
              <a:ext cx="3312418" cy="2428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아래쪽 화살표 8"/>
          <p:cNvSpPr/>
          <p:nvPr/>
        </p:nvSpPr>
        <p:spPr>
          <a:xfrm>
            <a:off x="6408279" y="5472202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319" y="2132856"/>
            <a:ext cx="6400800" cy="132397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8571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Remote execution with </a:t>
            </a:r>
            <a:r>
              <a:rPr lang="en-US" altLang="ko-KR" dirty="0" err="1"/>
              <a:t>wmic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Security </a:t>
            </a:r>
            <a:r>
              <a:rPr lang="en-US" altLang="ko-KR" dirty="0" smtClean="0">
                <a:latin typeface="+mn-ea"/>
              </a:rPr>
              <a:t>Event Log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Creating Process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4688</a:t>
            </a:r>
            <a:r>
              <a:rPr lang="en-US" altLang="ko-KR" dirty="0" smtClean="0">
                <a:latin typeface="+mn-ea"/>
              </a:rPr>
              <a:t>(Not Default)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After creating </a:t>
            </a:r>
            <a:r>
              <a:rPr lang="en-US" altLang="ko-KR" b="1" dirty="0" smtClean="0">
                <a:latin typeface="+mn-ea"/>
              </a:rPr>
              <a:t>“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WmiPrvSE.exe</a:t>
            </a:r>
            <a:r>
              <a:rPr lang="en-US" altLang="ko-KR" b="1" dirty="0" smtClean="0">
                <a:latin typeface="+mn-ea"/>
              </a:rPr>
              <a:t>” </a:t>
            </a:r>
            <a:r>
              <a:rPr lang="en-US" altLang="ko-KR" dirty="0" smtClean="0">
                <a:latin typeface="+mn-ea"/>
              </a:rPr>
              <a:t>process, “</a:t>
            </a:r>
            <a:r>
              <a:rPr lang="en-US" altLang="ko-KR" b="1" dirty="0" smtClean="0">
                <a:latin typeface="+mn-ea"/>
              </a:rPr>
              <a:t>WmiPrvSE.exe” </a:t>
            </a:r>
            <a:r>
              <a:rPr lang="en-US" altLang="ko-KR" dirty="0" smtClean="0">
                <a:latin typeface="+mn-ea"/>
              </a:rPr>
              <a:t>creates backdoor process.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4427984" y="4216817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65" y="2420888"/>
            <a:ext cx="5289709" cy="157739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65" y="4725144"/>
            <a:ext cx="5289709" cy="159498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658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Remote registry registration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Registry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Changing “Last Written Time” of relevant key</a:t>
            </a:r>
            <a:endParaRPr lang="en-US" altLang="ko-KR" dirty="0">
              <a:latin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313859" y="4077072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7" y="4536605"/>
            <a:ext cx="7013878" cy="191673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87" y="2088117"/>
            <a:ext cx="7011298" cy="191694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38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Remote execution with </a:t>
            </a:r>
            <a:r>
              <a:rPr lang="en-US" altLang="ko-KR" dirty="0" err="1"/>
              <a:t>psexec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Security Event Log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File Share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5140</a:t>
            </a:r>
            <a:r>
              <a:rPr lang="en-US" altLang="ko-KR" dirty="0" smtClean="0">
                <a:latin typeface="+mn-ea"/>
              </a:rPr>
              <a:t>(Not Default)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Copying backdoor to “</a:t>
            </a:r>
            <a:r>
              <a:rPr lang="en-US" altLang="ko-KR" dirty="0" smtClean="0">
                <a:latin typeface="+mn-ea"/>
              </a:rPr>
              <a:t>SYSTEM32” folder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ADMIN$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share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Creating Process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4688</a:t>
            </a:r>
            <a:r>
              <a:rPr lang="en-US" altLang="ko-KR" dirty="0">
                <a:latin typeface="+mn-ea"/>
              </a:rPr>
              <a:t>(Not Default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After </a:t>
            </a:r>
            <a:r>
              <a:rPr lang="en-US" altLang="ko-KR" dirty="0" smtClean="0"/>
              <a:t>creating </a:t>
            </a:r>
            <a:r>
              <a:rPr lang="en-US" altLang="ko-KR" b="1" dirty="0"/>
              <a:t>“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PSEXESVC.EXE</a:t>
            </a:r>
            <a:r>
              <a:rPr lang="en-US" altLang="ko-KR" b="1" dirty="0" smtClean="0">
                <a:latin typeface="+mn-ea"/>
              </a:rPr>
              <a:t>”</a:t>
            </a:r>
            <a:r>
              <a:rPr lang="en-US" altLang="ko-KR" dirty="0" smtClean="0">
                <a:latin typeface="+mn-ea"/>
              </a:rPr>
              <a:t> process, “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PSEXESVC.EXE</a:t>
            </a:r>
            <a:r>
              <a:rPr lang="en-US" altLang="ko-KR" b="1" dirty="0"/>
              <a:t>” </a:t>
            </a:r>
            <a:r>
              <a:rPr lang="en-US" altLang="ko-KR" dirty="0"/>
              <a:t>creates backdoor process.</a:t>
            </a:r>
            <a:endParaRPr lang="en-US" altLang="ko-KR" dirty="0" smtClean="0"/>
          </a:p>
          <a:p>
            <a:pPr marL="565150" lvl="2" indent="0">
              <a:lnSpc>
                <a:spcPct val="100000"/>
              </a:lnSpc>
              <a:buNone/>
            </a:pPr>
            <a:r>
              <a:rPr lang="en-US" altLang="ko-KR" b="1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 rot="16200000">
            <a:off x="4406208" y="5534863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2144614" y="4540718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9" y="2994448"/>
            <a:ext cx="3918670" cy="13898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33" y="5052261"/>
            <a:ext cx="3900836" cy="125488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551" y="5038856"/>
            <a:ext cx="3916625" cy="126986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0571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Remote execution with </a:t>
            </a:r>
            <a:r>
              <a:rPr lang="en-US" altLang="ko-KR" dirty="0" err="1"/>
              <a:t>psexec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SYSTEM Event Log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Changing Service State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7036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Starting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PsExec</a:t>
            </a:r>
            <a:r>
              <a:rPr lang="en-US" altLang="ko-KR" dirty="0" smtClean="0">
                <a:latin typeface="+mn-ea"/>
              </a:rPr>
              <a:t> Service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48880"/>
            <a:ext cx="6115088" cy="124374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766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Remote execution with </a:t>
            </a:r>
            <a:r>
              <a:rPr lang="en-US" altLang="ko-KR" dirty="0" err="1"/>
              <a:t>winrs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Location : Victim System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Artifact </a:t>
            </a:r>
            <a:r>
              <a:rPr lang="en-US" altLang="ko-KR" dirty="0">
                <a:latin typeface="+mn-ea"/>
              </a:rPr>
              <a:t>: Security </a:t>
            </a:r>
            <a:r>
              <a:rPr lang="en-US" altLang="ko-KR" dirty="0" smtClean="0">
                <a:latin typeface="+mn-ea"/>
              </a:rPr>
              <a:t>Event Log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Creating Process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ID : 4688</a:t>
            </a:r>
            <a:r>
              <a:rPr lang="en-US" altLang="ko-KR" dirty="0" smtClean="0">
                <a:latin typeface="+mn-ea"/>
              </a:rPr>
              <a:t>(Not Default)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After Creating “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winrshost.exe</a:t>
            </a:r>
            <a:r>
              <a:rPr lang="en-US" altLang="ko-KR" dirty="0" smtClean="0">
                <a:latin typeface="+mn-ea"/>
              </a:rPr>
              <a:t>” process, “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winrshost.exe</a:t>
            </a:r>
            <a:r>
              <a:rPr lang="en-US" altLang="ko-KR" b="1" dirty="0" smtClean="0">
                <a:latin typeface="+mn-ea"/>
              </a:rPr>
              <a:t>” </a:t>
            </a:r>
            <a:r>
              <a:rPr lang="en-US" altLang="ko-KR" dirty="0" smtClean="0">
                <a:latin typeface="+mn-ea"/>
              </a:rPr>
              <a:t>creates backdoor process through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cmd.exe</a:t>
            </a:r>
            <a:r>
              <a:rPr lang="en-US" altLang="ko-KR" dirty="0" smtClean="0">
                <a:latin typeface="+mn-ea"/>
              </a:rPr>
              <a:t> process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The subject of executing backdoor is User Account unlike </a:t>
            </a:r>
            <a:r>
              <a:rPr lang="en-US" altLang="ko-KR" dirty="0" err="1" smtClean="0"/>
              <a:t>psexec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아래쪽 화살표 7"/>
          <p:cNvSpPr/>
          <p:nvPr/>
        </p:nvSpPr>
        <p:spPr>
          <a:xfrm>
            <a:off x="2189177" y="4437112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4414977" y="5347653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8" y="2996952"/>
            <a:ext cx="3914337" cy="124480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8" y="4952350"/>
            <a:ext cx="3914337" cy="126425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239" y="4960233"/>
            <a:ext cx="3925098" cy="128236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2340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Countermeasure for Anti Forensics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Anti Forensic behavior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After installing backdoor, attacker deletes of “Event Log”, job file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and backdoor installation file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Countermeasure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latin typeface="+mn-ea"/>
              </a:rPr>
              <a:t>Recovering Deleted Event Log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There are event log records in unallocated space, after deleting </a:t>
            </a:r>
            <a:r>
              <a:rPr lang="en-US" altLang="ko-KR" dirty="0" smtClean="0"/>
              <a:t>with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en-US" altLang="ko-KR" b="1" dirty="0" err="1" smtClean="0">
                <a:latin typeface="+mn-ea"/>
              </a:rPr>
              <a:t>wevtutil</a:t>
            </a:r>
            <a:r>
              <a:rPr lang="en-US" altLang="ko-KR" b="1" dirty="0" smtClean="0">
                <a:latin typeface="+mn-ea"/>
              </a:rPr>
              <a:t> cl</a:t>
            </a:r>
            <a:r>
              <a:rPr lang="en-US" altLang="ko-KR" dirty="0" smtClean="0">
                <a:latin typeface="+mn-ea"/>
              </a:rPr>
              <a:t>”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Record Carving~!!</a:t>
            </a:r>
            <a:endParaRPr lang="en-US" altLang="ko-KR" b="1" dirty="0" smtClean="0">
              <a:latin typeface="+mn-ea"/>
            </a:endParaRPr>
          </a:p>
          <a:p>
            <a:pPr marL="565150" lvl="2" indent="0">
              <a:lnSpc>
                <a:spcPct val="100000"/>
              </a:lnSpc>
              <a:buNone/>
            </a:pPr>
            <a:endParaRPr lang="en-US" altLang="ko-KR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0848"/>
            <a:ext cx="3743325" cy="7429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31630" b="6957"/>
          <a:stretch/>
        </p:blipFill>
        <p:spPr>
          <a:xfrm>
            <a:off x="734452" y="3789040"/>
            <a:ext cx="8104962" cy="2731405"/>
          </a:xfrm>
          <a:prstGeom prst="rect">
            <a:avLst/>
          </a:prstGeom>
          <a:ln>
            <a:solidFill>
              <a:srgbClr val="00206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048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8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Countermeasure for Anti Forensics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Recovering Deleted Event Records</a:t>
            </a:r>
            <a:endParaRPr lang="ko-KR" altLang="en-US" dirty="0"/>
          </a:p>
        </p:txBody>
      </p:sp>
      <p:pic>
        <p:nvPicPr>
          <p:cNvPr id="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916832"/>
            <a:ext cx="1607421" cy="1007317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25920"/>
            <a:ext cx="1576748" cy="998229"/>
          </a:xfrm>
          <a:prstGeom prst="rect">
            <a:avLst/>
          </a:prstGeom>
        </p:spPr>
      </p:pic>
      <p:pic>
        <p:nvPicPr>
          <p:cNvPr id="8" name="Picture 31" descr="D:\001_ahnlab_work\01_제안서\120102_사내공용PPT템플릿\최종본\icon\2012_01_icon_02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4091" y="2131977"/>
            <a:ext cx="583814" cy="577025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699" y="1925920"/>
            <a:ext cx="1576748" cy="99822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875102" y="3356197"/>
            <a:ext cx="2680208" cy="1008112"/>
            <a:chOff x="5708216" y="5013176"/>
            <a:chExt cx="2680208" cy="100811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7053" y="5187657"/>
              <a:ext cx="2469363" cy="696487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모서리가 둥근 사각형 설명선 11"/>
            <p:cNvSpPr/>
            <p:nvPr/>
          </p:nvSpPr>
          <p:spPr>
            <a:xfrm>
              <a:off x="5708216" y="5013176"/>
              <a:ext cx="2680208" cy="1008112"/>
            </a:xfrm>
            <a:prstGeom prst="wedgeRoundRectCallout">
              <a:avLst>
                <a:gd name="adj1" fmla="val -27936"/>
                <a:gd name="adj2" fmla="val -90469"/>
                <a:gd name="adj3" fmla="val 16667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사각형 설명선 12"/>
          <p:cNvSpPr/>
          <p:nvPr/>
        </p:nvSpPr>
        <p:spPr>
          <a:xfrm>
            <a:off x="467544" y="3356197"/>
            <a:ext cx="8496622" cy="2617146"/>
          </a:xfrm>
          <a:prstGeom prst="wedgeRoundRectCallout">
            <a:avLst>
              <a:gd name="adj1" fmla="val 18418"/>
              <a:gd name="adj2" fmla="val -65867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3573016"/>
            <a:ext cx="1648756" cy="223224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77072"/>
            <a:ext cx="1648756" cy="150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Record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115616" y="4227611"/>
            <a:ext cx="1648756" cy="150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Record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15616" y="4379022"/>
            <a:ext cx="1648756" cy="150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Record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1115616" y="3728828"/>
            <a:ext cx="1648756" cy="150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Record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1115616" y="4875421"/>
            <a:ext cx="1648756" cy="150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Record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1115616" y="5023749"/>
            <a:ext cx="1648756" cy="150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Record</a:t>
            </a:r>
            <a:endParaRPr lang="ko-KR" altLang="en-US" sz="1000" b="1" dirty="0"/>
          </a:p>
        </p:txBody>
      </p:sp>
      <p:sp>
        <p:nvSpPr>
          <p:cNvPr id="21" name="직사각형 20"/>
          <p:cNvSpPr/>
          <p:nvPr/>
        </p:nvSpPr>
        <p:spPr>
          <a:xfrm>
            <a:off x="1115616" y="5176268"/>
            <a:ext cx="1648756" cy="150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Record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1115616" y="5324596"/>
            <a:ext cx="1648756" cy="150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Record</a:t>
            </a:r>
            <a:endParaRPr lang="ko-KR" altLang="en-US" sz="1000" b="1" dirty="0"/>
          </a:p>
        </p:txBody>
      </p:sp>
      <p:sp>
        <p:nvSpPr>
          <p:cNvPr id="23" name="직사각형 22"/>
          <p:cNvSpPr/>
          <p:nvPr/>
        </p:nvSpPr>
        <p:spPr>
          <a:xfrm>
            <a:off x="3819646" y="3868163"/>
            <a:ext cx="1648756" cy="150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Header</a:t>
            </a:r>
            <a:endParaRPr lang="ko-KR" altLang="en-US" sz="1000" b="1" dirty="0"/>
          </a:p>
        </p:txBody>
      </p:sp>
      <p:sp>
        <p:nvSpPr>
          <p:cNvPr id="24" name="직사각형 23"/>
          <p:cNvSpPr/>
          <p:nvPr/>
        </p:nvSpPr>
        <p:spPr>
          <a:xfrm>
            <a:off x="3819646" y="5187025"/>
            <a:ext cx="1648756" cy="150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Footer</a:t>
            </a:r>
            <a:endParaRPr lang="ko-KR" altLang="en-US" sz="1000" b="1" dirty="0"/>
          </a:p>
        </p:txBody>
      </p:sp>
      <p:sp>
        <p:nvSpPr>
          <p:cNvPr id="28" name="왼쪽 화살표 27"/>
          <p:cNvSpPr/>
          <p:nvPr/>
        </p:nvSpPr>
        <p:spPr>
          <a:xfrm>
            <a:off x="2915816" y="2131977"/>
            <a:ext cx="2736304" cy="577025"/>
          </a:xfrm>
          <a:prstGeom prst="leftArrow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Back-Tracking~!!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5616" y="3359574"/>
            <a:ext cx="2160240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Unallocated Space</a:t>
            </a:r>
            <a:endParaRPr lang="ko-KR" altLang="en-US" sz="1000" b="1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1487075" y="3324356"/>
            <a:ext cx="1866949" cy="789725"/>
          </a:xfrm>
          <a:prstGeom prst="wedgeRoundRectCallout">
            <a:avLst>
              <a:gd name="adj1" fmla="val -21933"/>
              <a:gd name="adj2" fmla="val -9291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4C76A2"/>
                </a:solidFill>
              </a:rPr>
              <a:t>Pass the Hash</a:t>
            </a:r>
          </a:p>
          <a:p>
            <a:r>
              <a:rPr lang="en-US" altLang="ko-KR" b="1" dirty="0" smtClean="0">
                <a:solidFill>
                  <a:srgbClr val="4C76A2"/>
                </a:solidFill>
                <a:sym typeface="Wingdings" panose="05000000000000000000" pitchFamily="2" charset="2"/>
              </a:rPr>
              <a:t>Network Share</a:t>
            </a:r>
            <a:endParaRPr lang="ko-KR" altLang="en-US" b="1" dirty="0">
              <a:solidFill>
                <a:srgbClr val="4C76A2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743699" y="3573016"/>
            <a:ext cx="2932757" cy="1826626"/>
            <a:chOff x="5743699" y="3573016"/>
            <a:chExt cx="2932757" cy="1826626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5743699" y="3573016"/>
              <a:ext cx="2932757" cy="1826626"/>
            </a:xfrm>
            <a:prstGeom prst="wedgeRoundRectCallout">
              <a:avLst>
                <a:gd name="adj1" fmla="val -59311"/>
                <a:gd name="adj2" fmla="val -20845"/>
                <a:gd name="adj3" fmla="val 16667"/>
              </a:avLst>
            </a:pr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8702" y="3683872"/>
              <a:ext cx="2514600" cy="1628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8073 2.22222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0.29566 0.0122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60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29566 0.0106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53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29566 0.0092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46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0.29566 0.0425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213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29566 -0.0409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2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162 L 0.29566 -0.0398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192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162 L 0.29566 -0.0439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213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486 L 0.29566 -0.0428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8" grpId="0" animBg="1"/>
      <p:bldP spid="29" grpId="0"/>
      <p:bldP spid="30" grpId="0" animBg="1"/>
      <p:bldP spid="3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Countermeasure for Anti Forensics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Countermeasure(continue…)</a:t>
            </a:r>
          </a:p>
          <a:p>
            <a:pPr lvl="1"/>
            <a:r>
              <a:rPr lang="en-US" altLang="ko-KR" b="1" dirty="0" smtClean="0">
                <a:latin typeface="+mn-ea"/>
              </a:rPr>
              <a:t>Deleting job file</a:t>
            </a:r>
          </a:p>
          <a:p>
            <a:pPr lvl="2"/>
            <a:r>
              <a:rPr lang="en-US" altLang="ko-KR" dirty="0" smtClean="0"/>
              <a:t>Job file is in $MFT with form of resident file due to the file size( &lt; 870 byte ) </a:t>
            </a:r>
            <a:r>
              <a:rPr lang="en-US" altLang="ko-KR" dirty="0" smtClean="0">
                <a:sym typeface="Wingdings" panose="05000000000000000000" pitchFamily="2" charset="2"/>
              </a:rPr>
              <a:t> Searching within $MFT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/>
              <a:t>“MFT Modified Time” of “Tasks” folder is used to find attack time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3568" y="3501008"/>
            <a:ext cx="8105042" cy="1514129"/>
            <a:chOff x="571414" y="3501008"/>
            <a:chExt cx="8105042" cy="15141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414" y="3501008"/>
              <a:ext cx="8105042" cy="1514129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571414" y="4149080"/>
              <a:ext cx="486468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9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Countermeasure for Anti Forensics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Countermeasure(continue…)</a:t>
            </a:r>
          </a:p>
          <a:p>
            <a:pPr lvl="1"/>
            <a:r>
              <a:rPr lang="en-US" altLang="ko-KR" b="1" dirty="0" smtClean="0">
                <a:latin typeface="+mn-ea"/>
              </a:rPr>
              <a:t>Deleting malware file</a:t>
            </a:r>
          </a:p>
          <a:p>
            <a:pPr lvl="2"/>
            <a:r>
              <a:rPr lang="en-US" altLang="ko-KR" b="1" dirty="0" smtClean="0"/>
              <a:t>Analyzing</a:t>
            </a:r>
            <a:r>
              <a:rPr lang="en-US" altLang="ko-KR" b="1" dirty="0" smtClean="0">
                <a:latin typeface="+mn-ea"/>
              </a:rPr>
              <a:t> file system log($</a:t>
            </a:r>
            <a:r>
              <a:rPr lang="en-US" altLang="ko-KR" b="1" dirty="0" err="1" smtClean="0">
                <a:latin typeface="+mn-ea"/>
              </a:rPr>
              <a:t>LogFile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b="1" dirty="0" smtClean="0">
                <a:latin typeface="+mn-ea"/>
              </a:rPr>
              <a:t>$</a:t>
            </a:r>
            <a:r>
              <a:rPr lang="en-US" altLang="ko-KR" b="1" dirty="0" err="1" smtClean="0">
                <a:latin typeface="+mn-ea"/>
              </a:rPr>
              <a:t>UsnJrnl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NTFS Log Tracker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sites.google.com/site/forensicnote/ntfs-log-tracker</a:t>
            </a:r>
            <a:r>
              <a:rPr lang="en-US" altLang="ko-KR" dirty="0" smtClean="0"/>
              <a:t>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880815"/>
            <a:ext cx="7128792" cy="23566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5789215"/>
            <a:ext cx="7128792" cy="66412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아래쪽 화살표 13"/>
          <p:cNvSpPr/>
          <p:nvPr/>
        </p:nvSpPr>
        <p:spPr>
          <a:xfrm>
            <a:off x="4716016" y="5333342"/>
            <a:ext cx="360040" cy="36004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rgbClr val="2E69C8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2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Countermeasure for Anti Forensics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Disk Destruction( ex : 3.20 / 6.25 Cyber Attack in South Korea 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0617" y="2351777"/>
            <a:ext cx="2808312" cy="39604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0617" y="2351777"/>
            <a:ext cx="280831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MBR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88306" y="3503905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VBR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5268101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VBR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2351777"/>
            <a:ext cx="2821305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Overwrited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91885" y="3503905"/>
            <a:ext cx="2821305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Overwrited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93911" y="5271320"/>
            <a:ext cx="2821305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Overwrited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644008" y="2060848"/>
            <a:ext cx="4032448" cy="1405427"/>
            <a:chOff x="4788024" y="2348880"/>
            <a:chExt cx="4032448" cy="1405427"/>
          </a:xfrm>
        </p:grpSpPr>
        <p:sp>
          <p:nvSpPr>
            <p:cNvPr id="14" name="모서리가 둥근 사각형 설명선 13"/>
            <p:cNvSpPr/>
            <p:nvPr/>
          </p:nvSpPr>
          <p:spPr>
            <a:xfrm>
              <a:off x="4788024" y="2348880"/>
              <a:ext cx="4032448" cy="1405427"/>
            </a:xfrm>
            <a:prstGeom prst="wedgeRoundRectCallout">
              <a:avLst>
                <a:gd name="adj1" fmla="val -65492"/>
                <a:gd name="adj2" fmla="val -1613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7144" y="2458518"/>
              <a:ext cx="3659312" cy="1189403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4644008" y="3563337"/>
            <a:ext cx="4032448" cy="1405427"/>
            <a:chOff x="4788024" y="2348880"/>
            <a:chExt cx="4032448" cy="1405427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4788024" y="2348880"/>
              <a:ext cx="4032448" cy="1405427"/>
            </a:xfrm>
            <a:prstGeom prst="wedgeRoundRectCallout">
              <a:avLst>
                <a:gd name="adj1" fmla="val -65492"/>
                <a:gd name="adj2" fmla="val -3909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7144" y="2458518"/>
              <a:ext cx="3659312" cy="1189403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4661240" y="5065826"/>
            <a:ext cx="4032448" cy="1405427"/>
            <a:chOff x="4788024" y="2348880"/>
            <a:chExt cx="4032448" cy="1405427"/>
          </a:xfrm>
        </p:grpSpPr>
        <p:sp>
          <p:nvSpPr>
            <p:cNvPr id="20" name="모서리가 둥근 사각형 설명선 19"/>
            <p:cNvSpPr/>
            <p:nvPr/>
          </p:nvSpPr>
          <p:spPr>
            <a:xfrm>
              <a:off x="4788024" y="2348880"/>
              <a:ext cx="4032448" cy="1405427"/>
            </a:xfrm>
            <a:prstGeom prst="wedgeRoundRectCallout">
              <a:avLst>
                <a:gd name="adj1" fmla="val -65759"/>
                <a:gd name="adj2" fmla="val -2225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7144" y="2458518"/>
              <a:ext cx="3659312" cy="1189403"/>
            </a:xfrm>
            <a:prstGeom prst="rect">
              <a:avLst/>
            </a:prstGeom>
          </p:spPr>
        </p:pic>
      </p:grpSp>
      <p:sp>
        <p:nvSpPr>
          <p:cNvPr id="22" name="폭발 1 21"/>
          <p:cNvSpPr/>
          <p:nvPr/>
        </p:nvSpPr>
        <p:spPr>
          <a:xfrm>
            <a:off x="1295636" y="2931336"/>
            <a:ext cx="2707006" cy="2435127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File System</a:t>
            </a:r>
          </a:p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Destruction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4804" y="1997180"/>
            <a:ext cx="21602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14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Countermeasure for Anti Forensics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Countermeasure for Disk Destruction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Recovering VBR by Backup VBT located in end of volume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Creating 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MBR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6229" y="2492896"/>
            <a:ext cx="2808312" cy="39604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3848" y="2492896"/>
            <a:ext cx="280831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MBR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01061" y="3645024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VBR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05141" y="5409220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VBR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05401" y="2492896"/>
            <a:ext cx="2821305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Overwrited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99878" y="3645024"/>
            <a:ext cx="2821305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Overwrited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02113" y="5409220"/>
            <a:ext cx="2821305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Overwrited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01613" y="5049180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 VBR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083" y="6093296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 VBR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01613" y="5049180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 VBR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06085" y="3645024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VBR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16159" y="6093296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 VBR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08790" y="5417007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VBR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08790" y="2492896"/>
            <a:ext cx="280831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MBR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1840" y="2156551"/>
            <a:ext cx="21602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88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39 L 0.00104 -0.20417 " pathEditMode="relative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162 L -0.00052 -0.09884 " pathEditMode="relative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Forensic Readiness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Event Log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Remote backup Server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Real-time Backup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The backup server should be </a:t>
            </a:r>
            <a:r>
              <a:rPr lang="en-US" altLang="ko-KR" dirty="0" smtClean="0"/>
              <a:t>ex</a:t>
            </a:r>
            <a:r>
              <a:rPr lang="en-US" altLang="ko-KR" dirty="0" smtClean="0">
                <a:latin typeface="+mn-ea"/>
              </a:rPr>
              <a:t>cluded in domain.</a:t>
            </a: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Audit policy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Turn on all audits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Changing size of event log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60" y="5956895"/>
            <a:ext cx="3057525" cy="35242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61" y="3115698"/>
            <a:ext cx="4642268" cy="223752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741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Forensic Readiness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$</a:t>
            </a:r>
            <a:r>
              <a:rPr lang="en-US" altLang="ko-KR" dirty="0" err="1" smtClean="0">
                <a:latin typeface="+mn-ea"/>
              </a:rPr>
              <a:t>LogFile</a:t>
            </a:r>
            <a:r>
              <a:rPr lang="en-US" altLang="ko-KR" dirty="0" smtClean="0">
                <a:latin typeface="+mn-ea"/>
              </a:rPr>
              <a:t>, $</a:t>
            </a:r>
            <a:r>
              <a:rPr lang="en-US" altLang="ko-KR" dirty="0" err="1" smtClean="0">
                <a:latin typeface="+mn-ea"/>
              </a:rPr>
              <a:t>UsnJrnl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Changing size of log file</a:t>
            </a:r>
          </a:p>
          <a:p>
            <a:pPr lvl="2"/>
            <a:r>
              <a:rPr lang="en-US" altLang="ko-KR" b="1" dirty="0" smtClean="0">
                <a:latin typeface="+mn-ea"/>
              </a:rPr>
              <a:t>$</a:t>
            </a:r>
            <a:r>
              <a:rPr lang="en-US" altLang="ko-KR" b="1" dirty="0" err="1" smtClean="0">
                <a:latin typeface="+mn-ea"/>
              </a:rPr>
              <a:t>LogFile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chkdsk</a:t>
            </a:r>
            <a:r>
              <a:rPr lang="en-US" altLang="ko-KR" dirty="0" smtClean="0">
                <a:latin typeface="+mn-ea"/>
              </a:rPr>
              <a:t> /L:&lt;size&gt;(KB)</a:t>
            </a:r>
          </a:p>
          <a:p>
            <a:pPr lvl="3"/>
            <a:r>
              <a:rPr lang="en-US" altLang="ko-KR" dirty="0" smtClean="0">
                <a:latin typeface="+mn-ea"/>
              </a:rPr>
              <a:t>Usually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64M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ym typeface="Wingdings" panose="05000000000000000000" pitchFamily="2" charset="2"/>
              </a:rPr>
              <a:t>log data is saved for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about 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hours</a:t>
            </a:r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One percent of volume size is recommended.</a:t>
            </a:r>
            <a:endParaRPr lang="en-US" altLang="ko-KR" dirty="0" smtClean="0">
              <a:latin typeface="+mn-ea"/>
            </a:endParaRPr>
          </a:p>
          <a:p>
            <a:pPr marL="1013400" lvl="3" indent="0">
              <a:buNone/>
            </a:pP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$</a:t>
            </a:r>
            <a:r>
              <a:rPr lang="en-US" altLang="ko-KR" b="1" dirty="0" err="1" smtClean="0">
                <a:latin typeface="+mn-ea"/>
              </a:rPr>
              <a:t>UsnJrnl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/>
              <a:t>fsutil</a:t>
            </a:r>
            <a:r>
              <a:rPr lang="en-US" altLang="ko-KR" dirty="0"/>
              <a:t> </a:t>
            </a:r>
            <a:r>
              <a:rPr lang="en-US" altLang="ko-KR" dirty="0" err="1"/>
              <a:t>usn</a:t>
            </a:r>
            <a:r>
              <a:rPr lang="en-US" altLang="ko-KR" dirty="0"/>
              <a:t> </a:t>
            </a:r>
            <a:r>
              <a:rPr lang="en-US" altLang="ko-KR" dirty="0" err="1"/>
              <a:t>createjournal</a:t>
            </a:r>
            <a:r>
              <a:rPr lang="en-US" altLang="ko-KR" dirty="0"/>
              <a:t> </a:t>
            </a:r>
            <a:r>
              <a:rPr lang="en-US" altLang="ko-KR" dirty="0" smtClean="0"/>
              <a:t>m=&lt;size&gt;(byte) a=&lt;size&gt;(byte) &lt;volume&gt;</a:t>
            </a:r>
          </a:p>
          <a:p>
            <a:pPr lvl="3"/>
            <a:r>
              <a:rPr lang="en-US" altLang="ko-KR" dirty="0"/>
              <a:t>Usually</a:t>
            </a:r>
            <a:r>
              <a:rPr lang="ko-KR" altLang="en-US" dirty="0"/>
              <a:t> </a:t>
            </a:r>
            <a:r>
              <a:rPr lang="en-US" altLang="ko-KR" dirty="0" smtClean="0">
                <a:latin typeface="+mn-ea"/>
              </a:rPr>
              <a:t>32M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sym typeface="Wingdings" panose="05000000000000000000" pitchFamily="2" charset="2"/>
              </a:rPr>
              <a:t>log data is saved for about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1~2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days</a:t>
            </a:r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One percent </a:t>
            </a:r>
            <a:r>
              <a:rPr lang="en-US" altLang="ko-KR" dirty="0" smtClean="0">
                <a:sym typeface="Wingdings" panose="05000000000000000000" pitchFamily="2" charset="2"/>
              </a:rPr>
              <a:t>of </a:t>
            </a:r>
            <a:r>
              <a:rPr lang="en-US" altLang="ko-KR" dirty="0">
                <a:sym typeface="Wingdings" panose="05000000000000000000" pitchFamily="2" charset="2"/>
              </a:rPr>
              <a:t>volume size is </a:t>
            </a:r>
            <a:r>
              <a:rPr lang="en-US" altLang="ko-KR" dirty="0" smtClean="0">
                <a:sym typeface="Wingdings" panose="05000000000000000000" pitchFamily="2" charset="2"/>
              </a:rPr>
              <a:t>recommended.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30" y="3040083"/>
            <a:ext cx="2484599" cy="24136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03" y="4941168"/>
            <a:ext cx="6005467" cy="28803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409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Attacker System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3191"/>
              </p:ext>
            </p:extLst>
          </p:nvPr>
        </p:nvGraphicFramePr>
        <p:xfrm>
          <a:off x="755576" y="1772817"/>
          <a:ext cx="777686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2016224"/>
                <a:gridCol w="3744416"/>
              </a:tblGrid>
              <a:tr h="151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Behavior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Artifact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Detail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  <a:tr h="15154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en-US" sz="1200" b="1" dirty="0" smtClean="0">
                          <a:latin typeface="+mn-ea"/>
                          <a:ea typeface="+mn-ea"/>
                        </a:rPr>
                        <a:t>Escalation of Privileges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Prefetch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Program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Execution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1544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</a:rPr>
                        <a:t>Application Compatibility Cache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Program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Execution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1544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RecentFileCache.bcf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Program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Execution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1544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wceaux.dll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DLL of WCE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1544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sekurlsa.dll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DLL of </a:t>
                      </a:r>
                      <a:r>
                        <a:rPr lang="en-US" altLang="ko-KR" sz="1200" b="0" dirty="0" err="1" smtClean="0">
                          <a:latin typeface="+mn-ea"/>
                          <a:ea typeface="+mn-ea"/>
                        </a:rPr>
                        <a:t>Mimitakz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154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Memory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String search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3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Attempting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Logon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Security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Event Log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Attempting Logon to another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system with explicit credentials</a:t>
                      </a: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ID :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552(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evt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or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4648(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evtx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3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Victim System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34480"/>
              </p:ext>
            </p:extLst>
          </p:nvPr>
        </p:nvGraphicFramePr>
        <p:xfrm>
          <a:off x="827584" y="1632168"/>
          <a:ext cx="7776864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296144"/>
                <a:gridCol w="4320480"/>
              </a:tblGrid>
              <a:tr h="157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Behavior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Artifact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Detail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NTLM Authentication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latin typeface="+mn-ea"/>
                          <a:ea typeface="+mn-ea"/>
                        </a:rPr>
                        <a:t>Security 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Logon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 I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540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or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4624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Logon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Type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Logon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Process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NtLmSsp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Package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NTLM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V2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or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NTLM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43624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000" b="1" baseline="0" smtClean="0">
                          <a:latin typeface="+mn-ea"/>
                          <a:ea typeface="+mn-ea"/>
                        </a:rPr>
                        <a:t> Traffic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Protocol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SMB2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Characteristics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SessionSetup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: NTLMSSP_NEGOTIATE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SessionSetup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: NTLMSSP_AUTH, Domain, Username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TreeConnect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: \\&lt;IP or Host Name&gt;\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IPC$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28667">
                <a:tc rowSpan="2">
                  <a:txBody>
                    <a:bodyPr/>
                    <a:lstStyle/>
                    <a:p>
                      <a:r>
                        <a:rPr lang="en-US" altLang="ko-KR" sz="1000" b="1" dirty="0" smtClean="0"/>
                        <a:t>Copying</a:t>
                      </a:r>
                      <a:r>
                        <a:rPr lang="en-US" altLang="ko-KR" sz="1000" b="1" baseline="0" dirty="0" smtClean="0"/>
                        <a:t> Backdoor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mtClean="0">
                          <a:latin typeface="+mn-ea"/>
                          <a:ea typeface="+mn-ea"/>
                        </a:rPr>
                        <a:t>Security 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</a:rPr>
                        <a:t>File</a:t>
                      </a:r>
                      <a:r>
                        <a:rPr lang="en-US" altLang="ko-KR" sz="1000" b="1" baseline="0" dirty="0" smtClean="0">
                          <a:latin typeface="+mn-ea"/>
                        </a:rPr>
                        <a:t> Share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( </a:t>
                      </a:r>
                      <a:r>
                        <a:rPr lang="en-US" altLang="ko-KR" sz="1000" dirty="0" smtClean="0">
                          <a:latin typeface="+mn-ea"/>
                        </a:rPr>
                        <a:t>ID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5140</a:t>
                      </a:r>
                      <a:r>
                        <a:rPr lang="en-US" altLang="ko-KR" sz="1000" dirty="0" smtClean="0">
                          <a:latin typeface="+mn-ea"/>
                        </a:rPr>
                        <a:t> 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28667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mtClean="0"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000" b="1" baseline="0" smtClean="0">
                          <a:latin typeface="+mn-ea"/>
                          <a:ea typeface="+mn-ea"/>
                        </a:rPr>
                        <a:t> Traffic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Protocol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SMB2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Characteristics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TreeConnect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: \\&lt;IP or Host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&gt;\&lt;Share Point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C$, D$</a:t>
                      </a:r>
                      <a:r>
                        <a:rPr lang="en-US" altLang="ko-KR" sz="1000" dirty="0" smtClean="0">
                          <a:latin typeface="+mn-ea"/>
                        </a:rPr>
                        <a:t> …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Create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Write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00744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Remote service registration/execution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mtClean="0">
                          <a:latin typeface="+mn-ea"/>
                          <a:ea typeface="+mn-ea"/>
                        </a:rPr>
                        <a:t>Security 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Installing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Service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4697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28667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latin typeface="+mn-ea"/>
                          <a:ea typeface="+mn-ea"/>
                        </a:rPr>
                        <a:t>System</a:t>
                      </a:r>
                      <a:r>
                        <a:rPr lang="en-US" altLang="ko-KR" sz="1000" b="1" baseline="0" smtClean="0">
                          <a:latin typeface="+mn-ea"/>
                          <a:ea typeface="+mn-ea"/>
                        </a:rPr>
                        <a:t> 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Installing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Service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 ID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7045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)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Changing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Service State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ID :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7036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28667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Traffic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Protocol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SVCCTL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Characteristics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OpenSCManager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CreateService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or  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OpenService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StartService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CloseSeviceHandle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6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441419" y="1124744"/>
            <a:ext cx="8235037" cy="5111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Victim System (continue…)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35809"/>
              </p:ext>
            </p:extLst>
          </p:nvPr>
        </p:nvGraphicFramePr>
        <p:xfrm>
          <a:off x="827584" y="1549690"/>
          <a:ext cx="7776864" cy="4884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  <a:gridCol w="1512168"/>
                <a:gridCol w="3816424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Behavior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Artifact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Detail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  <a:tr h="252028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Remote job schedule registration and execution, deletion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Task Scheduler 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Registering Job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 ID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106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Starting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Job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 ID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200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Deleting Job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ID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141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28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Tasks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folder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Changing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time information of “Tasks” folder by Creating “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At#.job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” file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28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Traffic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Protocol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ATSVC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Characteristics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JobAdd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Remote execution with </a:t>
                      </a: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wmic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Security 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Creating Process(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ID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4688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)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WmiPrvSE.exe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Remote registry registration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Software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Registry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HKLM\SOFTWARE\Microsoft\Windows\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CurrentVersion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\Run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Traffic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Protocol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WINREG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Characteristics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OPENHKLM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CreateKey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QueryValue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SetValue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CloseKey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Remote execution with </a:t>
                      </a: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psexec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Security 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File Share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 ID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5140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)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$ADMIN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share</a:t>
                      </a: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Creating Process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 ID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4688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)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PSEXESVC.EXE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System 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Changing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Service State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 ID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7036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 starting 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PsExec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service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Traffic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Protocol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SMB2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Characteristics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TreeConnect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: \\&lt;IP or Host Name&gt;\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ADMIN$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Create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PSEXESVC.EXE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Create : 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svcctl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Create :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실행 파일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8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Lateral Movement ?</a:t>
            </a:r>
            <a:endParaRPr lang="ko-KR" altLang="en-US" dirty="0"/>
          </a:p>
        </p:txBody>
      </p:sp>
      <p:pic>
        <p:nvPicPr>
          <p:cNvPr id="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677" y="3456002"/>
            <a:ext cx="1368152" cy="857375"/>
          </a:xfrm>
          <a:prstGeom prst="rect">
            <a:avLst/>
          </a:prstGeom>
          <a:noFill/>
        </p:spPr>
      </p:pic>
      <p:pic>
        <p:nvPicPr>
          <p:cNvPr id="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9157" y="3454055"/>
            <a:ext cx="1368152" cy="857375"/>
          </a:xfrm>
          <a:prstGeom prst="rect">
            <a:avLst/>
          </a:prstGeom>
          <a:noFill/>
        </p:spPr>
      </p:pic>
      <p:pic>
        <p:nvPicPr>
          <p:cNvPr id="1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8917" y="3454055"/>
            <a:ext cx="1368152" cy="857375"/>
          </a:xfrm>
          <a:prstGeom prst="rect">
            <a:avLst/>
          </a:prstGeom>
          <a:noFill/>
        </p:spPr>
      </p:pic>
      <p:pic>
        <p:nvPicPr>
          <p:cNvPr id="11" name="Picture 6" descr="D:\011_designed_source\06_ahnlab_source\04_ICON\01_server\05_DB_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437" y="3185762"/>
            <a:ext cx="593864" cy="12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5576" y="3452104"/>
            <a:ext cx="1374355" cy="861262"/>
          </a:xfrm>
          <a:prstGeom prst="rect">
            <a:avLst/>
          </a:prstGeom>
          <a:noFill/>
        </p:spPr>
      </p:pic>
      <p:sp>
        <p:nvSpPr>
          <p:cNvPr id="14" name="폭발 1 13"/>
          <p:cNvSpPr/>
          <p:nvPr/>
        </p:nvSpPr>
        <p:spPr>
          <a:xfrm>
            <a:off x="974701" y="3454053"/>
            <a:ext cx="816984" cy="85737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72571" y="2390304"/>
            <a:ext cx="1368152" cy="743179"/>
          </a:xfrm>
          <a:prstGeom prst="wedgeRoundRectCallout">
            <a:avLst>
              <a:gd name="adj1" fmla="val -16327"/>
              <a:gd name="adj2" fmla="val 87385"/>
              <a:gd name="adj3" fmla="val 16667"/>
            </a:avLst>
          </a:prstGeom>
          <a:noFill/>
          <a:ln w="38100">
            <a:solidFill>
              <a:srgbClr val="1047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Initial Breach~!!!</a:t>
            </a:r>
            <a:endParaRPr lang="ko-KR" altLang="en-US" sz="1400" b="1" dirty="0"/>
          </a:p>
        </p:txBody>
      </p:sp>
      <p:pic>
        <p:nvPicPr>
          <p:cNvPr id="16" name="그림 15" descr="2012_01_icon_06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208" y="1844824"/>
            <a:ext cx="717970" cy="666946"/>
          </a:xfrm>
          <a:prstGeom prst="rect">
            <a:avLst/>
          </a:prstGeom>
        </p:spPr>
      </p:pic>
      <p:pic>
        <p:nvPicPr>
          <p:cNvPr id="17" name="그림 16" descr="2012_01_icon_06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1425" y="3554142"/>
            <a:ext cx="717970" cy="666946"/>
          </a:xfrm>
          <a:prstGeom prst="rect">
            <a:avLst/>
          </a:prstGeom>
        </p:spPr>
      </p:pic>
      <p:sp>
        <p:nvSpPr>
          <p:cNvPr id="20" name="폭발 1 19"/>
          <p:cNvSpPr/>
          <p:nvPr/>
        </p:nvSpPr>
        <p:spPr>
          <a:xfrm>
            <a:off x="7543142" y="3452093"/>
            <a:ext cx="706453" cy="696981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6948265" y="1855671"/>
            <a:ext cx="1728191" cy="743179"/>
          </a:xfrm>
          <a:prstGeom prst="wedgeRoundRectCallout">
            <a:avLst>
              <a:gd name="adj1" fmla="val 10049"/>
              <a:gd name="adj2" fmla="val 119181"/>
              <a:gd name="adj3" fmla="val 16667"/>
            </a:avLst>
          </a:prstGeom>
          <a:noFill/>
          <a:ln w="38100">
            <a:solidFill>
              <a:srgbClr val="1047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Accomplishing Goal of Attack~!!</a:t>
            </a:r>
            <a:endParaRPr lang="ko-KR" altLang="en-US" sz="1400" b="1" dirty="0"/>
          </a:p>
        </p:txBody>
      </p:sp>
      <p:pic>
        <p:nvPicPr>
          <p:cNvPr id="2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15815" y="3452104"/>
            <a:ext cx="1374355" cy="861262"/>
          </a:xfrm>
          <a:prstGeom prst="rect">
            <a:avLst/>
          </a:prstGeom>
          <a:noFill/>
        </p:spPr>
      </p:pic>
      <p:pic>
        <p:nvPicPr>
          <p:cNvPr id="2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78154" y="3452104"/>
            <a:ext cx="1374355" cy="861262"/>
          </a:xfrm>
          <a:prstGeom prst="rect">
            <a:avLst/>
          </a:prstGeom>
          <a:noFill/>
        </p:spPr>
      </p:pic>
      <p:pic>
        <p:nvPicPr>
          <p:cNvPr id="24" name="그림 23" descr="2012_01_icon_06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9059" y="3534657"/>
            <a:ext cx="717970" cy="666946"/>
          </a:xfrm>
          <a:prstGeom prst="rect">
            <a:avLst/>
          </a:prstGeom>
        </p:spPr>
      </p:pic>
      <p:pic>
        <p:nvPicPr>
          <p:cNvPr id="25" name="그림 24" descr="2012_01_icon_06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6197" y="3534657"/>
            <a:ext cx="717970" cy="66694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03553" y="2730703"/>
            <a:ext cx="5176759" cy="2187344"/>
          </a:xfrm>
          <a:prstGeom prst="rect">
            <a:avLst/>
          </a:prstGeom>
          <a:noFill/>
          <a:ln w="53975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23728" y="235509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Lateral Movement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380848" y="3685187"/>
            <a:ext cx="373159" cy="391885"/>
          </a:xfrm>
          <a:prstGeom prst="rightArrow">
            <a:avLst/>
          </a:prstGeom>
          <a:solidFill>
            <a:srgbClr val="FF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4541691" y="3691672"/>
            <a:ext cx="373159" cy="391885"/>
          </a:xfrm>
          <a:prstGeom prst="rightArrow">
            <a:avLst/>
          </a:prstGeom>
          <a:solidFill>
            <a:srgbClr val="FF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6783099" y="3691672"/>
            <a:ext cx="373159" cy="391885"/>
          </a:xfrm>
          <a:prstGeom prst="rightArrow">
            <a:avLst/>
          </a:prstGeom>
          <a:solidFill>
            <a:srgbClr val="FF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4.72222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3593 -0.003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3594 -3.7037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23594 -0.003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21" grpId="0" animBg="1"/>
      <p:bldP spid="26" grpId="0" animBg="1"/>
      <p:bldP spid="28" grpId="0"/>
      <p:bldP spid="6" grpId="0" animBg="1"/>
      <p:bldP spid="29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Forensic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Victim System </a:t>
            </a:r>
            <a:r>
              <a:rPr lang="en-US" altLang="ko-KR" dirty="0">
                <a:latin typeface="+mn-ea"/>
              </a:rPr>
              <a:t>(continue</a:t>
            </a:r>
            <a:r>
              <a:rPr lang="en-US" altLang="ko-KR" dirty="0" smtClean="0">
                <a:latin typeface="+mn-ea"/>
              </a:rPr>
              <a:t>…)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Countermeasure for Anti Forensics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Forensic Readiness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28459"/>
              </p:ext>
            </p:extLst>
          </p:nvPr>
        </p:nvGraphicFramePr>
        <p:xfrm>
          <a:off x="827584" y="1584020"/>
          <a:ext cx="7776864" cy="119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440160"/>
                <a:gridCol w="4392488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Behavior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Artifact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Detail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Remote execution with </a:t>
                      </a: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winrs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Security 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Creating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Process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 ID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4688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)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winrshost.exe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Traffic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Protocol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HTTP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Characteristics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NTLMSSSP_NEGOTIATE 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wsman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NTLMSSP_AUTH : Domain, Username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12558"/>
              </p:ext>
            </p:extLst>
          </p:nvPr>
        </p:nvGraphicFramePr>
        <p:xfrm>
          <a:off x="827584" y="3248980"/>
          <a:ext cx="7776864" cy="1260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3096344"/>
                <a:gridCol w="3096344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Behavior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Response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Detail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Deleting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Event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Recovering Event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Record Carving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Deleting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Job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file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Keyword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Search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Searching within $MFT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Confirming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MFT Modified Time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of Tasks folder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Guessing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creation and deletion time of job file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Deleting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file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Analyzing File System Log(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LogFile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000" b="1" baseline="0" dirty="0" err="1" smtClean="0">
                          <a:latin typeface="+mn-ea"/>
                          <a:ea typeface="+mn-ea"/>
                        </a:rPr>
                        <a:t>UsnJrnl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Using “NTFS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Log Tracker”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57102"/>
              </p:ext>
            </p:extLst>
          </p:nvPr>
        </p:nvGraphicFramePr>
        <p:xfrm>
          <a:off x="827584" y="5013176"/>
          <a:ext cx="7776864" cy="1548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3096344"/>
                <a:gridCol w="3096344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Target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Response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Detail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0000">
                          <a:srgbClr val="2E69C8"/>
                        </a:gs>
                        <a:gs pos="100000">
                          <a:schemeClr val="accent1">
                            <a:lumMod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Event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Log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Remote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Backup Server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Real-time backup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Backup server not included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in domain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Setting Audit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Policy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Turn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On all audits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Changing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size of event log file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wevtutil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sl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LogFile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$</a:t>
                      </a:r>
                      <a:r>
                        <a:rPr lang="en-US" altLang="ko-KR" sz="1000" b="1" baseline="0" dirty="0" err="1" smtClean="0">
                          <a:latin typeface="+mn-ea"/>
                          <a:ea typeface="+mn-ea"/>
                        </a:rPr>
                        <a:t>UsnJrnl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Changing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size of log file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LogFile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000" b="1" baseline="0" dirty="0" err="1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hkdsk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UsnJrnl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fsutil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4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Case Study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1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326" y="836712"/>
            <a:ext cx="8227130" cy="360040"/>
          </a:xfrm>
        </p:spPr>
        <p:txBody>
          <a:bodyPr/>
          <a:lstStyle/>
          <a:p>
            <a:r>
              <a:rPr lang="en-US" altLang="ko-KR" dirty="0"/>
              <a:t>Case Study </a:t>
            </a:r>
            <a:r>
              <a:rPr lang="en-US" altLang="ko-KR" dirty="0" smtClean="0"/>
              <a:t>1 : Defense Contractor in South Korea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2122762"/>
            <a:ext cx="3672408" cy="4178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3" y="1566944"/>
            <a:ext cx="2339329" cy="5558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2060"/>
                </a:solidFill>
              </a:rPr>
              <a:t>Office Network</a:t>
            </a:r>
          </a:p>
          <a:p>
            <a:pPr algn="ctr"/>
            <a:r>
              <a:rPr lang="en-US" altLang="ko-KR" sz="1600" b="1" dirty="0" smtClean="0">
                <a:solidFill>
                  <a:srgbClr val="002060"/>
                </a:solidFill>
              </a:rPr>
              <a:t>(Not AD </a:t>
            </a:r>
            <a:r>
              <a:rPr lang="en-US" altLang="ko-KR" sz="1600" b="1" dirty="0">
                <a:solidFill>
                  <a:srgbClr val="002060"/>
                </a:solidFill>
              </a:rPr>
              <a:t>Environment)</a:t>
            </a:r>
            <a:endParaRPr lang="ko-KR" altLang="en-US" sz="1600" b="1" dirty="0"/>
          </a:p>
        </p:txBody>
      </p:sp>
      <p:pic>
        <p:nvPicPr>
          <p:cNvPr id="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761" y="2325461"/>
            <a:ext cx="1008112" cy="631750"/>
          </a:xfrm>
          <a:prstGeom prst="rect">
            <a:avLst/>
          </a:prstGeom>
          <a:noFill/>
        </p:spPr>
      </p:pic>
      <p:pic>
        <p:nvPicPr>
          <p:cNvPr id="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5588" y="2325461"/>
            <a:ext cx="1008112" cy="631750"/>
          </a:xfrm>
          <a:prstGeom prst="rect">
            <a:avLst/>
          </a:prstGeom>
          <a:noFill/>
        </p:spPr>
      </p:pic>
      <p:pic>
        <p:nvPicPr>
          <p:cNvPr id="1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34" y="3141765"/>
            <a:ext cx="1008112" cy="631750"/>
          </a:xfrm>
          <a:prstGeom prst="rect">
            <a:avLst/>
          </a:prstGeom>
          <a:noFill/>
        </p:spPr>
      </p:pic>
      <p:pic>
        <p:nvPicPr>
          <p:cNvPr id="1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761" y="3138482"/>
            <a:ext cx="1008112" cy="631750"/>
          </a:xfrm>
          <a:prstGeom prst="rect">
            <a:avLst/>
          </a:prstGeom>
          <a:noFill/>
        </p:spPr>
      </p:pic>
      <p:pic>
        <p:nvPicPr>
          <p:cNvPr id="1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5588" y="3138482"/>
            <a:ext cx="1008112" cy="631750"/>
          </a:xfrm>
          <a:prstGeom prst="rect">
            <a:avLst/>
          </a:prstGeom>
          <a:noFill/>
        </p:spPr>
      </p:pic>
      <p:pic>
        <p:nvPicPr>
          <p:cNvPr id="1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34" y="3918182"/>
            <a:ext cx="1008112" cy="631750"/>
          </a:xfrm>
          <a:prstGeom prst="rect">
            <a:avLst/>
          </a:prstGeom>
          <a:noFill/>
        </p:spPr>
      </p:pic>
      <p:pic>
        <p:nvPicPr>
          <p:cNvPr id="1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761" y="3914899"/>
            <a:ext cx="1008112" cy="631750"/>
          </a:xfrm>
          <a:prstGeom prst="rect">
            <a:avLst/>
          </a:prstGeom>
          <a:noFill/>
        </p:spPr>
      </p:pic>
      <p:pic>
        <p:nvPicPr>
          <p:cNvPr id="1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5588" y="3914899"/>
            <a:ext cx="1008112" cy="631750"/>
          </a:xfrm>
          <a:prstGeom prst="rect">
            <a:avLst/>
          </a:prstGeom>
          <a:noFill/>
        </p:spPr>
      </p:pic>
      <p:pic>
        <p:nvPicPr>
          <p:cNvPr id="1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34" y="4679297"/>
            <a:ext cx="1008112" cy="631750"/>
          </a:xfrm>
          <a:prstGeom prst="rect">
            <a:avLst/>
          </a:prstGeom>
          <a:noFill/>
        </p:spPr>
      </p:pic>
      <p:pic>
        <p:nvPicPr>
          <p:cNvPr id="1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761" y="4676014"/>
            <a:ext cx="1008112" cy="631750"/>
          </a:xfrm>
          <a:prstGeom prst="rect">
            <a:avLst/>
          </a:prstGeom>
          <a:noFill/>
        </p:spPr>
      </p:pic>
      <p:pic>
        <p:nvPicPr>
          <p:cNvPr id="1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5588" y="4676014"/>
            <a:ext cx="1008112" cy="631750"/>
          </a:xfrm>
          <a:prstGeom prst="rect">
            <a:avLst/>
          </a:prstGeom>
          <a:noFill/>
        </p:spPr>
      </p:pic>
      <p:pic>
        <p:nvPicPr>
          <p:cNvPr id="1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34" y="5440412"/>
            <a:ext cx="1008112" cy="631750"/>
          </a:xfrm>
          <a:prstGeom prst="rect">
            <a:avLst/>
          </a:prstGeom>
          <a:noFill/>
        </p:spPr>
      </p:pic>
      <p:pic>
        <p:nvPicPr>
          <p:cNvPr id="2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761" y="5437129"/>
            <a:ext cx="1008112" cy="631750"/>
          </a:xfrm>
          <a:prstGeom prst="rect">
            <a:avLst/>
          </a:prstGeom>
          <a:noFill/>
        </p:spPr>
      </p:pic>
      <p:pic>
        <p:nvPicPr>
          <p:cNvPr id="2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5588" y="5437129"/>
            <a:ext cx="1008112" cy="631750"/>
          </a:xfrm>
          <a:prstGeom prst="rect">
            <a:avLst/>
          </a:prstGeom>
          <a:noFill/>
        </p:spPr>
      </p:pic>
      <p:pic>
        <p:nvPicPr>
          <p:cNvPr id="2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34" y="2328744"/>
            <a:ext cx="1008112" cy="631750"/>
          </a:xfrm>
          <a:prstGeom prst="rect">
            <a:avLst/>
          </a:prstGeom>
          <a:noFill/>
        </p:spPr>
      </p:pic>
      <p:sp>
        <p:nvSpPr>
          <p:cNvPr id="25" name="모서리가 둥근 사각형 설명선 24"/>
          <p:cNvSpPr/>
          <p:nvPr/>
        </p:nvSpPr>
        <p:spPr>
          <a:xfrm>
            <a:off x="3274534" y="1268761"/>
            <a:ext cx="2161561" cy="802778"/>
          </a:xfrm>
          <a:prstGeom prst="wedgeRoundRectCallout">
            <a:avLst>
              <a:gd name="adj1" fmla="val -41692"/>
              <a:gd name="adj2" fmla="val 79017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“This system is compromised.”</a:t>
            </a:r>
          </a:p>
          <a:p>
            <a:pPr algn="r"/>
            <a:r>
              <a:rPr lang="en-US" altLang="ko-KR" sz="1100" b="1" dirty="0" smtClean="0">
                <a:solidFill>
                  <a:srgbClr val="002060"/>
                </a:solidFill>
              </a:rPr>
              <a:t>From. </a:t>
            </a:r>
            <a:r>
              <a:rPr lang="en-US" altLang="ko-KR" sz="1100" b="1" dirty="0" err="1" smtClean="0">
                <a:solidFill>
                  <a:srgbClr val="002060"/>
                </a:solidFill>
              </a:rPr>
              <a:t>Mandiant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  <p:pic>
        <p:nvPicPr>
          <p:cNvPr id="34" name="그림 33" descr="2012_01_icon_011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1908" y="4430005"/>
            <a:ext cx="510283" cy="112376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3931130" y="4342541"/>
            <a:ext cx="2585745" cy="2140178"/>
            <a:chOff x="3931130" y="4342541"/>
            <a:chExt cx="2585745" cy="2140178"/>
          </a:xfrm>
        </p:grpSpPr>
        <p:sp>
          <p:nvSpPr>
            <p:cNvPr id="33" name="모서리가 둥근 사각형 설명선 32"/>
            <p:cNvSpPr/>
            <p:nvPr/>
          </p:nvSpPr>
          <p:spPr>
            <a:xfrm>
              <a:off x="4355314" y="5663213"/>
              <a:ext cx="2161561" cy="819506"/>
            </a:xfrm>
            <a:prstGeom prst="wedgeRoundRectCallout">
              <a:avLst>
                <a:gd name="adj1" fmla="val -27433"/>
                <a:gd name="adj2" fmla="val -101439"/>
                <a:gd name="adj3" fmla="val 16667"/>
              </a:avLst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002060"/>
                  </a:solidFill>
                </a:rPr>
                <a:t>Drive by Download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왼쪽 화살표 34"/>
            <p:cNvSpPr/>
            <p:nvPr/>
          </p:nvSpPr>
          <p:spPr>
            <a:xfrm>
              <a:off x="3931130" y="4737619"/>
              <a:ext cx="1644525" cy="5085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 descr="2012_01_icon_065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5293" y="4342541"/>
              <a:ext cx="717970" cy="666946"/>
            </a:xfrm>
            <a:prstGeom prst="rect">
              <a:avLst/>
            </a:prstGeom>
          </p:spPr>
        </p:pic>
      </p:grpSp>
      <p:sp>
        <p:nvSpPr>
          <p:cNvPr id="38" name="모서리가 둥근 사각형 설명선 37"/>
          <p:cNvSpPr/>
          <p:nvPr/>
        </p:nvSpPr>
        <p:spPr>
          <a:xfrm>
            <a:off x="5362304" y="3241212"/>
            <a:ext cx="2547089" cy="886455"/>
          </a:xfrm>
          <a:prstGeom prst="wedgeRoundRectCallout">
            <a:avLst>
              <a:gd name="adj1" fmla="val -23155"/>
              <a:gd name="adj2" fmla="val 76457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Military Research Institute’s Web Server</a:t>
            </a:r>
          </a:p>
          <a:p>
            <a:pPr algn="ctr"/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4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53821" y="2326036"/>
            <a:ext cx="1008112" cy="631750"/>
          </a:xfrm>
          <a:prstGeom prst="rect">
            <a:avLst/>
          </a:prstGeom>
          <a:noFill/>
        </p:spPr>
      </p:pic>
      <p:pic>
        <p:nvPicPr>
          <p:cNvPr id="4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98760" y="3136387"/>
            <a:ext cx="1008112" cy="631750"/>
          </a:xfrm>
          <a:prstGeom prst="rect">
            <a:avLst/>
          </a:prstGeom>
          <a:noFill/>
        </p:spPr>
      </p:pic>
      <p:pic>
        <p:nvPicPr>
          <p:cNvPr id="4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98760" y="3916700"/>
            <a:ext cx="1008112" cy="631750"/>
          </a:xfrm>
          <a:prstGeom prst="rect">
            <a:avLst/>
          </a:prstGeom>
          <a:noFill/>
        </p:spPr>
      </p:pic>
      <p:pic>
        <p:nvPicPr>
          <p:cNvPr id="4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52987" y="4676014"/>
            <a:ext cx="1008112" cy="631750"/>
          </a:xfrm>
          <a:prstGeom prst="rect">
            <a:avLst/>
          </a:prstGeom>
          <a:noFill/>
        </p:spPr>
      </p:pic>
      <p:sp>
        <p:nvSpPr>
          <p:cNvPr id="46" name="오른쪽 화살표 45"/>
          <p:cNvSpPr/>
          <p:nvPr/>
        </p:nvSpPr>
        <p:spPr>
          <a:xfrm rot="8324225">
            <a:off x="2313565" y="2988988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5400000">
            <a:off x="1787331" y="3653335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rot="2410304">
            <a:off x="2508333" y="4477731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69270" y="2554215"/>
            <a:ext cx="2179033" cy="794675"/>
          </a:xfrm>
          <a:prstGeom prst="wedgeRoundRectCallout">
            <a:avLst>
              <a:gd name="adj1" fmla="val 47893"/>
              <a:gd name="adj2" fmla="val 95824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All systems have same local administrator ID/PW…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62304" y="3715211"/>
            <a:ext cx="2592288" cy="31145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 Watering Hole Attack~!!</a:t>
            </a:r>
            <a:endParaRPr lang="ko-KR" altLang="en-US" sz="1400" b="1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b="1" dirty="0" smtClean="0">
              <a:latin typeface="+mn-ea"/>
              <a:sym typeface="Wingdings" pitchFamily="2" charset="2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262191" y="1182451"/>
            <a:ext cx="2485603" cy="528060"/>
            <a:chOff x="6190853" y="1543479"/>
            <a:chExt cx="2485603" cy="528060"/>
          </a:xfrm>
        </p:grpSpPr>
        <p:sp>
          <p:nvSpPr>
            <p:cNvPr id="51" name="오른쪽 화살표 50"/>
            <p:cNvSpPr/>
            <p:nvPr/>
          </p:nvSpPr>
          <p:spPr>
            <a:xfrm>
              <a:off x="6190853" y="1639030"/>
              <a:ext cx="821367" cy="3418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20272" y="1543479"/>
              <a:ext cx="1656184" cy="52806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latin typeface="+mn-ea"/>
                  <a:sym typeface="Wingdings" pitchFamily="2" charset="2"/>
                </a:rPr>
                <a:t>: Back Tracking </a:t>
              </a:r>
              <a:endParaRPr lang="ko-KR" altLang="en-US" sz="1600" b="1" dirty="0" smtClean="0">
                <a:latin typeface="+mn-ea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3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8" grpId="0" animBg="1"/>
      <p:bldP spid="46" grpId="0" animBg="1"/>
      <p:bldP spid="47" grpId="0" animBg="1"/>
      <p:bldP spid="48" grpId="0" animBg="1"/>
      <p:bldP spid="49" grpId="0" animBg="1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Case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326" y="836712"/>
            <a:ext cx="8227130" cy="360040"/>
          </a:xfrm>
        </p:spPr>
        <p:txBody>
          <a:bodyPr/>
          <a:lstStyle/>
          <a:p>
            <a:r>
              <a:rPr lang="en-US" altLang="ko-KR" dirty="0" smtClean="0"/>
              <a:t>Case Study 2 : Online Game Company in South Korea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2122763"/>
            <a:ext cx="3672408" cy="4178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7" y="1566945"/>
            <a:ext cx="1883627" cy="5558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2060"/>
                </a:solidFill>
              </a:rPr>
              <a:t>Server Farm</a:t>
            </a:r>
          </a:p>
          <a:p>
            <a:pPr algn="ctr"/>
            <a:r>
              <a:rPr lang="en-US" altLang="ko-KR" sz="1600" b="1" dirty="0" smtClean="0">
                <a:solidFill>
                  <a:srgbClr val="002060"/>
                </a:solidFill>
              </a:rPr>
              <a:t>(AD Environment)</a:t>
            </a:r>
            <a:endParaRPr lang="ko-KR" altLang="en-US" sz="1600" b="1" dirty="0"/>
          </a:p>
        </p:txBody>
      </p:sp>
      <p:pic>
        <p:nvPicPr>
          <p:cNvPr id="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34" y="2329141"/>
            <a:ext cx="1008112" cy="631750"/>
          </a:xfrm>
          <a:prstGeom prst="rect">
            <a:avLst/>
          </a:prstGeom>
          <a:noFill/>
        </p:spPr>
      </p:pic>
      <p:pic>
        <p:nvPicPr>
          <p:cNvPr id="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461" y="2329141"/>
            <a:ext cx="1008112" cy="63175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015646" y="2122762"/>
            <a:ext cx="3672408" cy="4178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15645" y="1566944"/>
            <a:ext cx="2339329" cy="5558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2060"/>
                </a:solidFill>
              </a:rPr>
              <a:t>Office Network</a:t>
            </a:r>
          </a:p>
          <a:p>
            <a:pPr algn="ctr"/>
            <a:r>
              <a:rPr lang="en-US" altLang="ko-KR" sz="1600" b="1" dirty="0">
                <a:solidFill>
                  <a:srgbClr val="002060"/>
                </a:solidFill>
              </a:rPr>
              <a:t>(AD Environment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ko-KR" altLang="en-US" sz="2000" b="1" dirty="0"/>
          </a:p>
        </p:txBody>
      </p:sp>
      <p:pic>
        <p:nvPicPr>
          <p:cNvPr id="1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807" y="3145445"/>
            <a:ext cx="1008112" cy="631750"/>
          </a:xfrm>
          <a:prstGeom prst="rect">
            <a:avLst/>
          </a:prstGeom>
          <a:noFill/>
        </p:spPr>
      </p:pic>
      <p:pic>
        <p:nvPicPr>
          <p:cNvPr id="1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34" y="3142162"/>
            <a:ext cx="1008112" cy="631750"/>
          </a:xfrm>
          <a:prstGeom prst="rect">
            <a:avLst/>
          </a:prstGeom>
          <a:noFill/>
        </p:spPr>
      </p:pic>
      <p:pic>
        <p:nvPicPr>
          <p:cNvPr id="1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461" y="3142162"/>
            <a:ext cx="1008112" cy="631750"/>
          </a:xfrm>
          <a:prstGeom prst="rect">
            <a:avLst/>
          </a:prstGeom>
          <a:noFill/>
        </p:spPr>
      </p:pic>
      <p:pic>
        <p:nvPicPr>
          <p:cNvPr id="1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807" y="3921862"/>
            <a:ext cx="1008112" cy="631750"/>
          </a:xfrm>
          <a:prstGeom prst="rect">
            <a:avLst/>
          </a:prstGeom>
          <a:noFill/>
        </p:spPr>
      </p:pic>
      <p:pic>
        <p:nvPicPr>
          <p:cNvPr id="1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34" y="3918579"/>
            <a:ext cx="1008112" cy="631750"/>
          </a:xfrm>
          <a:prstGeom prst="rect">
            <a:avLst/>
          </a:prstGeom>
          <a:noFill/>
        </p:spPr>
      </p:pic>
      <p:pic>
        <p:nvPicPr>
          <p:cNvPr id="1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461" y="3918579"/>
            <a:ext cx="1008112" cy="631750"/>
          </a:xfrm>
          <a:prstGeom prst="rect">
            <a:avLst/>
          </a:prstGeom>
          <a:noFill/>
        </p:spPr>
      </p:pic>
      <p:pic>
        <p:nvPicPr>
          <p:cNvPr id="1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34" y="4679694"/>
            <a:ext cx="1008112" cy="631750"/>
          </a:xfrm>
          <a:prstGeom prst="rect">
            <a:avLst/>
          </a:prstGeom>
          <a:noFill/>
        </p:spPr>
      </p:pic>
      <p:pic>
        <p:nvPicPr>
          <p:cNvPr id="1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461" y="4679694"/>
            <a:ext cx="1008112" cy="631750"/>
          </a:xfrm>
          <a:prstGeom prst="rect">
            <a:avLst/>
          </a:prstGeom>
          <a:noFill/>
        </p:spPr>
      </p:pic>
      <p:pic>
        <p:nvPicPr>
          <p:cNvPr id="2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807" y="5444092"/>
            <a:ext cx="1008112" cy="631750"/>
          </a:xfrm>
          <a:prstGeom prst="rect">
            <a:avLst/>
          </a:prstGeom>
          <a:noFill/>
        </p:spPr>
      </p:pic>
      <p:pic>
        <p:nvPicPr>
          <p:cNvPr id="2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34" y="5440809"/>
            <a:ext cx="1008112" cy="631750"/>
          </a:xfrm>
          <a:prstGeom prst="rect">
            <a:avLst/>
          </a:prstGeom>
          <a:noFill/>
        </p:spPr>
      </p:pic>
      <p:pic>
        <p:nvPicPr>
          <p:cNvPr id="2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461" y="5440809"/>
            <a:ext cx="1008112" cy="631750"/>
          </a:xfrm>
          <a:prstGeom prst="rect">
            <a:avLst/>
          </a:prstGeom>
          <a:noFill/>
        </p:spPr>
      </p:pic>
      <p:pic>
        <p:nvPicPr>
          <p:cNvPr id="2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6863" y="2325461"/>
            <a:ext cx="1008112" cy="631750"/>
          </a:xfrm>
          <a:prstGeom prst="rect">
            <a:avLst/>
          </a:prstGeom>
          <a:noFill/>
        </p:spPr>
      </p:pic>
      <p:pic>
        <p:nvPicPr>
          <p:cNvPr id="2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3690" y="2325461"/>
            <a:ext cx="1008112" cy="631750"/>
          </a:xfrm>
          <a:prstGeom prst="rect">
            <a:avLst/>
          </a:prstGeom>
          <a:noFill/>
        </p:spPr>
      </p:pic>
      <p:pic>
        <p:nvPicPr>
          <p:cNvPr id="2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0036" y="3141765"/>
            <a:ext cx="1008112" cy="631750"/>
          </a:xfrm>
          <a:prstGeom prst="rect">
            <a:avLst/>
          </a:prstGeom>
          <a:noFill/>
        </p:spPr>
      </p:pic>
      <p:pic>
        <p:nvPicPr>
          <p:cNvPr id="2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6863" y="3138482"/>
            <a:ext cx="1008112" cy="631750"/>
          </a:xfrm>
          <a:prstGeom prst="rect">
            <a:avLst/>
          </a:prstGeom>
          <a:noFill/>
        </p:spPr>
      </p:pic>
      <p:pic>
        <p:nvPicPr>
          <p:cNvPr id="2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3690" y="3138482"/>
            <a:ext cx="1008112" cy="631750"/>
          </a:xfrm>
          <a:prstGeom prst="rect">
            <a:avLst/>
          </a:prstGeom>
          <a:noFill/>
        </p:spPr>
      </p:pic>
      <p:pic>
        <p:nvPicPr>
          <p:cNvPr id="2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0036" y="3918182"/>
            <a:ext cx="1008112" cy="631750"/>
          </a:xfrm>
          <a:prstGeom prst="rect">
            <a:avLst/>
          </a:prstGeom>
          <a:noFill/>
        </p:spPr>
      </p:pic>
      <p:pic>
        <p:nvPicPr>
          <p:cNvPr id="2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6863" y="3914899"/>
            <a:ext cx="1008112" cy="631750"/>
          </a:xfrm>
          <a:prstGeom prst="rect">
            <a:avLst/>
          </a:prstGeom>
          <a:noFill/>
        </p:spPr>
      </p:pic>
      <p:pic>
        <p:nvPicPr>
          <p:cNvPr id="3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3690" y="3914899"/>
            <a:ext cx="1008112" cy="631750"/>
          </a:xfrm>
          <a:prstGeom prst="rect">
            <a:avLst/>
          </a:prstGeom>
          <a:noFill/>
        </p:spPr>
      </p:pic>
      <p:pic>
        <p:nvPicPr>
          <p:cNvPr id="3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0036" y="4679297"/>
            <a:ext cx="1008112" cy="631750"/>
          </a:xfrm>
          <a:prstGeom prst="rect">
            <a:avLst/>
          </a:prstGeom>
          <a:noFill/>
        </p:spPr>
      </p:pic>
      <p:pic>
        <p:nvPicPr>
          <p:cNvPr id="3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6863" y="4676014"/>
            <a:ext cx="1008112" cy="631750"/>
          </a:xfrm>
          <a:prstGeom prst="rect">
            <a:avLst/>
          </a:prstGeom>
          <a:noFill/>
        </p:spPr>
      </p:pic>
      <p:pic>
        <p:nvPicPr>
          <p:cNvPr id="3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3690" y="4676014"/>
            <a:ext cx="1008112" cy="631750"/>
          </a:xfrm>
          <a:prstGeom prst="rect">
            <a:avLst/>
          </a:prstGeom>
          <a:noFill/>
        </p:spPr>
      </p:pic>
      <p:pic>
        <p:nvPicPr>
          <p:cNvPr id="3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0036" y="5440412"/>
            <a:ext cx="1008112" cy="631750"/>
          </a:xfrm>
          <a:prstGeom prst="rect">
            <a:avLst/>
          </a:prstGeom>
          <a:noFill/>
        </p:spPr>
      </p:pic>
      <p:pic>
        <p:nvPicPr>
          <p:cNvPr id="3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6863" y="5437129"/>
            <a:ext cx="1008112" cy="631750"/>
          </a:xfrm>
          <a:prstGeom prst="rect">
            <a:avLst/>
          </a:prstGeom>
          <a:noFill/>
        </p:spPr>
      </p:pic>
      <p:pic>
        <p:nvPicPr>
          <p:cNvPr id="3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3690" y="5437129"/>
            <a:ext cx="1008112" cy="631750"/>
          </a:xfrm>
          <a:prstGeom prst="rect">
            <a:avLst/>
          </a:prstGeom>
          <a:noFill/>
        </p:spPr>
      </p:pic>
      <p:grpSp>
        <p:nvGrpSpPr>
          <p:cNvPr id="37" name="그룹 36"/>
          <p:cNvGrpSpPr/>
          <p:nvPr/>
        </p:nvGrpSpPr>
        <p:grpSpPr>
          <a:xfrm>
            <a:off x="874616" y="2339018"/>
            <a:ext cx="1008112" cy="631750"/>
            <a:chOff x="956898" y="2552813"/>
            <a:chExt cx="1008112" cy="631750"/>
          </a:xfrm>
        </p:grpSpPr>
        <p:pic>
          <p:nvPicPr>
            <p:cNvPr id="38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6898" y="2552813"/>
              <a:ext cx="1008112" cy="631750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1064155" y="2626009"/>
              <a:ext cx="612355" cy="391054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DB</a:t>
              </a:r>
              <a:endPara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  <p:pic>
        <p:nvPicPr>
          <p:cNvPr id="4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0036" y="2328744"/>
            <a:ext cx="1008112" cy="631750"/>
          </a:xfrm>
          <a:prstGeom prst="rect">
            <a:avLst/>
          </a:prstGeom>
          <a:noFill/>
        </p:spPr>
      </p:pic>
      <p:pic>
        <p:nvPicPr>
          <p:cNvPr id="4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908" y="4677955"/>
            <a:ext cx="1008112" cy="631750"/>
          </a:xfrm>
          <a:prstGeom prst="rect">
            <a:avLst/>
          </a:prstGeom>
          <a:noFill/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84" y="2361168"/>
            <a:ext cx="942975" cy="609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68260" y="2396201"/>
            <a:ext cx="65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B548B"/>
                </a:solidFill>
              </a:rPr>
              <a:t>DB</a:t>
            </a:r>
            <a:endParaRPr lang="ko-KR" altLang="en-US" b="1" dirty="0">
              <a:solidFill>
                <a:srgbClr val="CB548B"/>
              </a:solidFill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2090437" y="1277904"/>
            <a:ext cx="1293876" cy="728153"/>
          </a:xfrm>
          <a:prstGeom prst="wedgeRoundRectCallout">
            <a:avLst>
              <a:gd name="adj1" fmla="val -72580"/>
              <a:gd name="adj2" fmla="val 100912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Fabricating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Game Money~!!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3226750" y="3754058"/>
            <a:ext cx="1701984" cy="675323"/>
          </a:xfrm>
          <a:prstGeom prst="wedgeRoundRectCallout">
            <a:avLst>
              <a:gd name="adj1" fmla="val -27671"/>
              <a:gd name="adj2" fmla="val 81706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Gateway Server Connected to Office Network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64" name="모서리가 둥근 사각형 설명선 63"/>
          <p:cNvSpPr/>
          <p:nvPr/>
        </p:nvSpPr>
        <p:spPr>
          <a:xfrm>
            <a:off x="5266092" y="3069859"/>
            <a:ext cx="2179033" cy="794675"/>
          </a:xfrm>
          <a:prstGeom prst="wedgeRoundRectCallout">
            <a:avLst>
              <a:gd name="adj1" fmla="val 66281"/>
              <a:gd name="adj2" fmla="val 19544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Downloading</a:t>
            </a:r>
          </a:p>
          <a:p>
            <a:pPr algn="ctr"/>
            <a:r>
              <a:rPr lang="en-US" altLang="ko-KR" sz="1200" b="1" dirty="0" err="1" smtClean="0">
                <a:solidFill>
                  <a:srgbClr val="002060"/>
                </a:solidFill>
              </a:rPr>
              <a:t>Nvidia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 Driver Installation Program</a:t>
            </a:r>
            <a:br>
              <a:rPr lang="en-US" altLang="ko-KR" sz="1200" b="1" dirty="0" smtClean="0">
                <a:solidFill>
                  <a:srgbClr val="002060"/>
                </a:solidFill>
              </a:rPr>
            </a:br>
            <a:r>
              <a:rPr lang="en-US" altLang="ko-KR" sz="1200" b="1" dirty="0" smtClean="0">
                <a:solidFill>
                  <a:srgbClr val="002060"/>
                </a:solidFill>
              </a:rPr>
              <a:t>(Malicious)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pic>
        <p:nvPicPr>
          <p:cNvPr id="7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16893" y="3138482"/>
            <a:ext cx="1008112" cy="631750"/>
          </a:xfrm>
          <a:prstGeom prst="rect">
            <a:avLst/>
          </a:prstGeom>
          <a:noFill/>
        </p:spPr>
      </p:pic>
      <p:sp>
        <p:nvSpPr>
          <p:cNvPr id="73" name="오른쪽 화살표 72"/>
          <p:cNvSpPr/>
          <p:nvPr/>
        </p:nvSpPr>
        <p:spPr>
          <a:xfrm rot="2410304">
            <a:off x="1482440" y="2906890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2544203" y="2340087"/>
            <a:ext cx="2179033" cy="794675"/>
          </a:xfrm>
          <a:prstGeom prst="wedgeRoundRectCallout">
            <a:avLst>
              <a:gd name="adj1" fmla="val -53008"/>
              <a:gd name="adj2" fmla="val 124267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Using Domain administrator’s Credentials…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7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18533" y="3916727"/>
            <a:ext cx="1008112" cy="631750"/>
          </a:xfrm>
          <a:prstGeom prst="rect">
            <a:avLst/>
          </a:prstGeom>
          <a:noFill/>
        </p:spPr>
      </p:pic>
      <p:sp>
        <p:nvSpPr>
          <p:cNvPr id="77" name="오른쪽 화살표 76"/>
          <p:cNvSpPr/>
          <p:nvPr/>
        </p:nvSpPr>
        <p:spPr>
          <a:xfrm rot="5400000">
            <a:off x="1951627" y="3665212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68461" y="4683958"/>
            <a:ext cx="1008112" cy="631750"/>
          </a:xfrm>
          <a:prstGeom prst="rect">
            <a:avLst/>
          </a:prstGeom>
          <a:noFill/>
        </p:spPr>
      </p:pic>
      <p:sp>
        <p:nvSpPr>
          <p:cNvPr id="81" name="오른쪽 화살표 80"/>
          <p:cNvSpPr/>
          <p:nvPr/>
        </p:nvSpPr>
        <p:spPr>
          <a:xfrm rot="2410304">
            <a:off x="2580579" y="4384433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90036" y="4684321"/>
            <a:ext cx="1008112" cy="631750"/>
          </a:xfrm>
          <a:prstGeom prst="rect">
            <a:avLst/>
          </a:prstGeom>
          <a:noFill/>
        </p:spPr>
      </p:pic>
      <p:sp>
        <p:nvSpPr>
          <p:cNvPr id="84" name="왼쪽/오른쪽 화살표 83"/>
          <p:cNvSpPr/>
          <p:nvPr/>
        </p:nvSpPr>
        <p:spPr>
          <a:xfrm>
            <a:off x="3745012" y="4762468"/>
            <a:ext cx="1676514" cy="44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VPN</a:t>
            </a:r>
            <a:endParaRPr lang="ko-KR" altLang="en-US" sz="1400" b="1" dirty="0"/>
          </a:p>
        </p:txBody>
      </p:sp>
      <p:pic>
        <p:nvPicPr>
          <p:cNvPr id="8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46863" y="4679694"/>
            <a:ext cx="1008112" cy="631750"/>
          </a:xfrm>
          <a:prstGeom prst="rect">
            <a:avLst/>
          </a:prstGeom>
          <a:noFill/>
        </p:spPr>
      </p:pic>
      <p:pic>
        <p:nvPicPr>
          <p:cNvPr id="8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03688" y="3921862"/>
            <a:ext cx="1008112" cy="631750"/>
          </a:xfrm>
          <a:prstGeom prst="rect">
            <a:avLst/>
          </a:prstGeom>
          <a:noFill/>
        </p:spPr>
      </p:pic>
      <p:pic>
        <p:nvPicPr>
          <p:cNvPr id="8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48287" y="2328744"/>
            <a:ext cx="1008112" cy="631750"/>
          </a:xfrm>
          <a:prstGeom prst="rect">
            <a:avLst/>
          </a:prstGeom>
          <a:noFill/>
        </p:spPr>
      </p:pic>
      <p:sp>
        <p:nvSpPr>
          <p:cNvPr id="90" name="오른쪽 화살표 89"/>
          <p:cNvSpPr/>
          <p:nvPr/>
        </p:nvSpPr>
        <p:spPr>
          <a:xfrm rot="16200000">
            <a:off x="7464789" y="3271150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rot="19575329">
            <a:off x="6944291" y="4382691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오른쪽 화살표 91"/>
          <p:cNvSpPr/>
          <p:nvPr/>
        </p:nvSpPr>
        <p:spPr>
          <a:xfrm>
            <a:off x="5828919" y="4778601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287106" y="4713523"/>
            <a:ext cx="504056" cy="3910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ko-KR" sz="1000" b="1" dirty="0" smtClean="0">
                <a:solidFill>
                  <a:srgbClr val="CC568C"/>
                </a:solidFill>
                <a:latin typeface="+mn-ea"/>
                <a:sym typeface="Wingdings" pitchFamily="2" charset="2"/>
              </a:rPr>
              <a:t>Gate Way</a:t>
            </a:r>
            <a:endParaRPr lang="ko-KR" altLang="en-US" sz="1000" b="1" dirty="0" smtClean="0">
              <a:solidFill>
                <a:srgbClr val="CC568C"/>
              </a:solidFill>
              <a:latin typeface="+mn-ea"/>
              <a:sym typeface="Wingdings" pitchFamily="2" charset="2"/>
            </a:endParaRPr>
          </a:p>
        </p:txBody>
      </p:sp>
      <p:sp>
        <p:nvSpPr>
          <p:cNvPr id="94" name="모서리가 둥근 사각형 설명선 93"/>
          <p:cNvSpPr/>
          <p:nvPr/>
        </p:nvSpPr>
        <p:spPr>
          <a:xfrm>
            <a:off x="5327863" y="5373216"/>
            <a:ext cx="1378330" cy="728153"/>
          </a:xfrm>
          <a:prstGeom prst="wedgeRoundRectCallout">
            <a:avLst>
              <a:gd name="adj1" fmla="val -31573"/>
              <a:gd name="adj2" fmla="val -82284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2060"/>
                </a:solidFill>
              </a:rPr>
              <a:t>Keylogging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502266" y="2327388"/>
            <a:ext cx="1008112" cy="631750"/>
            <a:chOff x="7502266" y="2327388"/>
            <a:chExt cx="1008112" cy="631750"/>
          </a:xfrm>
        </p:grpSpPr>
        <p:pic>
          <p:nvPicPr>
            <p:cNvPr id="95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502266" y="2327388"/>
              <a:ext cx="1008112" cy="631750"/>
            </a:xfrm>
            <a:prstGeom prst="rect">
              <a:avLst/>
            </a:prstGeom>
            <a:noFill/>
          </p:spPr>
        </p:pic>
        <p:sp>
          <p:nvSpPr>
            <p:cNvPr id="97" name="TextBox 96"/>
            <p:cNvSpPr txBox="1"/>
            <p:nvPr/>
          </p:nvSpPr>
          <p:spPr>
            <a:xfrm>
              <a:off x="7549165" y="2343795"/>
              <a:ext cx="6526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CB548B"/>
                  </a:solidFill>
                </a:rPr>
                <a:t>File Server</a:t>
              </a:r>
              <a:endParaRPr lang="ko-KR" altLang="en-US" sz="1100" b="1" dirty="0">
                <a:solidFill>
                  <a:srgbClr val="CB548B"/>
                </a:solidFill>
              </a:endParaRPr>
            </a:p>
          </p:txBody>
        </p:sp>
      </p:grpSp>
      <p:sp>
        <p:nvSpPr>
          <p:cNvPr id="98" name="모서리가 둥근 사각형 설명선 97"/>
          <p:cNvSpPr/>
          <p:nvPr/>
        </p:nvSpPr>
        <p:spPr>
          <a:xfrm>
            <a:off x="6862354" y="5176258"/>
            <a:ext cx="2179033" cy="794675"/>
          </a:xfrm>
          <a:prstGeom prst="wedgeRoundRectCallout">
            <a:avLst>
              <a:gd name="adj1" fmla="val -30847"/>
              <a:gd name="adj2" fmla="val -108451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Using Domain administrator’s Credentials…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 rot="10800000">
            <a:off x="6790437" y="2401329"/>
            <a:ext cx="8213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4336314" y="2074847"/>
            <a:ext cx="2077890" cy="794675"/>
          </a:xfrm>
          <a:prstGeom prst="wedgeRoundRectCallout">
            <a:avLst>
              <a:gd name="adj1" fmla="val 62821"/>
              <a:gd name="adj2" fmla="val 20837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Can’t find any traces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Before Formatting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7430027" y="1521149"/>
            <a:ext cx="1182974" cy="513239"/>
          </a:xfrm>
          <a:prstGeom prst="wedgeRoundRectCallout">
            <a:avLst>
              <a:gd name="adj1" fmla="val -47412"/>
              <a:gd name="adj2" fmla="val 126811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Analyzing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FTP Log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314699" y="3362788"/>
            <a:ext cx="1548220" cy="797038"/>
          </a:xfrm>
          <a:prstGeom prst="wedgeRoundRectCallout">
            <a:avLst>
              <a:gd name="adj1" fmla="val 19531"/>
              <a:gd name="adj2" fmla="val -100860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Recovering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Deleted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Event Records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258804" y="928407"/>
            <a:ext cx="2485603" cy="528060"/>
            <a:chOff x="6190853" y="1543479"/>
            <a:chExt cx="2485603" cy="528060"/>
          </a:xfrm>
        </p:grpSpPr>
        <p:sp>
          <p:nvSpPr>
            <p:cNvPr id="105" name="오른쪽 화살표 104"/>
            <p:cNvSpPr/>
            <p:nvPr/>
          </p:nvSpPr>
          <p:spPr>
            <a:xfrm>
              <a:off x="6190853" y="1639030"/>
              <a:ext cx="821367" cy="3418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20272" y="1543479"/>
              <a:ext cx="1656184" cy="52806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latin typeface="+mn-ea"/>
                  <a:sym typeface="Wingdings" pitchFamily="2" charset="2"/>
                </a:rPr>
                <a:t>: Back Tracking </a:t>
              </a:r>
              <a:endParaRPr lang="ko-KR" altLang="en-US" sz="1600" b="1" dirty="0" smtClean="0">
                <a:latin typeface="+mn-ea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15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6" grpId="0" animBg="1"/>
      <p:bldP spid="64" grpId="0" animBg="1"/>
      <p:bldP spid="73" grpId="0" animBg="1"/>
      <p:bldP spid="75" grpId="0" animBg="1"/>
      <p:bldP spid="77" grpId="0" animBg="1"/>
      <p:bldP spid="81" grpId="0" animBg="1"/>
      <p:bldP spid="84" grpId="0" animBg="1"/>
      <p:bldP spid="90" grpId="0" animBg="1"/>
      <p:bldP spid="91" grpId="0" animBg="1"/>
      <p:bldP spid="92" grpId="0" animBg="1"/>
      <p:bldP spid="93" grpId="0"/>
      <p:bldP spid="94" grpId="0" animBg="1"/>
      <p:bldP spid="98" grpId="0" animBg="1"/>
      <p:bldP spid="99" grpId="0" animBg="1"/>
      <p:bldP spid="101" grpId="0" animBg="1"/>
      <p:bldP spid="102" grpId="0" animBg="1"/>
      <p:bldP spid="10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1" name="부제목 30"/>
          <p:cNvSpPr>
            <a:spLocks noGrp="1"/>
          </p:cNvSpPr>
          <p:nvPr>
            <p:ph type="subTitle" idx="1"/>
          </p:nvPr>
        </p:nvSpPr>
        <p:spPr>
          <a:xfrm>
            <a:off x="449326" y="836712"/>
            <a:ext cx="8227130" cy="360040"/>
          </a:xfrm>
        </p:spPr>
        <p:txBody>
          <a:bodyPr/>
          <a:lstStyle/>
          <a:p>
            <a:r>
              <a:rPr lang="en-US" altLang="ko-KR" dirty="0" smtClean="0"/>
              <a:t>Case Study 3 : 6.25 Cyber Attack in South Korea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73204" y="1628800"/>
            <a:ext cx="8547267" cy="48965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77700" y="1278855"/>
            <a:ext cx="2930644" cy="34994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Cable TV Company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091684" y="4552113"/>
            <a:ext cx="2520280" cy="181029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1683" y="4202167"/>
            <a:ext cx="2339329" cy="34994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C branch’s Server Farm</a:t>
            </a:r>
            <a:endParaRPr lang="ko-KR" altLang="en-US" sz="1400" b="1" dirty="0"/>
          </a:p>
        </p:txBody>
      </p:sp>
      <p:pic>
        <p:nvPicPr>
          <p:cNvPr id="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2901" y="4754812"/>
            <a:ext cx="1008112" cy="631750"/>
          </a:xfrm>
          <a:prstGeom prst="rect">
            <a:avLst/>
          </a:prstGeom>
          <a:noFill/>
        </p:spPr>
      </p:pic>
      <p:pic>
        <p:nvPicPr>
          <p:cNvPr id="1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074" y="5571116"/>
            <a:ext cx="1008112" cy="631750"/>
          </a:xfrm>
          <a:prstGeom prst="rect">
            <a:avLst/>
          </a:prstGeom>
          <a:noFill/>
        </p:spPr>
      </p:pic>
      <p:pic>
        <p:nvPicPr>
          <p:cNvPr id="2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074" y="4758095"/>
            <a:ext cx="1008112" cy="631750"/>
          </a:xfrm>
          <a:prstGeom prst="rect">
            <a:avLst/>
          </a:prstGeom>
          <a:noFill/>
        </p:spPr>
      </p:pic>
      <p:pic>
        <p:nvPicPr>
          <p:cNvPr id="4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73082" y="4757618"/>
            <a:ext cx="1008112" cy="631750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7621114" y="5383746"/>
            <a:ext cx="561718" cy="6186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latin typeface="+mn-ea"/>
                <a:sym typeface="Wingdings" pitchFamily="2" charset="2"/>
              </a:rPr>
              <a:t>…</a:t>
            </a:r>
            <a:endParaRPr lang="ko-KR" altLang="en-US" sz="3200" b="1" dirty="0" smtClean="0">
              <a:latin typeface="+mn-ea"/>
              <a:sym typeface="Wingdings" pitchFamily="2" charset="2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091684" y="2172054"/>
            <a:ext cx="2520280" cy="181029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091683" y="1822108"/>
            <a:ext cx="2339329" cy="34994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B branch’s Server Farm</a:t>
            </a:r>
            <a:endParaRPr lang="ko-KR" altLang="en-US" sz="1400" b="1" dirty="0"/>
          </a:p>
        </p:txBody>
      </p:sp>
      <p:pic>
        <p:nvPicPr>
          <p:cNvPr id="8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2901" y="2374753"/>
            <a:ext cx="1008112" cy="631750"/>
          </a:xfrm>
          <a:prstGeom prst="rect">
            <a:avLst/>
          </a:prstGeom>
          <a:noFill/>
        </p:spPr>
      </p:pic>
      <p:pic>
        <p:nvPicPr>
          <p:cNvPr id="9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074" y="3191057"/>
            <a:ext cx="1008112" cy="631750"/>
          </a:xfrm>
          <a:prstGeom prst="rect">
            <a:avLst/>
          </a:prstGeom>
          <a:noFill/>
        </p:spPr>
      </p:pic>
      <p:pic>
        <p:nvPicPr>
          <p:cNvPr id="9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074" y="2378036"/>
            <a:ext cx="1008112" cy="631750"/>
          </a:xfrm>
          <a:prstGeom prst="rect">
            <a:avLst/>
          </a:prstGeom>
          <a:noFill/>
        </p:spPr>
      </p:pic>
      <p:pic>
        <p:nvPicPr>
          <p:cNvPr id="9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73082" y="2377559"/>
            <a:ext cx="1008112" cy="631750"/>
          </a:xfrm>
          <a:prstGeom prst="rect">
            <a:avLst/>
          </a:prstGeom>
          <a:noFill/>
        </p:spPr>
      </p:pic>
      <p:sp>
        <p:nvSpPr>
          <p:cNvPr id="95" name="TextBox 94"/>
          <p:cNvSpPr txBox="1"/>
          <p:nvPr/>
        </p:nvSpPr>
        <p:spPr>
          <a:xfrm>
            <a:off x="7621114" y="3003687"/>
            <a:ext cx="561718" cy="6186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latin typeface="+mn-ea"/>
                <a:sym typeface="Wingdings" pitchFamily="2" charset="2"/>
              </a:rPr>
              <a:t>…</a:t>
            </a:r>
            <a:endParaRPr lang="ko-KR" altLang="en-US" sz="3200" b="1" dirty="0" smtClean="0">
              <a:latin typeface="+mn-ea"/>
              <a:sym typeface="Wingdings" pitchFamily="2" charset="2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67544" y="4149080"/>
            <a:ext cx="2520281" cy="2160240"/>
            <a:chOff x="467543" y="1772816"/>
            <a:chExt cx="2520281" cy="2160240"/>
          </a:xfrm>
        </p:grpSpPr>
        <p:sp>
          <p:nvSpPr>
            <p:cNvPr id="97" name="직사각형 96"/>
            <p:cNvSpPr/>
            <p:nvPr/>
          </p:nvSpPr>
          <p:spPr>
            <a:xfrm>
              <a:off x="467544" y="2122762"/>
              <a:ext cx="2520280" cy="1810294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67543" y="1772816"/>
              <a:ext cx="2339329" cy="349945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002060"/>
                  </a:solidFill>
                </a:rPr>
                <a:t>A branch’s Server Farm</a:t>
              </a:r>
              <a:endParaRPr lang="ko-KR" altLang="en-US" sz="1400" b="1" dirty="0"/>
            </a:p>
          </p:txBody>
        </p:sp>
        <p:pic>
          <p:nvPicPr>
            <p:cNvPr id="102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794599" y="3147792"/>
              <a:ext cx="1008112" cy="631750"/>
            </a:xfrm>
            <a:prstGeom prst="rect">
              <a:avLst/>
            </a:prstGeom>
            <a:noFill/>
          </p:spPr>
        </p:pic>
        <p:pic>
          <p:nvPicPr>
            <p:cNvPr id="103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804850" y="2348880"/>
              <a:ext cx="1008112" cy="631750"/>
            </a:xfrm>
            <a:prstGeom prst="rect">
              <a:avLst/>
            </a:prstGeom>
            <a:noFill/>
          </p:spPr>
        </p:pic>
        <p:pic>
          <p:nvPicPr>
            <p:cNvPr id="104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48942" y="2348880"/>
              <a:ext cx="1008112" cy="631750"/>
            </a:xfrm>
            <a:prstGeom prst="rect">
              <a:avLst/>
            </a:prstGeom>
            <a:noFill/>
          </p:spPr>
        </p:pic>
        <p:sp>
          <p:nvSpPr>
            <p:cNvPr id="105" name="TextBox 104"/>
            <p:cNvSpPr txBox="1"/>
            <p:nvPr/>
          </p:nvSpPr>
          <p:spPr>
            <a:xfrm>
              <a:off x="913937" y="2954395"/>
              <a:ext cx="561718" cy="61862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200" b="1" dirty="0" smtClean="0">
                  <a:latin typeface="+mn-ea"/>
                  <a:sym typeface="Wingdings" pitchFamily="2" charset="2"/>
                </a:rPr>
                <a:t>…</a:t>
              </a:r>
              <a:endParaRPr lang="ko-KR" altLang="en-US" sz="3200" b="1" dirty="0" smtClean="0">
                <a:latin typeface="+mn-ea"/>
                <a:sym typeface="Wingdings" pitchFamily="2" charset="2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567330" y="1710489"/>
            <a:ext cx="3375638" cy="3230679"/>
            <a:chOff x="2567330" y="1710489"/>
            <a:chExt cx="3375638" cy="3230679"/>
          </a:xfrm>
        </p:grpSpPr>
        <p:sp>
          <p:nvSpPr>
            <p:cNvPr id="106" name="모서리가 둥근 사각형 설명선 105"/>
            <p:cNvSpPr/>
            <p:nvPr/>
          </p:nvSpPr>
          <p:spPr>
            <a:xfrm>
              <a:off x="2567330" y="1710489"/>
              <a:ext cx="3375638" cy="3230679"/>
            </a:xfrm>
            <a:prstGeom prst="wedgeRoundRectCallout">
              <a:avLst>
                <a:gd name="adj1" fmla="val -73346"/>
                <a:gd name="adj2" fmla="val 42298"/>
                <a:gd name="adj3" fmla="val 16667"/>
              </a:avLst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sz="1400" b="1" dirty="0" smtClean="0">
                  <a:solidFill>
                    <a:srgbClr val="002060"/>
                  </a:solidFill>
                </a:rPr>
                <a:t>All </a:t>
              </a:r>
              <a:r>
                <a:rPr lang="en-US" altLang="ko-KR" sz="1400" b="1" dirty="0" err="1" smtClean="0">
                  <a:solidFill>
                    <a:srgbClr val="002060"/>
                  </a:solidFill>
                </a:rPr>
                <a:t>systems’s</a:t>
              </a:r>
              <a:r>
                <a:rPr lang="en-US" altLang="ko-KR" sz="1400" b="1" dirty="0" smtClean="0">
                  <a:solidFill>
                    <a:srgbClr val="002060"/>
                  </a:solidFill>
                </a:rPr>
                <a:t> password and wall paper are changed.</a:t>
              </a:r>
            </a:p>
            <a:p>
              <a:pPr algn="ctr"/>
              <a:endParaRPr lang="en-US" altLang="ko-KR" sz="1400" b="1" dirty="0" smtClean="0">
                <a:solidFill>
                  <a:srgbClr val="002060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2060"/>
                </a:solidFill>
              </a:endParaRPr>
            </a:p>
            <a:p>
              <a:pPr algn="ctr"/>
              <a:endParaRPr lang="en-US" altLang="ko-KR" sz="1400" b="1" dirty="0" smtClean="0">
                <a:solidFill>
                  <a:srgbClr val="002060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2060"/>
                </a:solidFill>
              </a:endParaRPr>
            </a:p>
            <a:p>
              <a:pPr algn="ctr"/>
              <a:endParaRPr lang="en-US" altLang="ko-KR" sz="1400" b="1" dirty="0" smtClean="0">
                <a:solidFill>
                  <a:srgbClr val="002060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2060"/>
                </a:solidFill>
              </a:endParaRPr>
            </a:p>
            <a:p>
              <a:pPr algn="ctr"/>
              <a:endParaRPr lang="en-US" altLang="ko-KR" sz="1400" b="1" dirty="0" smtClean="0">
                <a:solidFill>
                  <a:srgbClr val="002060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2060"/>
                </a:solidFill>
              </a:endParaRPr>
            </a:p>
            <a:p>
              <a:pPr algn="ctr"/>
              <a:endParaRPr lang="en-US" altLang="ko-KR" sz="1400" b="1" dirty="0" smtClean="0">
                <a:solidFill>
                  <a:srgbClr val="002060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sz="1400" b="1" dirty="0" smtClean="0">
                  <a:solidFill>
                    <a:srgbClr val="002060"/>
                  </a:solidFill>
                </a:rPr>
                <a:t>After reset, system become unbootable…</a:t>
              </a:r>
            </a:p>
            <a:p>
              <a:pPr algn="ctr"/>
              <a:endParaRPr lang="en-US" altLang="ko-KR" sz="1400" b="1" dirty="0" smtClean="0">
                <a:solidFill>
                  <a:srgbClr val="002060"/>
                </a:solidFill>
              </a:endParaRPr>
            </a:p>
          </p:txBody>
        </p:sp>
        <p:pic>
          <p:nvPicPr>
            <p:cNvPr id="107" name="그림 10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925521" y="2324765"/>
              <a:ext cx="2726599" cy="1968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10" name="오른쪽 화살표 109"/>
          <p:cNvSpPr/>
          <p:nvPr/>
        </p:nvSpPr>
        <p:spPr>
          <a:xfrm rot="20055056">
            <a:off x="1195461" y="3588322"/>
            <a:ext cx="5459009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6339820" y="884949"/>
            <a:ext cx="2485603" cy="528060"/>
            <a:chOff x="6190853" y="1543479"/>
            <a:chExt cx="2485603" cy="528060"/>
          </a:xfrm>
        </p:grpSpPr>
        <p:sp>
          <p:nvSpPr>
            <p:cNvPr id="112" name="오른쪽 화살표 111"/>
            <p:cNvSpPr/>
            <p:nvPr/>
          </p:nvSpPr>
          <p:spPr>
            <a:xfrm>
              <a:off x="6190853" y="1639030"/>
              <a:ext cx="821367" cy="3418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20272" y="1543479"/>
              <a:ext cx="1656184" cy="52806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latin typeface="+mn-ea"/>
                  <a:sym typeface="Wingdings" pitchFamily="2" charset="2"/>
                </a:rPr>
                <a:t>: Back Tracking </a:t>
              </a:r>
              <a:endParaRPr lang="ko-KR" altLang="en-US" sz="1600" b="1" dirty="0" smtClean="0">
                <a:latin typeface="+mn-ea"/>
                <a:sym typeface="Wingdings" pitchFamily="2" charset="2"/>
              </a:endParaRPr>
            </a:p>
          </p:txBody>
        </p:sp>
      </p:grpSp>
      <p:sp>
        <p:nvSpPr>
          <p:cNvPr id="114" name="모서리가 둥근 사각형 설명선 113"/>
          <p:cNvSpPr/>
          <p:nvPr/>
        </p:nvSpPr>
        <p:spPr>
          <a:xfrm>
            <a:off x="591358" y="5441412"/>
            <a:ext cx="1548220" cy="797038"/>
          </a:xfrm>
          <a:prstGeom prst="wedgeRoundRectCallout">
            <a:avLst>
              <a:gd name="adj1" fmla="val -21613"/>
              <a:gd name="adj2" fmla="val -76369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Recovering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Destroyed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File System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16" name="오른쪽 화살표 115"/>
          <p:cNvSpPr/>
          <p:nvPr/>
        </p:nvSpPr>
        <p:spPr>
          <a:xfrm rot="21053442">
            <a:off x="2590097" y="5374615"/>
            <a:ext cx="38268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2607449" y="4872755"/>
            <a:ext cx="3826867" cy="341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사각형 설명선 120"/>
          <p:cNvSpPr/>
          <p:nvPr/>
        </p:nvSpPr>
        <p:spPr>
          <a:xfrm>
            <a:off x="2567518" y="2239546"/>
            <a:ext cx="2179033" cy="794675"/>
          </a:xfrm>
          <a:prstGeom prst="wedgeRoundRectCallout">
            <a:avLst>
              <a:gd name="adj1" fmla="val 47893"/>
              <a:gd name="adj2" fmla="val 95824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All systems have same local administrator ID/PW…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432574" y="3167550"/>
            <a:ext cx="2590222" cy="1218415"/>
          </a:xfrm>
          <a:prstGeom prst="wedgeRoundRectCallout">
            <a:avLst>
              <a:gd name="adj1" fmla="val -21613"/>
              <a:gd name="adj2" fmla="val 83472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2060"/>
                </a:solidFill>
              </a:rPr>
              <a:t>Malware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Changing password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Lateral Movement via Network share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Disk Destruction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23" name="왼쪽/오른쪽 화살표 122"/>
          <p:cNvSpPr/>
          <p:nvPr/>
        </p:nvSpPr>
        <p:spPr>
          <a:xfrm rot="20287039">
            <a:off x="2941644" y="3984188"/>
            <a:ext cx="3188030" cy="44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Private Line</a:t>
            </a:r>
            <a:endParaRPr lang="ko-KR" altLang="en-US" sz="1400" b="1" dirty="0"/>
          </a:p>
        </p:txBody>
      </p:sp>
      <p:sp>
        <p:nvSpPr>
          <p:cNvPr id="124" name="왼쪽/오른쪽 화살표 123"/>
          <p:cNvSpPr/>
          <p:nvPr/>
        </p:nvSpPr>
        <p:spPr>
          <a:xfrm>
            <a:off x="2957250" y="5337441"/>
            <a:ext cx="3149080" cy="44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Private Line</a:t>
            </a:r>
            <a:endParaRPr lang="ko-KR" altLang="en-US" sz="1400" b="1" dirty="0"/>
          </a:p>
        </p:txBody>
      </p:sp>
      <p:sp>
        <p:nvSpPr>
          <p:cNvPr id="126" name="오른쪽 화살표 125"/>
          <p:cNvSpPr/>
          <p:nvPr/>
        </p:nvSpPr>
        <p:spPr>
          <a:xfrm rot="20112934">
            <a:off x="1156945" y="3704943"/>
            <a:ext cx="5616624" cy="34517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C&amp;C Connection</a:t>
            </a:r>
            <a:endParaRPr lang="ko-KR" altLang="en-US" sz="1400" b="1" dirty="0"/>
          </a:p>
        </p:txBody>
      </p:sp>
      <p:sp>
        <p:nvSpPr>
          <p:cNvPr id="127" name="오른쪽 화살표 126"/>
          <p:cNvSpPr/>
          <p:nvPr/>
        </p:nvSpPr>
        <p:spPr>
          <a:xfrm rot="19853151">
            <a:off x="2221285" y="3657602"/>
            <a:ext cx="4572517" cy="34517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C&amp;C Connection</a:t>
            </a:r>
            <a:endParaRPr lang="ko-KR" altLang="en-US" sz="1400" b="1" dirty="0"/>
          </a:p>
        </p:txBody>
      </p:sp>
      <p:sp>
        <p:nvSpPr>
          <p:cNvPr id="128" name="오른쪽 화살표 127"/>
          <p:cNvSpPr/>
          <p:nvPr/>
        </p:nvSpPr>
        <p:spPr>
          <a:xfrm rot="19397773">
            <a:off x="1993685" y="4013710"/>
            <a:ext cx="4987673" cy="34517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C&amp;C Connection</a:t>
            </a:r>
            <a:endParaRPr lang="ko-KR" altLang="en-US" sz="1400" b="1" dirty="0"/>
          </a:p>
        </p:txBody>
      </p:sp>
      <p:sp>
        <p:nvSpPr>
          <p:cNvPr id="129" name="모서리가 둥근 사각형 설명선 128"/>
          <p:cNvSpPr/>
          <p:nvPr/>
        </p:nvSpPr>
        <p:spPr>
          <a:xfrm>
            <a:off x="6851281" y="1368334"/>
            <a:ext cx="1033087" cy="760614"/>
          </a:xfrm>
          <a:prstGeom prst="wedgeRoundRectCallout">
            <a:avLst>
              <a:gd name="adj1" fmla="val -34584"/>
              <a:gd name="adj2" fmla="val 88989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C&amp;C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Server~!!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13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72916" y="3187120"/>
            <a:ext cx="1008112" cy="631750"/>
          </a:xfrm>
          <a:prstGeom prst="rect">
            <a:avLst/>
          </a:prstGeom>
          <a:noFill/>
        </p:spPr>
      </p:pic>
      <p:pic>
        <p:nvPicPr>
          <p:cNvPr id="13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29909" y="2375014"/>
            <a:ext cx="1008112" cy="631750"/>
          </a:xfrm>
          <a:prstGeom prst="rect">
            <a:avLst/>
          </a:prstGeom>
          <a:noFill/>
        </p:spPr>
      </p:pic>
      <p:pic>
        <p:nvPicPr>
          <p:cNvPr id="13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70053" y="5571116"/>
            <a:ext cx="1008112" cy="631750"/>
          </a:xfrm>
          <a:prstGeom prst="rect">
            <a:avLst/>
          </a:prstGeom>
          <a:noFill/>
        </p:spPr>
      </p:pic>
      <p:pic>
        <p:nvPicPr>
          <p:cNvPr id="13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22900" y="4756357"/>
            <a:ext cx="1008112" cy="631750"/>
          </a:xfrm>
          <a:prstGeom prst="rect">
            <a:avLst/>
          </a:prstGeom>
          <a:noFill/>
        </p:spPr>
      </p:pic>
      <p:sp>
        <p:nvSpPr>
          <p:cNvPr id="134" name="왼쪽/오른쪽 화살표 133"/>
          <p:cNvSpPr/>
          <p:nvPr/>
        </p:nvSpPr>
        <p:spPr>
          <a:xfrm rot="5400000">
            <a:off x="6695416" y="3941939"/>
            <a:ext cx="1412479" cy="44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Private Line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7018859" y="1690679"/>
            <a:ext cx="732845" cy="182080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0" b="1" dirty="0" smtClean="0">
                <a:solidFill>
                  <a:srgbClr val="002060"/>
                </a:solidFill>
                <a:latin typeface="+mn-ea"/>
                <a:sym typeface="Wingdings" pitchFamily="2" charset="2"/>
              </a:rPr>
              <a:t>?</a:t>
            </a:r>
            <a:endParaRPr lang="ko-KR" altLang="en-US" sz="10000" b="1" dirty="0" smtClean="0">
              <a:solidFill>
                <a:srgbClr val="002060"/>
              </a:solidFill>
              <a:latin typeface="+mn-ea"/>
              <a:sym typeface="Wingdings" pitchFamily="2" charset="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25847" y="4185047"/>
            <a:ext cx="732845" cy="182080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0" b="1" dirty="0" smtClean="0">
                <a:solidFill>
                  <a:srgbClr val="002060"/>
                </a:solidFill>
                <a:latin typeface="+mn-ea"/>
                <a:sym typeface="Wingdings" pitchFamily="2" charset="2"/>
              </a:rPr>
              <a:t>?</a:t>
            </a:r>
            <a:endParaRPr lang="ko-KR" altLang="en-US" sz="10000" b="1" dirty="0" smtClean="0">
              <a:solidFill>
                <a:srgbClr val="002060"/>
              </a:solidFill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82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114" grpId="0" animBg="1"/>
      <p:bldP spid="116" grpId="0" animBg="1"/>
      <p:bldP spid="116" grpId="1" animBg="1"/>
      <p:bldP spid="117" grpId="0" animBg="1"/>
      <p:bldP spid="117" grpId="1" animBg="1"/>
      <p:bldP spid="121" grpId="0" animBg="1"/>
      <p:bldP spid="121" grpId="1" animBg="1"/>
      <p:bldP spid="122" grpId="0" animBg="1"/>
      <p:bldP spid="123" grpId="0" animBg="1"/>
      <p:bldP spid="123" grpId="1" animBg="1"/>
      <p:bldP spid="124" grpId="0" animBg="1"/>
      <p:bldP spid="124" grpId="1" animBg="1"/>
      <p:bldP spid="126" grpId="0" animBg="1"/>
      <p:bldP spid="127" grpId="0" animBg="1"/>
      <p:bldP spid="128" grpId="0" animBg="1"/>
      <p:bldP spid="129" grpId="0" animBg="1"/>
      <p:bldP spid="134" grpId="0" animBg="1"/>
      <p:bldP spid="134" grpId="1" animBg="1"/>
      <p:bldP spid="135" grpId="0"/>
      <p:bldP spid="1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Conclusion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62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442820" y="980728"/>
            <a:ext cx="8235037" cy="5111750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APT Lateral Movement</a:t>
            </a:r>
          </a:p>
          <a:p>
            <a:pPr lvl="1"/>
            <a:r>
              <a:rPr lang="en-US" altLang="ko-KR" dirty="0" smtClean="0">
                <a:latin typeface="+mn-ea"/>
              </a:rPr>
              <a:t>Moving laterally to find targeted server in internal network</a:t>
            </a:r>
          </a:p>
          <a:p>
            <a:pPr lvl="1"/>
            <a:r>
              <a:rPr lang="en-US" altLang="ko-KR" dirty="0" smtClean="0">
                <a:latin typeface="+mn-ea"/>
              </a:rPr>
              <a:t>Using windows authentication protocol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 Difficulty of classification</a:t>
            </a:r>
          </a:p>
          <a:p>
            <a:pPr lvl="1"/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Necessity of Forensic Analysis  Removing Root cause through </a:t>
            </a:r>
            <a:r>
              <a:rPr lang="en-US" altLang="ko-KR" dirty="0" err="1" smtClean="0">
                <a:latin typeface="+mn-ea"/>
                <a:sym typeface="Wingdings" panose="05000000000000000000" pitchFamily="2" charset="2"/>
              </a:rPr>
              <a:t>tracebacking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Forensic Analysis</a:t>
            </a:r>
          </a:p>
          <a:p>
            <a:pPr lvl="1"/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Malware Execution</a:t>
            </a:r>
          </a:p>
          <a:p>
            <a:pPr lvl="1"/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Tracing NTLM Authentication</a:t>
            </a:r>
          </a:p>
          <a:p>
            <a:pPr lvl="1"/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Countermeasure for Anti Forensics </a:t>
            </a:r>
          </a:p>
          <a:p>
            <a:pPr lvl="1"/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Forensic Readiness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8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5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442820" y="980728"/>
            <a:ext cx="8235037" cy="51117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+mn-ea"/>
              </a:rPr>
              <a:t>M</a:t>
            </a:r>
            <a:r>
              <a:rPr lang="en-US" altLang="ko-KR" dirty="0" err="1" smtClean="0">
                <a:latin typeface="+mn-ea"/>
              </a:rPr>
              <a:t>imikatz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blog.gentilkiwi.com/mimikatz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WCE : </a:t>
            </a: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www.ampliasecurity.com/research/wcefaq.html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Authenticated Remote Code Execution Methods in </a:t>
            </a:r>
            <a:r>
              <a:rPr lang="en-US" altLang="ko-KR" dirty="0" smtClean="0">
                <a:latin typeface="+mn-ea"/>
              </a:rPr>
              <a:t>Windows : </a:t>
            </a:r>
            <a:r>
              <a:rPr lang="en-US" altLang="ko-KR" dirty="0">
                <a:hlinkClick r:id="rId5"/>
              </a:rPr>
              <a:t>http://www.scriptjunkie.us/2013/02/authenticated-remote-code-execution-methods-in-windows/</a:t>
            </a:r>
            <a:endParaRPr lang="en-US" altLang="ko-KR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Mitigating Pass-the-Hash (</a:t>
            </a:r>
            <a:r>
              <a:rPr lang="en-US" altLang="ko-KR" dirty="0" err="1">
                <a:latin typeface="+mn-ea"/>
              </a:rPr>
              <a:t>PtH</a:t>
            </a:r>
            <a:r>
              <a:rPr lang="en-US" altLang="ko-KR" dirty="0">
                <a:latin typeface="+mn-ea"/>
              </a:rPr>
              <a:t>) Attacks and Other Credential Theft Techniques : </a:t>
            </a:r>
            <a:r>
              <a:rPr lang="en-US" altLang="ko-KR" dirty="0">
                <a:latin typeface="+mn-ea"/>
                <a:hlinkClick r:id="rId6"/>
              </a:rPr>
              <a:t>http://</a:t>
            </a:r>
            <a:r>
              <a:rPr lang="en-US" altLang="ko-KR" dirty="0" smtClean="0">
                <a:latin typeface="+mn-ea"/>
                <a:hlinkClick r:id="rId6"/>
              </a:rPr>
              <a:t>www.microsoft.com/en-us/download/details.aspx?id=36036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Trust Technologies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>
                <a:latin typeface="+mn-ea"/>
                <a:hlinkClick r:id="rId7"/>
              </a:rPr>
              <a:t>http://technet.microsoft.com/en-us/library/cc759554(v=ws.10).</a:t>
            </a:r>
            <a:r>
              <a:rPr lang="en-US" altLang="ko-KR" dirty="0" smtClean="0">
                <a:latin typeface="+mn-ea"/>
                <a:hlinkClick r:id="rId7"/>
              </a:rPr>
              <a:t>aspx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6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Need for Tracing Lateral Movement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677" y="3456002"/>
            <a:ext cx="1368152" cy="857375"/>
          </a:xfrm>
          <a:prstGeom prst="rect">
            <a:avLst/>
          </a:prstGeom>
          <a:noFill/>
        </p:spPr>
      </p:pic>
      <p:pic>
        <p:nvPicPr>
          <p:cNvPr id="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157" y="3454055"/>
            <a:ext cx="1368152" cy="857375"/>
          </a:xfrm>
          <a:prstGeom prst="rect">
            <a:avLst/>
          </a:prstGeom>
          <a:noFill/>
        </p:spPr>
      </p:pic>
      <p:pic>
        <p:nvPicPr>
          <p:cNvPr id="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917" y="3454055"/>
            <a:ext cx="1368152" cy="857375"/>
          </a:xfrm>
          <a:prstGeom prst="rect">
            <a:avLst/>
          </a:prstGeom>
          <a:noFill/>
        </p:spPr>
      </p:pic>
      <p:pic>
        <p:nvPicPr>
          <p:cNvPr id="9" name="Picture 6" descr="D:\011_designed_source\06_ahnlab_source\04_ICON\01_server\05_DB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437" y="3185762"/>
            <a:ext cx="593864" cy="12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5576" y="3452104"/>
            <a:ext cx="1374355" cy="861262"/>
          </a:xfrm>
          <a:prstGeom prst="rect">
            <a:avLst/>
          </a:prstGeom>
          <a:noFill/>
        </p:spPr>
      </p:pic>
      <p:sp>
        <p:nvSpPr>
          <p:cNvPr id="11" name="폭발 1 10"/>
          <p:cNvSpPr/>
          <p:nvPr/>
        </p:nvSpPr>
        <p:spPr>
          <a:xfrm>
            <a:off x="974701" y="3454053"/>
            <a:ext cx="816984" cy="85737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폭발 1 12"/>
          <p:cNvSpPr/>
          <p:nvPr/>
        </p:nvSpPr>
        <p:spPr>
          <a:xfrm>
            <a:off x="7543142" y="3452093"/>
            <a:ext cx="706453" cy="696981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15815" y="3452104"/>
            <a:ext cx="1374355" cy="861262"/>
          </a:xfrm>
          <a:prstGeom prst="rect">
            <a:avLst/>
          </a:prstGeom>
          <a:noFill/>
        </p:spPr>
      </p:pic>
      <p:pic>
        <p:nvPicPr>
          <p:cNvPr id="1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78154" y="3452104"/>
            <a:ext cx="1374355" cy="861262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2186227" y="2730703"/>
            <a:ext cx="5194085" cy="2187344"/>
          </a:xfrm>
          <a:prstGeom prst="rect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2355097"/>
            <a:ext cx="30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Tracing Lateral Movement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2319205" y="3685187"/>
            <a:ext cx="373159" cy="39188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4541691" y="3691672"/>
            <a:ext cx="373159" cy="39188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6783099" y="3691672"/>
            <a:ext cx="373159" cy="39188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633678" y="2155952"/>
            <a:ext cx="1368152" cy="743179"/>
          </a:xfrm>
          <a:prstGeom prst="wedgeRoundRectCallout">
            <a:avLst>
              <a:gd name="adj1" fmla="val -23086"/>
              <a:gd name="adj2" fmla="val 80472"/>
              <a:gd name="adj3" fmla="val 16667"/>
            </a:avLst>
          </a:prstGeom>
          <a:noFill/>
          <a:ln w="38100">
            <a:solidFill>
              <a:srgbClr val="1047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Detecting Attack~!!!</a:t>
            </a:r>
            <a:endParaRPr lang="ko-KR" altLang="en-US" sz="1400" b="1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32352" y="2381711"/>
            <a:ext cx="1368152" cy="743179"/>
          </a:xfrm>
          <a:prstGeom prst="wedgeRoundRectCallout">
            <a:avLst>
              <a:gd name="adj1" fmla="val -5814"/>
              <a:gd name="adj2" fmla="val 88767"/>
              <a:gd name="adj3" fmla="val 16667"/>
            </a:avLst>
          </a:prstGeom>
          <a:noFill/>
          <a:ln w="38100">
            <a:solidFill>
              <a:srgbClr val="1047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Finding Root</a:t>
            </a:r>
          </a:p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Cause~!!!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9688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Method of Lateral Movement </a:t>
            </a:r>
            <a:br>
              <a:rPr lang="en-US" altLang="ko-KR" dirty="0">
                <a:latin typeface="+mn-ea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9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Method of Lateral Movement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Active Directory Environment( in Same Domain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2" y="1484784"/>
            <a:ext cx="2088231" cy="1499600"/>
            <a:chOff x="3797857" y="4646895"/>
            <a:chExt cx="1882887" cy="1371711"/>
          </a:xfrm>
        </p:grpSpPr>
        <p:pic>
          <p:nvPicPr>
            <p:cNvPr id="7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7857" y="4646895"/>
              <a:ext cx="1757210" cy="110118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797857" y="5733256"/>
              <a:ext cx="1882887" cy="28535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+mn-ea"/>
                  <a:sym typeface="Wingdings" pitchFamily="2" charset="2"/>
                </a:rPr>
                <a:t>Administrator System</a:t>
              </a:r>
              <a:endParaRPr lang="ko-KR" altLang="en-US" sz="1400" b="1" dirty="0" smtClean="0">
                <a:solidFill>
                  <a:srgbClr val="002060"/>
                </a:solidFill>
                <a:latin typeface="+mn-ea"/>
                <a:sym typeface="Wingdings" pitchFamily="2" charset="2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31642" y="4521272"/>
            <a:ext cx="2088232" cy="1505885"/>
            <a:chOff x="5724128" y="3123518"/>
            <a:chExt cx="2088232" cy="1505885"/>
          </a:xfrm>
        </p:grpSpPr>
        <p:pic>
          <p:nvPicPr>
            <p:cNvPr id="13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24128" y="3123518"/>
              <a:ext cx="1953409" cy="122413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724128" y="4344053"/>
              <a:ext cx="2088232" cy="28535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Compromised System</a:t>
              </a:r>
              <a:endPara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  <p:sp>
        <p:nvSpPr>
          <p:cNvPr id="15" name="아래쪽 화살표 14"/>
          <p:cNvSpPr/>
          <p:nvPr/>
        </p:nvSpPr>
        <p:spPr>
          <a:xfrm>
            <a:off x="1951725" y="3097993"/>
            <a:ext cx="708682" cy="1309670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RDP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16" name="Picture 31" descr="D:\001_ahnlab_work\01_제안서\120102_사내공용PPT템플릿\최종본\icon\2012_01_icon_0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7393" y="4778650"/>
            <a:ext cx="720080" cy="711707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372201" y="4527557"/>
            <a:ext cx="2088231" cy="1499600"/>
            <a:chOff x="3797857" y="4646895"/>
            <a:chExt cx="1882887" cy="1371711"/>
          </a:xfrm>
        </p:grpSpPr>
        <p:pic>
          <p:nvPicPr>
            <p:cNvPr id="19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7857" y="4646895"/>
              <a:ext cx="1757210" cy="1101185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3797857" y="5733256"/>
              <a:ext cx="1882887" cy="28535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2060"/>
                  </a:solidFill>
                  <a:latin typeface="+mn-ea"/>
                  <a:sym typeface="Wingdings" pitchFamily="2" charset="2"/>
                </a:rPr>
                <a:t>Normal System</a:t>
              </a:r>
              <a:endParaRPr lang="ko-KR" altLang="en-US" sz="1400" b="1" dirty="0" smtClean="0">
                <a:solidFill>
                  <a:srgbClr val="002060"/>
                </a:solidFill>
                <a:latin typeface="+mn-ea"/>
                <a:sym typeface="Wingdings" pitchFamily="2" charset="2"/>
              </a:endParaRPr>
            </a:p>
          </p:txBody>
        </p:sp>
      </p:grpSp>
      <p:sp>
        <p:nvSpPr>
          <p:cNvPr id="21" name="모서리가 둥근 사각형 설명선 20"/>
          <p:cNvSpPr/>
          <p:nvPr/>
        </p:nvSpPr>
        <p:spPr>
          <a:xfrm>
            <a:off x="3131841" y="3016768"/>
            <a:ext cx="2965856" cy="976652"/>
          </a:xfrm>
          <a:prstGeom prst="wedgeRoundRectCallout">
            <a:avLst>
              <a:gd name="adj1" fmla="val -45950"/>
              <a:gd name="adj2" fmla="val 109415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Domain Administrator’s NTLM Credentials is saved </a:t>
            </a:r>
          </a:p>
          <a:p>
            <a:pPr algn="ctr"/>
            <a:r>
              <a:rPr lang="en-US" altLang="ko-KR" sz="1400" b="1" dirty="0">
                <a:solidFill>
                  <a:srgbClr val="154B8B"/>
                </a:solidFill>
              </a:rPr>
              <a:t>in Memory(Msv1_0.dll)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3115940" y="3026505"/>
            <a:ext cx="2965856" cy="976652"/>
          </a:xfrm>
          <a:prstGeom prst="wedgeRoundRectCallout">
            <a:avLst>
              <a:gd name="adj1" fmla="val -45950"/>
              <a:gd name="adj2" fmla="val 109415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Domain Administrator’s encrypted ID/PW is saved </a:t>
            </a:r>
          </a:p>
          <a:p>
            <a:pPr algn="ctr"/>
            <a:r>
              <a:rPr lang="en-US" altLang="ko-KR" sz="1400" b="1" dirty="0">
                <a:solidFill>
                  <a:srgbClr val="154B8B"/>
                </a:solidFill>
              </a:rPr>
              <a:t>in </a:t>
            </a:r>
            <a:r>
              <a:rPr lang="en-US" altLang="ko-KR" sz="1400" b="1" dirty="0" smtClean="0">
                <a:solidFill>
                  <a:srgbClr val="154B8B"/>
                </a:solidFill>
              </a:rPr>
              <a:t>Memory(Kerberos.dll, Wdigest.dll, tspkg.dll)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1520" y="3030310"/>
            <a:ext cx="1440162" cy="853814"/>
          </a:xfrm>
          <a:prstGeom prst="wedgeRoundRectCallout">
            <a:avLst>
              <a:gd name="adj1" fmla="val 72150"/>
              <a:gd name="adj2" fmla="val 20612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Using Domain Administrator Account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491880" y="4549590"/>
            <a:ext cx="2808312" cy="504056"/>
          </a:xfrm>
          <a:prstGeom prst="rightArrow">
            <a:avLst/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154B8B"/>
                </a:solidFill>
              </a:rPr>
              <a:t>Copy Backdoor</a:t>
            </a:r>
            <a:endParaRPr lang="ko-KR" altLang="en-US" b="1" dirty="0">
              <a:solidFill>
                <a:srgbClr val="154B8B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3491880" y="5161658"/>
            <a:ext cx="2808312" cy="504056"/>
          </a:xfrm>
          <a:prstGeom prst="rightArrow">
            <a:avLst/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154B8B"/>
                </a:solidFill>
              </a:rPr>
              <a:t>Run Backdoor</a:t>
            </a:r>
            <a:endParaRPr lang="ko-KR" altLang="en-US" b="1" dirty="0">
              <a:solidFill>
                <a:srgbClr val="154B8B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4427984" y="4070768"/>
            <a:ext cx="2457657" cy="402729"/>
          </a:xfrm>
          <a:prstGeom prst="wedgeRoundRectCallout">
            <a:avLst>
              <a:gd name="adj1" fmla="val -22764"/>
              <a:gd name="adj2" fmla="val 89624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Network Share Point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667282" y="5828985"/>
            <a:ext cx="2457657" cy="567307"/>
          </a:xfrm>
          <a:prstGeom prst="wedgeRoundRectCallout">
            <a:avLst>
              <a:gd name="adj1" fmla="val -29870"/>
              <a:gd name="adj2" fmla="val -83628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154B8B"/>
                </a:solidFill>
              </a:rPr>
              <a:t>sc</a:t>
            </a:r>
            <a:r>
              <a:rPr lang="en-US" altLang="ko-KR" sz="1400" b="1" dirty="0" smtClean="0">
                <a:solidFill>
                  <a:srgbClr val="154B8B"/>
                </a:solidFill>
              </a:rPr>
              <a:t>, at, </a:t>
            </a:r>
            <a:r>
              <a:rPr lang="en-US" altLang="ko-KR" sz="1400" b="1" dirty="0" err="1" smtClean="0">
                <a:solidFill>
                  <a:srgbClr val="154B8B"/>
                </a:solidFill>
              </a:rPr>
              <a:t>wmic</a:t>
            </a:r>
            <a:r>
              <a:rPr lang="en-US" altLang="ko-KR" sz="1400" b="1" dirty="0" smtClean="0">
                <a:solidFill>
                  <a:srgbClr val="154B8B"/>
                </a:solidFill>
              </a:rPr>
              <a:t>, </a:t>
            </a:r>
            <a:r>
              <a:rPr lang="en-US" altLang="ko-KR" sz="1400" b="1" dirty="0" err="1" smtClean="0">
                <a:solidFill>
                  <a:srgbClr val="154B8B"/>
                </a:solidFill>
              </a:rPr>
              <a:t>reg</a:t>
            </a:r>
            <a:r>
              <a:rPr lang="en-US" altLang="ko-KR" sz="1400" b="1" dirty="0" smtClean="0">
                <a:solidFill>
                  <a:srgbClr val="154B8B"/>
                </a:solidFill>
              </a:rPr>
              <a:t>, </a:t>
            </a:r>
            <a:r>
              <a:rPr lang="en-US" altLang="ko-KR" sz="1400" b="1" dirty="0" err="1">
                <a:solidFill>
                  <a:srgbClr val="154B8B"/>
                </a:solidFill>
              </a:rPr>
              <a:t>p</a:t>
            </a:r>
            <a:r>
              <a:rPr lang="en-US" altLang="ko-KR" sz="1400" b="1" dirty="0" err="1" smtClean="0">
                <a:solidFill>
                  <a:srgbClr val="154B8B"/>
                </a:solidFill>
              </a:rPr>
              <a:t>sexec</a:t>
            </a:r>
            <a:r>
              <a:rPr lang="en-US" altLang="ko-KR" sz="1400" b="1" dirty="0">
                <a:solidFill>
                  <a:srgbClr val="154B8B"/>
                </a:solidFill>
              </a:rPr>
              <a:t>, </a:t>
            </a:r>
            <a:r>
              <a:rPr lang="en-US" altLang="ko-KR" sz="1400" b="1" dirty="0" err="1" smtClean="0">
                <a:solidFill>
                  <a:srgbClr val="154B8B"/>
                </a:solidFill>
              </a:rPr>
              <a:t>winrs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3100039" y="3014348"/>
            <a:ext cx="2961654" cy="970802"/>
          </a:xfrm>
          <a:prstGeom prst="wedgeRoundRectCallout">
            <a:avLst>
              <a:gd name="adj1" fmla="val -45613"/>
              <a:gd name="adj2" fmla="val 110782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Stealing </a:t>
            </a:r>
          </a:p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Domain </a:t>
            </a:r>
            <a:r>
              <a:rPr lang="en-US" altLang="ko-KR" sz="1400" b="1" dirty="0">
                <a:solidFill>
                  <a:srgbClr val="154B8B"/>
                </a:solidFill>
              </a:rPr>
              <a:t>Administrator’s </a:t>
            </a:r>
            <a:endParaRPr lang="en-US" altLang="ko-KR" sz="1400" b="1" dirty="0" smtClean="0">
              <a:solidFill>
                <a:srgbClr val="154B8B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Decrypted ID/PW or NTLM Credentials From Memory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079962" y="3033607"/>
            <a:ext cx="2965857" cy="971909"/>
          </a:xfrm>
          <a:prstGeom prst="wedgeRoundRectCallout">
            <a:avLst>
              <a:gd name="adj1" fmla="val -45085"/>
              <a:gd name="adj2" fmla="val 110243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Using Domain Administrator’s NTLM Credentials or ID/PW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372200" y="4521272"/>
            <a:ext cx="2088232" cy="1505885"/>
            <a:chOff x="5724128" y="3123518"/>
            <a:chExt cx="2088232" cy="1505885"/>
          </a:xfrm>
        </p:grpSpPr>
        <p:pic>
          <p:nvPicPr>
            <p:cNvPr id="31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24128" y="3123518"/>
              <a:ext cx="1953409" cy="1224136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5724128" y="4344053"/>
              <a:ext cx="2088232" cy="28535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Compromised System</a:t>
              </a:r>
              <a:endPara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26526" y="1322521"/>
            <a:ext cx="5596826" cy="3089241"/>
            <a:chOff x="3342582" y="1316535"/>
            <a:chExt cx="5596826" cy="3089241"/>
          </a:xfrm>
        </p:grpSpPr>
        <p:sp>
          <p:nvSpPr>
            <p:cNvPr id="40" name="모서리가 둥근 사각형 설명선 39"/>
            <p:cNvSpPr/>
            <p:nvPr/>
          </p:nvSpPr>
          <p:spPr>
            <a:xfrm>
              <a:off x="3342582" y="1316535"/>
              <a:ext cx="5596826" cy="3089241"/>
            </a:xfrm>
            <a:prstGeom prst="wedgeRoundRectCallout">
              <a:avLst>
                <a:gd name="adj1" fmla="val -58486"/>
                <a:gd name="adj2" fmla="val 51376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154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154B8B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605534" y="1432031"/>
              <a:ext cx="5070922" cy="2807492"/>
              <a:chOff x="1979712" y="3212977"/>
              <a:chExt cx="5688632" cy="324035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1979712" y="3212977"/>
                <a:ext cx="5688632" cy="3240359"/>
                <a:chOff x="2483768" y="2564904"/>
                <a:chExt cx="5992969" cy="3413037"/>
              </a:xfrm>
            </p:grpSpPr>
            <p:pic>
              <p:nvPicPr>
                <p:cNvPr id="44" name="그림 4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3768" y="2564904"/>
                  <a:ext cx="5992969" cy="341303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45" name="직사각형 44"/>
                <p:cNvSpPr/>
                <p:nvPr/>
              </p:nvSpPr>
              <p:spPr>
                <a:xfrm>
                  <a:off x="3047570" y="4077072"/>
                  <a:ext cx="2748565" cy="57606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3047571" y="4797152"/>
                  <a:ext cx="2748565" cy="115212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2504876" y="3999173"/>
                <a:ext cx="3579292" cy="6494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4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Method of Lateral Movement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Multi-Domain Environment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2346832"/>
            <a:ext cx="3672408" cy="4178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1791014"/>
            <a:ext cx="1296145" cy="5558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A Domain</a:t>
            </a:r>
            <a:endParaRPr lang="ko-KR" altLang="en-US" b="1" dirty="0"/>
          </a:p>
        </p:txBody>
      </p:sp>
      <p:pic>
        <p:nvPicPr>
          <p:cNvPr id="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3642" y="2553210"/>
            <a:ext cx="1008112" cy="631750"/>
          </a:xfrm>
          <a:prstGeom prst="rect">
            <a:avLst/>
          </a:prstGeom>
          <a:noFill/>
        </p:spPr>
      </p:pic>
      <p:pic>
        <p:nvPicPr>
          <p:cNvPr id="1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469" y="2553210"/>
            <a:ext cx="1008112" cy="63175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087654" y="2346831"/>
            <a:ext cx="3672408" cy="4178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87654" y="1791013"/>
            <a:ext cx="1296145" cy="5558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B</a:t>
            </a:r>
            <a:r>
              <a:rPr lang="en-US" altLang="ko-KR" b="1" dirty="0" smtClean="0">
                <a:solidFill>
                  <a:srgbClr val="002060"/>
                </a:solidFill>
              </a:rPr>
              <a:t> Domain</a:t>
            </a:r>
            <a:endParaRPr lang="ko-KR" altLang="en-US" b="1" dirty="0"/>
          </a:p>
        </p:txBody>
      </p:sp>
      <p:pic>
        <p:nvPicPr>
          <p:cNvPr id="1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815" y="3369514"/>
            <a:ext cx="1008112" cy="631750"/>
          </a:xfrm>
          <a:prstGeom prst="rect">
            <a:avLst/>
          </a:prstGeom>
          <a:noFill/>
        </p:spPr>
      </p:pic>
      <p:pic>
        <p:nvPicPr>
          <p:cNvPr id="1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3642" y="3366231"/>
            <a:ext cx="1008112" cy="631750"/>
          </a:xfrm>
          <a:prstGeom prst="rect">
            <a:avLst/>
          </a:prstGeom>
          <a:noFill/>
        </p:spPr>
      </p:pic>
      <p:pic>
        <p:nvPicPr>
          <p:cNvPr id="1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469" y="3366231"/>
            <a:ext cx="1008112" cy="631750"/>
          </a:xfrm>
          <a:prstGeom prst="rect">
            <a:avLst/>
          </a:prstGeom>
          <a:noFill/>
        </p:spPr>
      </p:pic>
      <p:pic>
        <p:nvPicPr>
          <p:cNvPr id="1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815" y="4145931"/>
            <a:ext cx="1008112" cy="631750"/>
          </a:xfrm>
          <a:prstGeom prst="rect">
            <a:avLst/>
          </a:prstGeom>
          <a:noFill/>
        </p:spPr>
      </p:pic>
      <p:pic>
        <p:nvPicPr>
          <p:cNvPr id="1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3642" y="4142648"/>
            <a:ext cx="1008112" cy="631750"/>
          </a:xfrm>
          <a:prstGeom prst="rect">
            <a:avLst/>
          </a:prstGeom>
          <a:noFill/>
        </p:spPr>
      </p:pic>
      <p:pic>
        <p:nvPicPr>
          <p:cNvPr id="1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469" y="4142648"/>
            <a:ext cx="1008112" cy="631750"/>
          </a:xfrm>
          <a:prstGeom prst="rect">
            <a:avLst/>
          </a:prstGeom>
          <a:noFill/>
        </p:spPr>
      </p:pic>
      <p:pic>
        <p:nvPicPr>
          <p:cNvPr id="2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815" y="4907046"/>
            <a:ext cx="1008112" cy="631750"/>
          </a:xfrm>
          <a:prstGeom prst="rect">
            <a:avLst/>
          </a:prstGeom>
          <a:noFill/>
        </p:spPr>
      </p:pic>
      <p:pic>
        <p:nvPicPr>
          <p:cNvPr id="2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3642" y="4903763"/>
            <a:ext cx="1008112" cy="631750"/>
          </a:xfrm>
          <a:prstGeom prst="rect">
            <a:avLst/>
          </a:prstGeom>
          <a:noFill/>
        </p:spPr>
      </p:pic>
      <p:pic>
        <p:nvPicPr>
          <p:cNvPr id="2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469" y="4903763"/>
            <a:ext cx="1008112" cy="631750"/>
          </a:xfrm>
          <a:prstGeom prst="rect">
            <a:avLst/>
          </a:prstGeom>
          <a:noFill/>
        </p:spPr>
      </p:pic>
      <p:pic>
        <p:nvPicPr>
          <p:cNvPr id="2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815" y="5668161"/>
            <a:ext cx="1008112" cy="631750"/>
          </a:xfrm>
          <a:prstGeom prst="rect">
            <a:avLst/>
          </a:prstGeom>
          <a:noFill/>
        </p:spPr>
      </p:pic>
      <p:pic>
        <p:nvPicPr>
          <p:cNvPr id="2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3642" y="5664878"/>
            <a:ext cx="1008112" cy="631750"/>
          </a:xfrm>
          <a:prstGeom prst="rect">
            <a:avLst/>
          </a:prstGeom>
          <a:noFill/>
        </p:spPr>
      </p:pic>
      <p:pic>
        <p:nvPicPr>
          <p:cNvPr id="2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469" y="5664878"/>
            <a:ext cx="1008112" cy="631750"/>
          </a:xfrm>
          <a:prstGeom prst="rect">
            <a:avLst/>
          </a:prstGeom>
          <a:noFill/>
        </p:spPr>
      </p:pic>
      <p:pic>
        <p:nvPicPr>
          <p:cNvPr id="2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871" y="2549530"/>
            <a:ext cx="1008112" cy="631750"/>
          </a:xfrm>
          <a:prstGeom prst="rect">
            <a:avLst/>
          </a:prstGeom>
          <a:noFill/>
        </p:spPr>
      </p:pic>
      <p:pic>
        <p:nvPicPr>
          <p:cNvPr id="2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698" y="2549530"/>
            <a:ext cx="1008112" cy="631750"/>
          </a:xfrm>
          <a:prstGeom prst="rect">
            <a:avLst/>
          </a:prstGeom>
          <a:noFill/>
        </p:spPr>
      </p:pic>
      <p:pic>
        <p:nvPicPr>
          <p:cNvPr id="2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2044" y="3365834"/>
            <a:ext cx="1008112" cy="631750"/>
          </a:xfrm>
          <a:prstGeom prst="rect">
            <a:avLst/>
          </a:prstGeom>
          <a:noFill/>
        </p:spPr>
      </p:pic>
      <p:pic>
        <p:nvPicPr>
          <p:cNvPr id="3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871" y="3362551"/>
            <a:ext cx="1008112" cy="631750"/>
          </a:xfrm>
          <a:prstGeom prst="rect">
            <a:avLst/>
          </a:prstGeom>
          <a:noFill/>
        </p:spPr>
      </p:pic>
      <p:pic>
        <p:nvPicPr>
          <p:cNvPr id="3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698" y="3362551"/>
            <a:ext cx="1008112" cy="631750"/>
          </a:xfrm>
          <a:prstGeom prst="rect">
            <a:avLst/>
          </a:prstGeom>
          <a:noFill/>
        </p:spPr>
      </p:pic>
      <p:pic>
        <p:nvPicPr>
          <p:cNvPr id="3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2044" y="4142251"/>
            <a:ext cx="1008112" cy="631750"/>
          </a:xfrm>
          <a:prstGeom prst="rect">
            <a:avLst/>
          </a:prstGeom>
          <a:noFill/>
        </p:spPr>
      </p:pic>
      <p:pic>
        <p:nvPicPr>
          <p:cNvPr id="3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871" y="4138968"/>
            <a:ext cx="1008112" cy="631750"/>
          </a:xfrm>
          <a:prstGeom prst="rect">
            <a:avLst/>
          </a:prstGeom>
          <a:noFill/>
        </p:spPr>
      </p:pic>
      <p:pic>
        <p:nvPicPr>
          <p:cNvPr id="3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698" y="4138968"/>
            <a:ext cx="1008112" cy="631750"/>
          </a:xfrm>
          <a:prstGeom prst="rect">
            <a:avLst/>
          </a:prstGeom>
          <a:noFill/>
        </p:spPr>
      </p:pic>
      <p:pic>
        <p:nvPicPr>
          <p:cNvPr id="3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2044" y="4903366"/>
            <a:ext cx="1008112" cy="631750"/>
          </a:xfrm>
          <a:prstGeom prst="rect">
            <a:avLst/>
          </a:prstGeom>
          <a:noFill/>
        </p:spPr>
      </p:pic>
      <p:pic>
        <p:nvPicPr>
          <p:cNvPr id="3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871" y="4900083"/>
            <a:ext cx="1008112" cy="631750"/>
          </a:xfrm>
          <a:prstGeom prst="rect">
            <a:avLst/>
          </a:prstGeom>
          <a:noFill/>
        </p:spPr>
      </p:pic>
      <p:pic>
        <p:nvPicPr>
          <p:cNvPr id="3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698" y="4900083"/>
            <a:ext cx="1008112" cy="631750"/>
          </a:xfrm>
          <a:prstGeom prst="rect">
            <a:avLst/>
          </a:prstGeom>
          <a:noFill/>
        </p:spPr>
      </p:pic>
      <p:pic>
        <p:nvPicPr>
          <p:cNvPr id="3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2044" y="5664481"/>
            <a:ext cx="1008112" cy="631750"/>
          </a:xfrm>
          <a:prstGeom prst="rect">
            <a:avLst/>
          </a:prstGeom>
          <a:noFill/>
        </p:spPr>
      </p:pic>
      <p:pic>
        <p:nvPicPr>
          <p:cNvPr id="3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871" y="5661198"/>
            <a:ext cx="1008112" cy="631750"/>
          </a:xfrm>
          <a:prstGeom prst="rect">
            <a:avLst/>
          </a:prstGeom>
          <a:noFill/>
        </p:spPr>
      </p:pic>
      <p:pic>
        <p:nvPicPr>
          <p:cNvPr id="4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698" y="5661198"/>
            <a:ext cx="1008112" cy="631750"/>
          </a:xfrm>
          <a:prstGeom prst="rect">
            <a:avLst/>
          </a:prstGeom>
          <a:noFill/>
        </p:spPr>
      </p:pic>
      <p:grpSp>
        <p:nvGrpSpPr>
          <p:cNvPr id="63" name="그룹 62"/>
          <p:cNvGrpSpPr/>
          <p:nvPr/>
        </p:nvGrpSpPr>
        <p:grpSpPr>
          <a:xfrm>
            <a:off x="946624" y="2563087"/>
            <a:ext cx="1008112" cy="631750"/>
            <a:chOff x="956898" y="2552813"/>
            <a:chExt cx="1008112" cy="631750"/>
          </a:xfrm>
        </p:grpSpPr>
        <p:pic>
          <p:nvPicPr>
            <p:cNvPr id="6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6898" y="2552813"/>
              <a:ext cx="1008112" cy="631750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1064156" y="2626009"/>
              <a:ext cx="504056" cy="391054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DC</a:t>
              </a:r>
              <a:endPara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262044" y="2552813"/>
            <a:ext cx="1008112" cy="631750"/>
            <a:chOff x="5262044" y="2552813"/>
            <a:chExt cx="1008112" cy="631750"/>
          </a:xfrm>
        </p:grpSpPr>
        <p:pic>
          <p:nvPicPr>
            <p:cNvPr id="26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62044" y="2552813"/>
              <a:ext cx="1008112" cy="631750"/>
            </a:xfrm>
            <a:prstGeom prst="rect">
              <a:avLst/>
            </a:prstGeom>
            <a:noFill/>
          </p:spPr>
        </p:pic>
        <p:sp>
          <p:nvSpPr>
            <p:cNvPr id="41" name="직사각형 40"/>
            <p:cNvSpPr/>
            <p:nvPr/>
          </p:nvSpPr>
          <p:spPr>
            <a:xfrm>
              <a:off x="5349087" y="2609491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DC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  <p:sp>
        <p:nvSpPr>
          <p:cNvPr id="42" name="왼쪽/오른쪽 화살표 41"/>
          <p:cNvSpPr/>
          <p:nvPr/>
        </p:nvSpPr>
        <p:spPr>
          <a:xfrm>
            <a:off x="2165531" y="1794485"/>
            <a:ext cx="2808312" cy="449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Trust Relationship</a:t>
            </a:r>
            <a:endParaRPr lang="ko-KR" altLang="en-US" sz="1400" b="1" dirty="0"/>
          </a:p>
        </p:txBody>
      </p:sp>
      <p:pic>
        <p:nvPicPr>
          <p:cNvPr id="4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815" y="4145931"/>
            <a:ext cx="1008112" cy="631750"/>
          </a:xfrm>
          <a:prstGeom prst="rect">
            <a:avLst/>
          </a:prstGeom>
          <a:noFill/>
        </p:spPr>
      </p:pic>
      <p:pic>
        <p:nvPicPr>
          <p:cNvPr id="4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3642" y="4145931"/>
            <a:ext cx="1008112" cy="631750"/>
          </a:xfrm>
          <a:prstGeom prst="rect">
            <a:avLst/>
          </a:prstGeom>
          <a:noFill/>
        </p:spPr>
      </p:pic>
      <p:pic>
        <p:nvPicPr>
          <p:cNvPr id="4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3642" y="4907046"/>
            <a:ext cx="1008112" cy="631750"/>
          </a:xfrm>
          <a:prstGeom prst="rect">
            <a:avLst/>
          </a:prstGeom>
          <a:noFill/>
        </p:spPr>
      </p:pic>
      <p:pic>
        <p:nvPicPr>
          <p:cNvPr id="4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18452" y="5668161"/>
            <a:ext cx="1008112" cy="631750"/>
          </a:xfrm>
          <a:prstGeom prst="rect">
            <a:avLst/>
          </a:prstGeom>
          <a:noFill/>
        </p:spPr>
      </p:pic>
      <p:pic>
        <p:nvPicPr>
          <p:cNvPr id="5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2178" y="5670250"/>
            <a:ext cx="1008112" cy="631750"/>
          </a:xfrm>
          <a:prstGeom prst="rect">
            <a:avLst/>
          </a:prstGeom>
          <a:noFill/>
        </p:spPr>
      </p:pic>
      <p:pic>
        <p:nvPicPr>
          <p:cNvPr id="51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2660" y="3373824"/>
            <a:ext cx="1008112" cy="631750"/>
          </a:xfrm>
          <a:prstGeom prst="rect">
            <a:avLst/>
          </a:prstGeom>
          <a:noFill/>
        </p:spPr>
      </p:pic>
      <p:pic>
        <p:nvPicPr>
          <p:cNvPr id="5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2178" y="3374487"/>
            <a:ext cx="1008112" cy="631750"/>
          </a:xfrm>
          <a:prstGeom prst="rect">
            <a:avLst/>
          </a:prstGeom>
          <a:noFill/>
        </p:spPr>
      </p:pic>
      <p:pic>
        <p:nvPicPr>
          <p:cNvPr id="5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43941" y="3369514"/>
            <a:ext cx="1008112" cy="631750"/>
          </a:xfrm>
          <a:prstGeom prst="rect">
            <a:avLst/>
          </a:prstGeom>
          <a:noFill/>
        </p:spPr>
      </p:pic>
      <p:pic>
        <p:nvPicPr>
          <p:cNvPr id="5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38954" y="4145931"/>
            <a:ext cx="1008112" cy="631750"/>
          </a:xfrm>
          <a:prstGeom prst="rect">
            <a:avLst/>
          </a:prstGeom>
          <a:noFill/>
        </p:spPr>
      </p:pic>
      <p:pic>
        <p:nvPicPr>
          <p:cNvPr id="5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40774" y="4903461"/>
            <a:ext cx="1008112" cy="631750"/>
          </a:xfrm>
          <a:prstGeom prst="rect">
            <a:avLst/>
          </a:prstGeom>
          <a:noFill/>
        </p:spPr>
      </p:pic>
      <p:pic>
        <p:nvPicPr>
          <p:cNvPr id="5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42797" y="5668057"/>
            <a:ext cx="1008112" cy="631750"/>
          </a:xfrm>
          <a:prstGeom prst="rect">
            <a:avLst/>
          </a:prstGeom>
          <a:noFill/>
        </p:spPr>
      </p:pic>
      <p:pic>
        <p:nvPicPr>
          <p:cNvPr id="5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2251" y="2548677"/>
            <a:ext cx="1008112" cy="631750"/>
          </a:xfrm>
          <a:prstGeom prst="rect">
            <a:avLst/>
          </a:prstGeom>
          <a:noFill/>
        </p:spPr>
      </p:pic>
      <p:pic>
        <p:nvPicPr>
          <p:cNvPr id="6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35552" y="2548487"/>
            <a:ext cx="1008112" cy="631750"/>
          </a:xfrm>
          <a:prstGeom prst="rect">
            <a:avLst/>
          </a:prstGeom>
          <a:noFill/>
        </p:spPr>
      </p:pic>
      <p:grpSp>
        <p:nvGrpSpPr>
          <p:cNvPr id="62" name="그룹 61"/>
          <p:cNvGrpSpPr/>
          <p:nvPr/>
        </p:nvGrpSpPr>
        <p:grpSpPr>
          <a:xfrm>
            <a:off x="946891" y="2564573"/>
            <a:ext cx="1008112" cy="631750"/>
            <a:chOff x="3090290" y="900570"/>
            <a:chExt cx="1008112" cy="631750"/>
          </a:xfrm>
        </p:grpSpPr>
        <p:pic>
          <p:nvPicPr>
            <p:cNvPr id="58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90290" y="900570"/>
              <a:ext cx="1008112" cy="631750"/>
            </a:xfrm>
            <a:prstGeom prst="rect">
              <a:avLst/>
            </a:prstGeom>
            <a:noFill/>
          </p:spPr>
        </p:pic>
        <p:sp>
          <p:nvSpPr>
            <p:cNvPr id="61" name="직사각형 60"/>
            <p:cNvSpPr/>
            <p:nvPr/>
          </p:nvSpPr>
          <p:spPr>
            <a:xfrm>
              <a:off x="3174777" y="953791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DC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  <p:pic>
        <p:nvPicPr>
          <p:cNvPr id="6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62044" y="4145931"/>
            <a:ext cx="1008112" cy="631750"/>
          </a:xfrm>
          <a:prstGeom prst="rect">
            <a:avLst/>
          </a:prstGeom>
          <a:noFill/>
        </p:spPr>
      </p:pic>
      <p:pic>
        <p:nvPicPr>
          <p:cNvPr id="6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62044" y="3362551"/>
            <a:ext cx="1008112" cy="631750"/>
          </a:xfrm>
          <a:prstGeom prst="rect">
            <a:avLst/>
          </a:prstGeom>
          <a:noFill/>
        </p:spPr>
      </p:pic>
      <p:pic>
        <p:nvPicPr>
          <p:cNvPr id="6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18871" y="3362551"/>
            <a:ext cx="1008112" cy="631750"/>
          </a:xfrm>
          <a:prstGeom prst="rect">
            <a:avLst/>
          </a:prstGeom>
          <a:noFill/>
        </p:spPr>
      </p:pic>
      <p:pic>
        <p:nvPicPr>
          <p:cNvPr id="6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18871" y="4145931"/>
            <a:ext cx="1008112" cy="631750"/>
          </a:xfrm>
          <a:prstGeom prst="rect">
            <a:avLst/>
          </a:prstGeom>
          <a:noFill/>
        </p:spPr>
      </p:pic>
      <p:pic>
        <p:nvPicPr>
          <p:cNvPr id="6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25770" y="4907046"/>
            <a:ext cx="1008112" cy="631750"/>
          </a:xfrm>
          <a:prstGeom prst="rect">
            <a:avLst/>
          </a:prstGeom>
          <a:noFill/>
        </p:spPr>
      </p:pic>
      <p:pic>
        <p:nvPicPr>
          <p:cNvPr id="70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62044" y="4907046"/>
            <a:ext cx="1008112" cy="631750"/>
          </a:xfrm>
          <a:prstGeom prst="rect">
            <a:avLst/>
          </a:prstGeom>
          <a:noFill/>
        </p:spPr>
      </p:pic>
      <p:pic>
        <p:nvPicPr>
          <p:cNvPr id="72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62044" y="5661198"/>
            <a:ext cx="1008112" cy="631750"/>
          </a:xfrm>
          <a:prstGeom prst="rect">
            <a:avLst/>
          </a:prstGeom>
          <a:noFill/>
        </p:spPr>
      </p:pic>
      <p:pic>
        <p:nvPicPr>
          <p:cNvPr id="73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18871" y="5671976"/>
            <a:ext cx="1008112" cy="631750"/>
          </a:xfrm>
          <a:prstGeom prst="rect">
            <a:avLst/>
          </a:prstGeom>
          <a:noFill/>
        </p:spPr>
      </p:pic>
      <p:pic>
        <p:nvPicPr>
          <p:cNvPr id="74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75698" y="5661198"/>
            <a:ext cx="1008112" cy="631750"/>
          </a:xfrm>
          <a:prstGeom prst="rect">
            <a:avLst/>
          </a:prstGeom>
          <a:noFill/>
        </p:spPr>
      </p:pic>
      <p:pic>
        <p:nvPicPr>
          <p:cNvPr id="75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68799" y="4900083"/>
            <a:ext cx="1008112" cy="631750"/>
          </a:xfrm>
          <a:prstGeom prst="rect">
            <a:avLst/>
          </a:prstGeom>
          <a:noFill/>
        </p:spPr>
      </p:pic>
      <p:pic>
        <p:nvPicPr>
          <p:cNvPr id="76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68799" y="4141877"/>
            <a:ext cx="1008112" cy="631750"/>
          </a:xfrm>
          <a:prstGeom prst="rect">
            <a:avLst/>
          </a:prstGeom>
          <a:noFill/>
        </p:spPr>
      </p:pic>
      <p:pic>
        <p:nvPicPr>
          <p:cNvPr id="77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68799" y="3371016"/>
            <a:ext cx="1008112" cy="631750"/>
          </a:xfrm>
          <a:prstGeom prst="rect">
            <a:avLst/>
          </a:prstGeom>
          <a:noFill/>
        </p:spPr>
      </p:pic>
      <p:pic>
        <p:nvPicPr>
          <p:cNvPr id="78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68799" y="2549573"/>
            <a:ext cx="1008112" cy="631750"/>
          </a:xfrm>
          <a:prstGeom prst="rect">
            <a:avLst/>
          </a:prstGeom>
          <a:noFill/>
        </p:spPr>
      </p:pic>
      <p:pic>
        <p:nvPicPr>
          <p:cNvPr id="79" name="Picture 10" descr="D:\001_ahnlab_work\01_제안서\120102_사내공용PPT템플릿\최종본\icon\2012_01_icon_0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18871" y="2560279"/>
            <a:ext cx="1008112" cy="631750"/>
          </a:xfrm>
          <a:prstGeom prst="rect">
            <a:avLst/>
          </a:prstGeom>
          <a:noFill/>
        </p:spPr>
      </p:pic>
      <p:grpSp>
        <p:nvGrpSpPr>
          <p:cNvPr id="80" name="그룹 79"/>
          <p:cNvGrpSpPr/>
          <p:nvPr/>
        </p:nvGrpSpPr>
        <p:grpSpPr>
          <a:xfrm>
            <a:off x="5262044" y="2553065"/>
            <a:ext cx="1008112" cy="631750"/>
            <a:chOff x="3090290" y="900570"/>
            <a:chExt cx="1008112" cy="631750"/>
          </a:xfrm>
        </p:grpSpPr>
        <p:pic>
          <p:nvPicPr>
            <p:cNvPr id="81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90290" y="900570"/>
              <a:ext cx="1008112" cy="631750"/>
            </a:xfrm>
            <a:prstGeom prst="rect">
              <a:avLst/>
            </a:prstGeom>
            <a:noFill/>
          </p:spPr>
        </p:pic>
        <p:sp>
          <p:nvSpPr>
            <p:cNvPr id="82" name="직사각형 81"/>
            <p:cNvSpPr/>
            <p:nvPr/>
          </p:nvSpPr>
          <p:spPr>
            <a:xfrm>
              <a:off x="3174777" y="953791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DC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28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Method of Lateral Movement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Non-Active </a:t>
            </a:r>
            <a:r>
              <a:rPr lang="en-US" altLang="ko-KR" dirty="0"/>
              <a:t>Directory Environment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3435283"/>
            <a:ext cx="2088232" cy="1505885"/>
            <a:chOff x="5724128" y="3123518"/>
            <a:chExt cx="2088232" cy="1505885"/>
          </a:xfrm>
        </p:grpSpPr>
        <p:pic>
          <p:nvPicPr>
            <p:cNvPr id="7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24128" y="3123518"/>
              <a:ext cx="1953409" cy="122413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724128" y="4344053"/>
              <a:ext cx="2088232" cy="28535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Compromised System</a:t>
              </a:r>
              <a:endPara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  <p:pic>
        <p:nvPicPr>
          <p:cNvPr id="9" name="Picture 31" descr="D:\001_ahnlab_work\01_제안서\120102_사내공용PPT템플릿\최종본\icon\2012_01_icon_0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7351" y="3692661"/>
            <a:ext cx="720080" cy="711707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6012159" y="3441568"/>
            <a:ext cx="2088231" cy="1499600"/>
            <a:chOff x="3797857" y="4646895"/>
            <a:chExt cx="1882887" cy="1371711"/>
          </a:xfrm>
        </p:grpSpPr>
        <p:pic>
          <p:nvPicPr>
            <p:cNvPr id="11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7857" y="4646895"/>
              <a:ext cx="1757210" cy="110118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797857" y="5733256"/>
              <a:ext cx="1882887" cy="28535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2060"/>
                  </a:solidFill>
                  <a:latin typeface="+mn-ea"/>
                  <a:sym typeface="Wingdings" pitchFamily="2" charset="2"/>
                </a:rPr>
                <a:t>Normal System</a:t>
              </a:r>
              <a:endParaRPr lang="ko-KR" altLang="en-US" sz="1400" b="1" dirty="0" smtClean="0">
                <a:solidFill>
                  <a:srgbClr val="002060"/>
                </a:solidFill>
                <a:latin typeface="+mn-ea"/>
                <a:sym typeface="Wingdings" pitchFamily="2" charset="2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026077" y="3435283"/>
            <a:ext cx="2088232" cy="1505885"/>
            <a:chOff x="5724128" y="3123518"/>
            <a:chExt cx="2088232" cy="1505885"/>
          </a:xfrm>
        </p:grpSpPr>
        <p:pic>
          <p:nvPicPr>
            <p:cNvPr id="16" name="Picture 10" descr="D:\001_ahnlab_work\01_제안서\120102_사내공용PPT템플릿\최종본\icon\2012_01_icon_007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24128" y="3123518"/>
              <a:ext cx="1953409" cy="122413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5724128" y="4344053"/>
              <a:ext cx="2088232" cy="28535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  <a:sym typeface="Wingdings" pitchFamily="2" charset="2"/>
                </a:rPr>
                <a:t>Compromised System</a:t>
              </a:r>
              <a:endPara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sym typeface="Wingdings" pitchFamily="2" charset="2"/>
              </a:endParaRPr>
            </a:p>
          </p:txBody>
        </p:sp>
      </p:grpSp>
      <p:sp>
        <p:nvSpPr>
          <p:cNvPr id="18" name="모서리가 둥근 사각형 설명선 17"/>
          <p:cNvSpPr/>
          <p:nvPr/>
        </p:nvSpPr>
        <p:spPr>
          <a:xfrm>
            <a:off x="2556383" y="1444918"/>
            <a:ext cx="3930753" cy="1462523"/>
          </a:xfrm>
          <a:prstGeom prst="wedgeRoundRectCallout">
            <a:avLst>
              <a:gd name="adj1" fmla="val -41687"/>
              <a:gd name="adj2" fmla="val 85656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Stealing Local Administrator’s ID/PW</a:t>
            </a:r>
            <a:r>
              <a:rPr lang="en-US" altLang="ko-KR" sz="1400" b="1" dirty="0">
                <a:solidFill>
                  <a:srgbClr val="154B8B"/>
                </a:solidFill>
              </a:rPr>
              <a:t>(Kerberos.dll, Wdigest.dll, tspkg.dll)</a:t>
            </a:r>
          </a:p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and </a:t>
            </a:r>
          </a:p>
          <a:p>
            <a:pPr algn="ctr"/>
            <a:r>
              <a:rPr lang="en-US" altLang="ko-KR" sz="1400" b="1" dirty="0">
                <a:solidFill>
                  <a:srgbClr val="154B8B"/>
                </a:solidFill>
              </a:rPr>
              <a:t>NTLM </a:t>
            </a:r>
            <a:r>
              <a:rPr lang="en-US" altLang="ko-KR" sz="1400" b="1" dirty="0" smtClean="0">
                <a:solidFill>
                  <a:srgbClr val="154B8B"/>
                </a:solidFill>
              </a:rPr>
              <a:t>Credentials(Msv1_0.dll)</a:t>
            </a:r>
          </a:p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From Memory</a:t>
            </a:r>
          </a:p>
        </p:txBody>
      </p:sp>
      <p:sp>
        <p:nvSpPr>
          <p:cNvPr id="20" name="구름 19"/>
          <p:cNvSpPr/>
          <p:nvPr/>
        </p:nvSpPr>
        <p:spPr>
          <a:xfrm>
            <a:off x="2021226" y="1219106"/>
            <a:ext cx="5083329" cy="2142923"/>
          </a:xfrm>
          <a:prstGeom prst="cloud">
            <a:avLst/>
          </a:prstGeom>
          <a:noFill/>
          <a:ln w="28575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154B8B"/>
                </a:solidFill>
              </a:rPr>
              <a:t>All </a:t>
            </a:r>
            <a:r>
              <a:rPr lang="en-US" altLang="ko-KR" b="1" dirty="0" smtClean="0">
                <a:solidFill>
                  <a:srgbClr val="154B8B"/>
                </a:solidFill>
              </a:rPr>
              <a:t>Systems have same </a:t>
            </a:r>
            <a:r>
              <a:rPr lang="en-US" altLang="ko-KR" b="1" dirty="0">
                <a:solidFill>
                  <a:srgbClr val="154B8B"/>
                </a:solidFill>
              </a:rPr>
              <a:t>Local Administrator Account</a:t>
            </a:r>
          </a:p>
          <a:p>
            <a:pPr algn="ctr"/>
            <a:r>
              <a:rPr lang="en-US" altLang="ko-KR" b="1" dirty="0">
                <a:solidFill>
                  <a:srgbClr val="154B8B"/>
                </a:solidFill>
              </a:rPr>
              <a:t>(Same ID/PW)</a:t>
            </a:r>
            <a:endParaRPr lang="ko-KR" altLang="en-US" b="1" dirty="0">
              <a:solidFill>
                <a:srgbClr val="154B8B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092753" y="3497309"/>
            <a:ext cx="2808312" cy="504056"/>
          </a:xfrm>
          <a:prstGeom prst="rightArrow">
            <a:avLst/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154B8B"/>
                </a:solidFill>
              </a:rPr>
              <a:t>Copy Backdoor</a:t>
            </a:r>
            <a:endParaRPr lang="ko-KR" altLang="en-US" b="1" dirty="0">
              <a:solidFill>
                <a:srgbClr val="154B8B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092753" y="4109377"/>
            <a:ext cx="2808312" cy="504056"/>
          </a:xfrm>
          <a:prstGeom prst="rightArrow">
            <a:avLst/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154B8B"/>
                </a:solidFill>
              </a:rPr>
              <a:t>Run Backdoor</a:t>
            </a:r>
            <a:endParaRPr lang="ko-KR" altLang="en-US" b="1" dirty="0">
              <a:solidFill>
                <a:srgbClr val="154B8B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028857" y="3018487"/>
            <a:ext cx="2457657" cy="402729"/>
          </a:xfrm>
          <a:prstGeom prst="wedgeRoundRectCallout">
            <a:avLst>
              <a:gd name="adj1" fmla="val -22764"/>
              <a:gd name="adj2" fmla="val 89624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Network Share Point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3268155" y="4776704"/>
            <a:ext cx="2457657" cy="567307"/>
          </a:xfrm>
          <a:prstGeom prst="wedgeRoundRectCallout">
            <a:avLst>
              <a:gd name="adj1" fmla="val -29870"/>
              <a:gd name="adj2" fmla="val -83628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154B8B"/>
                </a:solidFill>
              </a:rPr>
              <a:t>sc</a:t>
            </a:r>
            <a:r>
              <a:rPr lang="en-US" altLang="ko-KR" sz="1400" b="1" dirty="0" smtClean="0">
                <a:solidFill>
                  <a:srgbClr val="154B8B"/>
                </a:solidFill>
              </a:rPr>
              <a:t>, at, </a:t>
            </a:r>
            <a:r>
              <a:rPr lang="en-US" altLang="ko-KR" sz="1400" b="1" dirty="0" err="1" smtClean="0">
                <a:solidFill>
                  <a:srgbClr val="154B8B"/>
                </a:solidFill>
              </a:rPr>
              <a:t>wmic</a:t>
            </a:r>
            <a:r>
              <a:rPr lang="en-US" altLang="ko-KR" sz="1400" b="1" dirty="0" smtClean="0">
                <a:solidFill>
                  <a:srgbClr val="154B8B"/>
                </a:solidFill>
              </a:rPr>
              <a:t>, </a:t>
            </a:r>
            <a:r>
              <a:rPr lang="en-US" altLang="ko-KR" sz="1400" b="1" dirty="0" err="1" smtClean="0">
                <a:solidFill>
                  <a:srgbClr val="154B8B"/>
                </a:solidFill>
              </a:rPr>
              <a:t>reg</a:t>
            </a:r>
            <a:r>
              <a:rPr lang="en-US" altLang="ko-KR" sz="1400" b="1" dirty="0" smtClean="0">
                <a:solidFill>
                  <a:srgbClr val="154B8B"/>
                </a:solidFill>
              </a:rPr>
              <a:t>, </a:t>
            </a:r>
            <a:r>
              <a:rPr lang="en-US" altLang="ko-KR" sz="1400" b="1" dirty="0" err="1">
                <a:solidFill>
                  <a:srgbClr val="154B8B"/>
                </a:solidFill>
              </a:rPr>
              <a:t>p</a:t>
            </a:r>
            <a:r>
              <a:rPr lang="en-US" altLang="ko-KR" sz="1400" b="1" dirty="0" err="1" smtClean="0">
                <a:solidFill>
                  <a:srgbClr val="154B8B"/>
                </a:solidFill>
              </a:rPr>
              <a:t>sexec</a:t>
            </a:r>
            <a:r>
              <a:rPr lang="en-US" altLang="ko-KR" sz="1400" b="1" dirty="0">
                <a:solidFill>
                  <a:srgbClr val="154B8B"/>
                </a:solidFill>
              </a:rPr>
              <a:t>, </a:t>
            </a:r>
            <a:r>
              <a:rPr lang="en-US" altLang="ko-KR" sz="1400" b="1" dirty="0" err="1" smtClean="0">
                <a:solidFill>
                  <a:srgbClr val="154B8B"/>
                </a:solidFill>
              </a:rPr>
              <a:t>winrs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2759955" y="1866067"/>
            <a:ext cx="2965857" cy="971909"/>
          </a:xfrm>
          <a:prstGeom prst="wedgeRoundRectCallout">
            <a:avLst>
              <a:gd name="adj1" fmla="val -45085"/>
              <a:gd name="adj2" fmla="val 110243"/>
              <a:gd name="adj3" fmla="val 16667"/>
            </a:avLst>
          </a:prstGeom>
          <a:noFill/>
          <a:ln w="38100">
            <a:solidFill>
              <a:srgbClr val="15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154B8B"/>
                </a:solidFill>
              </a:rPr>
              <a:t>Using Local Administrator’s NTLM Credentials or ID/PW</a:t>
            </a:r>
            <a:endParaRPr lang="ko-KR" altLang="en-US" sz="1400" b="1" dirty="0">
              <a:solidFill>
                <a:srgbClr val="154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01_화면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FF2B15"/>
      </a:accent3>
      <a:accent4>
        <a:srgbClr val="A2D21E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본문_2">
  <a:themeElements>
    <a:clrScheme name="SI제안서템플릿">
      <a:dk1>
        <a:srgbClr val="3A3A3A"/>
      </a:dk1>
      <a:lt1>
        <a:srgbClr val="FFFFFF"/>
      </a:lt1>
      <a:dk2>
        <a:srgbClr val="3A3A3A"/>
      </a:dk2>
      <a:lt2>
        <a:srgbClr val="FFFFFF"/>
      </a:lt2>
      <a:accent1>
        <a:srgbClr val="1F4889"/>
      </a:accent1>
      <a:accent2>
        <a:srgbClr val="52BDF5"/>
      </a:accent2>
      <a:accent3>
        <a:srgbClr val="7F7F7F"/>
      </a:accent3>
      <a:accent4>
        <a:srgbClr val="EC4691"/>
      </a:accent4>
      <a:accent5>
        <a:srgbClr val="92D050"/>
      </a:accent5>
      <a:accent6>
        <a:srgbClr val="2696B0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285750" indent="-285750">
          <a:lnSpc>
            <a:spcPct val="150000"/>
          </a:lnSpc>
          <a:buFont typeface="Arial" pitchFamily="34" charset="0"/>
          <a:buChar char="•"/>
          <a:defRPr b="1" dirty="0" smtClean="0">
            <a:latin typeface="+mn-ea"/>
            <a:sym typeface="Wingdings" pitchFamily="2" charset="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FF2B15"/>
      </a:accent3>
      <a:accent4>
        <a:srgbClr val="A2D21E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17568</TotalTime>
  <Words>2454</Words>
  <Application>Microsoft Office PowerPoint</Application>
  <PresentationFormat>화면 슬라이드 쇼(4:3)</PresentationFormat>
  <Paragraphs>744</Paragraphs>
  <Slides>48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맑은 고딕</vt:lpstr>
      <vt:lpstr>Arial</vt:lpstr>
      <vt:lpstr>Wingdings</vt:lpstr>
      <vt:lpstr>01_화면용</vt:lpstr>
      <vt:lpstr>본문_2</vt:lpstr>
      <vt:lpstr>02_인쇄용</vt:lpstr>
      <vt:lpstr>A Forensic Analysis of  APT Lateral Movement  in Windows Environment</vt:lpstr>
      <vt:lpstr>01 02 03 04 05 </vt:lpstr>
      <vt:lpstr>Introduction</vt:lpstr>
      <vt:lpstr>Introduction</vt:lpstr>
      <vt:lpstr>Introduction</vt:lpstr>
      <vt:lpstr>Method of Lateral Movement  </vt:lpstr>
      <vt:lpstr>Method of Lateral Movement </vt:lpstr>
      <vt:lpstr>Method of Lateral Movement </vt:lpstr>
      <vt:lpstr>Method of Lateral Movement 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Forensic Analysis</vt:lpstr>
      <vt:lpstr>Case Study</vt:lpstr>
      <vt:lpstr>Case Study</vt:lpstr>
      <vt:lpstr>Case Study</vt:lpstr>
      <vt:lpstr>Case Study</vt:lpstr>
      <vt:lpstr>Conclusion</vt:lpstr>
      <vt:lpstr>Conclusion</vt:lpstr>
      <vt:lpstr>PowerPoint 프레젠테이션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choi_ky</dc:creator>
  <cp:lastModifiedBy>blueangel</cp:lastModifiedBy>
  <cp:revision>696</cp:revision>
  <cp:lastPrinted>2013-01-22T08:17:30Z</cp:lastPrinted>
  <dcterms:created xsi:type="dcterms:W3CDTF">2012-11-22T06:31:34Z</dcterms:created>
  <dcterms:modified xsi:type="dcterms:W3CDTF">2014-05-31T07:12:57Z</dcterms:modified>
</cp:coreProperties>
</file>