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874920c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874920c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4e82b2f7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4e82b2f7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4e82b2f7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4e82b2f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4e82b2f7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4e82b2f7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62e220c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62e220c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4e82b2f7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4e82b2f7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4e82b2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4e82b2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4e82b2f7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4e82b2f7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4e82b2f7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4e82b2f7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4e82b2f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4e82b2f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5ee97f4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5ee97f4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4e82b2f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4e82b2f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a02e823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a02e823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4e82b2f7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4e82b2f7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874920cd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874920cd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5ee97f4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5ee97f4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39d680dc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39d680dc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63188e5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63188e5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7d23e4e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7d23e4e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5da2805e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5da2805e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5da2805e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5da2805e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5da2805e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5da2805e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5da2805e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5da2805e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Business needs: Virtual makeup eliminates the element of surprise and the possibility of customer dissatisfaction once the product is delivered.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When some people see a commercial on television, they will want the product very quickly but they might not want to go out to make-up stores and try the make-up. This may be because they are lazy, they are not well enough to physically go to the store or they don’t know how to go to the store. If they can’t go to the store, they will not be able to try the make-up themselves unless their neighbor has the make-up that they want. This will cause them to give up on buying the product.</a:t>
            </a:r>
            <a:endParaRPr>
              <a:solidFill>
                <a:schemeClr val="dk1"/>
              </a:solidFill>
            </a:endParaRPr>
          </a:p>
          <a:p>
            <a:pPr indent="0" lvl="0" marL="0" rtl="0" algn="l">
              <a:lnSpc>
                <a:spcPct val="115000"/>
              </a:lnSpc>
              <a:spcBef>
                <a:spcPts val="0"/>
              </a:spcBef>
              <a:spcAft>
                <a:spcPts val="0"/>
              </a:spcAft>
              <a:buNone/>
            </a:pPr>
            <a:r>
              <a:rPr lang="en">
                <a:solidFill>
                  <a:schemeClr val="dk1"/>
                </a:solidFill>
              </a:rPr>
              <a:t>Then they will want to buy the product online but they might also give up on buying the product because they don’t know how they will look with the make-up, such as the shade of red of the lipstick.</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Digital innovation: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the help of a digital software like a game, customers will be able to try on the product that they want in the comfort of their own home. This way, they will not have to go out to the physical store to try the make-up. They can just try the make-up at home. The game could have a virtual version of the make-up and copy the exact look, color and effect of the make-up. This way, people will know how their face will look after they use the make-up. The app will also have other types of make-up like lipstick and lipstick remover. Then they can safely decide which make-up they want.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5" name="Google Shape;55;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2" name="Google Shape;22;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 name="Google Shape;28;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 name="Google Shape;29;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8" name="Google Shape;38;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6" name="Google Shape;46;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7" name="Google Shape;47;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drive.google.com/file/d/1hQRk4fp_0DLiqwijzczXVCMxJSNm1_XW/view" TargetMode="Externa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11700" y="141737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800"/>
              <a:t>AJ Cosmetics </a:t>
            </a:r>
            <a:endParaRPr b="1" sz="4800"/>
          </a:p>
        </p:txBody>
      </p:sp>
      <p:sp>
        <p:nvSpPr>
          <p:cNvPr id="64" name="Google Shape;64;p13"/>
          <p:cNvSpPr txBox="1"/>
          <p:nvPr>
            <p:ph idx="1" type="subTitle"/>
          </p:nvPr>
        </p:nvSpPr>
        <p:spPr>
          <a:xfrm>
            <a:off x="311700" y="275623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By: Andy, Jasper, Jia Yang and Justin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246075" y="119075"/>
            <a:ext cx="9144000" cy="3181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8800"/>
              <a:t>Method</a:t>
            </a:r>
            <a:endParaRPr sz="8800"/>
          </a:p>
        </p:txBody>
      </p:sp>
      <p:sp>
        <p:nvSpPr>
          <p:cNvPr id="126" name="Google Shape;126;p22"/>
          <p:cNvSpPr txBox="1"/>
          <p:nvPr/>
        </p:nvSpPr>
        <p:spPr>
          <a:xfrm>
            <a:off x="2839125" y="3537175"/>
            <a:ext cx="341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&lt;How we fulfil the business needs?&gt;</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32325" y="0"/>
            <a:ext cx="7023300" cy="144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t>We created a digital model</a:t>
            </a:r>
            <a:endParaRPr sz="3600"/>
          </a:p>
        </p:txBody>
      </p:sp>
      <p:sp>
        <p:nvSpPr>
          <p:cNvPr id="132" name="Google Shape;132;p23"/>
          <p:cNvSpPr txBox="1"/>
          <p:nvPr>
            <p:ph idx="1" type="body"/>
          </p:nvPr>
        </p:nvSpPr>
        <p:spPr>
          <a:xfrm>
            <a:off x="1057775" y="1487125"/>
            <a:ext cx="5372400" cy="26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rPr>
              <a:t>Allows individuals to modify:</a:t>
            </a:r>
            <a:endParaRPr sz="2200">
              <a:solidFill>
                <a:schemeClr val="lt1"/>
              </a:solidFill>
            </a:endParaRPr>
          </a:p>
          <a:p>
            <a:pPr indent="-368300" lvl="0" marL="457200" rtl="0" algn="l">
              <a:spcBef>
                <a:spcPts val="1200"/>
              </a:spcBef>
              <a:spcAft>
                <a:spcPts val="0"/>
              </a:spcAft>
              <a:buClr>
                <a:schemeClr val="lt1"/>
              </a:buClr>
              <a:buSzPts val="2200"/>
              <a:buAutoNum type="arabicPeriod"/>
            </a:pPr>
            <a:r>
              <a:rPr lang="en" sz="2200">
                <a:solidFill>
                  <a:schemeClr val="lt1"/>
                </a:solidFill>
              </a:rPr>
              <a:t>Face colour</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 sz="2200">
                <a:solidFill>
                  <a:schemeClr val="lt1"/>
                </a:solidFill>
              </a:rPr>
              <a:t>Face </a:t>
            </a:r>
            <a:r>
              <a:rPr lang="en" sz="2200">
                <a:solidFill>
                  <a:schemeClr val="lt1"/>
                </a:solidFill>
              </a:rPr>
              <a:t>shape</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 sz="2200">
                <a:solidFill>
                  <a:schemeClr val="lt1"/>
                </a:solidFill>
              </a:rPr>
              <a:t>T</a:t>
            </a:r>
            <a:r>
              <a:rPr lang="en" sz="2200">
                <a:solidFill>
                  <a:schemeClr val="lt1"/>
                </a:solidFill>
              </a:rPr>
              <a:t>ype of hair</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 sz="2200">
                <a:solidFill>
                  <a:schemeClr val="lt1"/>
                </a:solidFill>
              </a:rPr>
              <a:t>Eye size</a:t>
            </a:r>
            <a:endParaRPr sz="2200">
              <a:solidFill>
                <a:schemeClr val="lt1"/>
              </a:solidFill>
            </a:endParaRPr>
          </a:p>
          <a:p>
            <a:pPr indent="0" lvl="0" marL="0" rtl="0" algn="l">
              <a:spcBef>
                <a:spcPts val="1200"/>
              </a:spcBef>
              <a:spcAft>
                <a:spcPts val="1200"/>
              </a:spcAft>
              <a:buNone/>
            </a:pPr>
            <a:r>
              <a:t/>
            </a:r>
            <a:endParaRPr sz="2200">
              <a:solidFill>
                <a:schemeClr val="lt1"/>
              </a:solidFill>
            </a:endParaRPr>
          </a:p>
        </p:txBody>
      </p:sp>
      <p:sp>
        <p:nvSpPr>
          <p:cNvPr id="133" name="Google Shape;133;p23"/>
          <p:cNvSpPr txBox="1"/>
          <p:nvPr/>
        </p:nvSpPr>
        <p:spPr>
          <a:xfrm>
            <a:off x="389725" y="3884025"/>
            <a:ext cx="8239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885025" y="0"/>
            <a:ext cx="6825000" cy="121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t>We created a digital model</a:t>
            </a:r>
            <a:endParaRPr sz="3600"/>
          </a:p>
        </p:txBody>
      </p:sp>
      <p:sp>
        <p:nvSpPr>
          <p:cNvPr id="139" name="Google Shape;139;p24"/>
          <p:cNvSpPr txBox="1"/>
          <p:nvPr>
            <p:ph idx="1" type="body"/>
          </p:nvPr>
        </p:nvSpPr>
        <p:spPr>
          <a:xfrm>
            <a:off x="885025" y="1446275"/>
            <a:ext cx="5713200" cy="28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rPr>
              <a:t>Allow individuals to change the different features</a:t>
            </a:r>
            <a:endParaRPr sz="2200">
              <a:solidFill>
                <a:schemeClr val="lt1"/>
              </a:solidFill>
            </a:endParaRPr>
          </a:p>
          <a:p>
            <a:pPr indent="-368300" lvl="0" marL="457200" rtl="0" algn="l">
              <a:spcBef>
                <a:spcPts val="1200"/>
              </a:spcBef>
              <a:spcAft>
                <a:spcPts val="0"/>
              </a:spcAft>
              <a:buClr>
                <a:schemeClr val="lt1"/>
              </a:buClr>
              <a:buSzPts val="2200"/>
              <a:buAutoNum type="arabicPeriod"/>
            </a:pPr>
            <a:r>
              <a:rPr lang="en" sz="2200">
                <a:solidFill>
                  <a:schemeClr val="lt1"/>
                </a:solidFill>
              </a:rPr>
              <a:t>Eyeliner</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 sz="2200">
                <a:solidFill>
                  <a:schemeClr val="lt1"/>
                </a:solidFill>
              </a:rPr>
              <a:t>Mascara</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 sz="2200">
                <a:solidFill>
                  <a:schemeClr val="lt1"/>
                </a:solidFill>
              </a:rPr>
              <a:t>Lipstick</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 sz="2200">
                <a:solidFill>
                  <a:schemeClr val="lt1"/>
                </a:solidFill>
              </a:rPr>
              <a:t>Blush</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 sz="2200">
                <a:solidFill>
                  <a:schemeClr val="lt1"/>
                </a:solidFill>
              </a:rPr>
              <a:t>Eyebrow</a:t>
            </a:r>
            <a:endParaRPr sz="2200">
              <a:solidFill>
                <a:schemeClr val="lt1"/>
              </a:solidFill>
            </a:endParaRPr>
          </a:p>
          <a:p>
            <a:pPr indent="0" lvl="0" marL="0" rtl="0" algn="l">
              <a:spcBef>
                <a:spcPts val="1200"/>
              </a:spcBef>
              <a:spcAft>
                <a:spcPts val="1200"/>
              </a:spcAft>
              <a:buNone/>
            </a:pPr>
            <a:r>
              <a:t/>
            </a:r>
            <a:endParaRPr sz="22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997950" y="231200"/>
            <a:ext cx="6825000" cy="6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t>The benefits</a:t>
            </a:r>
            <a:endParaRPr sz="3600"/>
          </a:p>
        </p:txBody>
      </p:sp>
      <p:sp>
        <p:nvSpPr>
          <p:cNvPr id="145" name="Google Shape;145;p25"/>
          <p:cNvSpPr txBox="1"/>
          <p:nvPr>
            <p:ph idx="1" type="body"/>
          </p:nvPr>
        </p:nvSpPr>
        <p:spPr>
          <a:xfrm>
            <a:off x="997950" y="1094625"/>
            <a:ext cx="7148100" cy="3564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Char char="●"/>
            </a:pPr>
            <a:r>
              <a:rPr lang="en" sz="2200">
                <a:solidFill>
                  <a:schemeClr val="lt1"/>
                </a:solidFill>
              </a:rPr>
              <a:t>All the business needs are met</a:t>
            </a:r>
            <a:endParaRPr sz="2200">
              <a:solidFill>
                <a:schemeClr val="lt1"/>
              </a:solidFill>
            </a:endParaRPr>
          </a:p>
          <a:p>
            <a:pPr indent="-368300" lvl="0" marL="457200" rtl="0" algn="l">
              <a:spcBef>
                <a:spcPts val="0"/>
              </a:spcBef>
              <a:spcAft>
                <a:spcPts val="0"/>
              </a:spcAft>
              <a:buClr>
                <a:schemeClr val="lt1"/>
              </a:buClr>
              <a:buSzPts val="2200"/>
              <a:buChar char="●"/>
            </a:pPr>
            <a:r>
              <a:rPr lang="en" sz="2200">
                <a:solidFill>
                  <a:schemeClr val="lt1"/>
                </a:solidFill>
              </a:rPr>
              <a:t>Try on the makeup at their own comfort (convenient)</a:t>
            </a:r>
            <a:endParaRPr sz="2200">
              <a:solidFill>
                <a:schemeClr val="lt1"/>
              </a:solidFill>
            </a:endParaRPr>
          </a:p>
          <a:p>
            <a:pPr indent="-368300" lvl="0" marL="457200" rtl="0" algn="l">
              <a:spcBef>
                <a:spcPts val="0"/>
              </a:spcBef>
              <a:spcAft>
                <a:spcPts val="0"/>
              </a:spcAft>
              <a:buClr>
                <a:schemeClr val="lt1"/>
              </a:buClr>
              <a:buSzPts val="2200"/>
              <a:buChar char="●"/>
            </a:pPr>
            <a:r>
              <a:rPr lang="en" sz="2200">
                <a:solidFill>
                  <a:schemeClr val="lt1"/>
                </a:solidFill>
              </a:rPr>
              <a:t>Save travelling time, trying on makeup</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Queue</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Workers </a:t>
            </a:r>
            <a:endParaRPr sz="2200">
              <a:solidFill>
                <a:schemeClr val="lt1"/>
              </a:solidFill>
            </a:endParaRPr>
          </a:p>
          <a:p>
            <a:pPr indent="-368300" lvl="0" marL="457200" rtl="0" algn="l">
              <a:spcBef>
                <a:spcPts val="0"/>
              </a:spcBef>
              <a:spcAft>
                <a:spcPts val="0"/>
              </a:spcAft>
              <a:buClr>
                <a:schemeClr val="lt1"/>
              </a:buClr>
              <a:buSzPts val="2200"/>
              <a:buChar char="●"/>
            </a:pPr>
            <a:r>
              <a:rPr lang="en" sz="2200">
                <a:solidFill>
                  <a:schemeClr val="lt1"/>
                </a:solidFill>
              </a:rPr>
              <a:t>Eliminate the element of surprise </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Beauty product looks realistic</a:t>
            </a:r>
            <a:endParaRPr sz="2200">
              <a:solidFill>
                <a:schemeClr val="lt1"/>
              </a:solidFill>
            </a:endParaRPr>
          </a:p>
          <a:p>
            <a:pPr indent="0" lvl="0" marL="457200" rtl="0" algn="l">
              <a:spcBef>
                <a:spcPts val="1200"/>
              </a:spcBef>
              <a:spcAft>
                <a:spcPts val="0"/>
              </a:spcAft>
              <a:buNone/>
            </a:pPr>
            <a:r>
              <a:t/>
            </a:r>
            <a:endParaRPr sz="2200">
              <a:solidFill>
                <a:schemeClr val="lt1"/>
              </a:solidFill>
            </a:endParaRPr>
          </a:p>
          <a:p>
            <a:pPr indent="0" lvl="0" marL="0" rtl="0" algn="l">
              <a:spcBef>
                <a:spcPts val="1200"/>
              </a:spcBef>
              <a:spcAft>
                <a:spcPts val="0"/>
              </a:spcAft>
              <a:buNone/>
            </a:pPr>
            <a:r>
              <a:t/>
            </a:r>
            <a:endParaRPr sz="2200">
              <a:solidFill>
                <a:schemeClr val="lt1"/>
              </a:solidFill>
            </a:endParaRPr>
          </a:p>
          <a:p>
            <a:pPr indent="0" lvl="0" marL="0" rtl="0" algn="l">
              <a:spcBef>
                <a:spcPts val="1200"/>
              </a:spcBef>
              <a:spcAft>
                <a:spcPts val="1200"/>
              </a:spcAft>
              <a:buNone/>
            </a:pPr>
            <a:r>
              <a:t/>
            </a:r>
            <a:endParaRPr sz="22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869550" y="190875"/>
            <a:ext cx="6825000" cy="6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t>The benefits</a:t>
            </a:r>
            <a:endParaRPr sz="3600"/>
          </a:p>
        </p:txBody>
      </p:sp>
      <p:sp>
        <p:nvSpPr>
          <p:cNvPr id="151" name="Google Shape;151;p26"/>
          <p:cNvSpPr txBox="1"/>
          <p:nvPr>
            <p:ph idx="1" type="body"/>
          </p:nvPr>
        </p:nvSpPr>
        <p:spPr>
          <a:xfrm>
            <a:off x="869550" y="993775"/>
            <a:ext cx="7404900" cy="3913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Char char="●"/>
            </a:pPr>
            <a:r>
              <a:rPr lang="en" sz="2200">
                <a:solidFill>
                  <a:schemeClr val="lt1"/>
                </a:solidFill>
              </a:rPr>
              <a:t>More willing to try different combinations</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Explore their creativity</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Do not need to worry about money</a:t>
            </a:r>
            <a:endParaRPr sz="2200">
              <a:solidFill>
                <a:schemeClr val="lt1"/>
              </a:solidFill>
            </a:endParaRPr>
          </a:p>
          <a:p>
            <a:pPr indent="0" lvl="0" marL="0" rtl="0" algn="l">
              <a:spcBef>
                <a:spcPts val="1200"/>
              </a:spcBef>
              <a:spcAft>
                <a:spcPts val="0"/>
              </a:spcAft>
              <a:buNone/>
            </a:pPr>
            <a:r>
              <a:t/>
            </a:r>
            <a:endParaRPr sz="2200">
              <a:solidFill>
                <a:schemeClr val="lt1"/>
              </a:solidFill>
            </a:endParaRPr>
          </a:p>
          <a:p>
            <a:pPr indent="-368300" lvl="0" marL="457200" rtl="0" algn="l">
              <a:spcBef>
                <a:spcPts val="1200"/>
              </a:spcBef>
              <a:spcAft>
                <a:spcPts val="0"/>
              </a:spcAft>
              <a:buClr>
                <a:schemeClr val="lt1"/>
              </a:buClr>
              <a:buSzPts val="2200"/>
              <a:buChar char="●"/>
            </a:pPr>
            <a:r>
              <a:rPr lang="en" sz="2200">
                <a:solidFill>
                  <a:schemeClr val="lt1"/>
                </a:solidFill>
              </a:rPr>
              <a:t>Reduce spendings</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Online</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Sums total cost</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Travelling cost</a:t>
            </a:r>
            <a:endParaRPr sz="2200">
              <a:solidFill>
                <a:schemeClr val="lt1"/>
              </a:solidFill>
            </a:endParaRPr>
          </a:p>
          <a:p>
            <a:pPr indent="0" lvl="0" marL="457200" rtl="0" algn="l">
              <a:spcBef>
                <a:spcPts val="1200"/>
              </a:spcBef>
              <a:spcAft>
                <a:spcPts val="0"/>
              </a:spcAft>
              <a:buNone/>
            </a:pPr>
            <a:r>
              <a:t/>
            </a:r>
            <a:endParaRPr sz="2200">
              <a:solidFill>
                <a:schemeClr val="lt1"/>
              </a:solidFill>
            </a:endParaRPr>
          </a:p>
          <a:p>
            <a:pPr indent="0" lvl="0" marL="0" rtl="0" algn="l">
              <a:spcBef>
                <a:spcPts val="1200"/>
              </a:spcBef>
              <a:spcAft>
                <a:spcPts val="0"/>
              </a:spcAft>
              <a:buNone/>
            </a:pPr>
            <a:r>
              <a:t/>
            </a:r>
            <a:endParaRPr sz="2200">
              <a:solidFill>
                <a:schemeClr val="lt1"/>
              </a:solidFill>
            </a:endParaRPr>
          </a:p>
          <a:p>
            <a:pPr indent="0" lvl="0" marL="0" rtl="0" algn="l">
              <a:spcBef>
                <a:spcPts val="1200"/>
              </a:spcBef>
              <a:spcAft>
                <a:spcPts val="1200"/>
              </a:spcAft>
              <a:buNone/>
            </a:pPr>
            <a:r>
              <a:t/>
            </a:r>
            <a:endParaRPr sz="22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605500" y="0"/>
            <a:ext cx="7039200" cy="121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t>How we advertise our website</a:t>
            </a:r>
            <a:endParaRPr sz="3600"/>
          </a:p>
        </p:txBody>
      </p:sp>
      <p:sp>
        <p:nvSpPr>
          <p:cNvPr id="157" name="Google Shape;157;p27"/>
          <p:cNvSpPr txBox="1"/>
          <p:nvPr>
            <p:ph idx="1" type="body"/>
          </p:nvPr>
        </p:nvSpPr>
        <p:spPr>
          <a:xfrm>
            <a:off x="926275" y="1446275"/>
            <a:ext cx="7311600" cy="327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Char char="●"/>
            </a:pPr>
            <a:r>
              <a:rPr lang="en" sz="2200">
                <a:solidFill>
                  <a:schemeClr val="lt1"/>
                </a:solidFill>
              </a:rPr>
              <a:t>Through social media influencers </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Makeup influencers</a:t>
            </a:r>
            <a:endParaRPr sz="2200">
              <a:solidFill>
                <a:schemeClr val="lt1"/>
              </a:solidFill>
            </a:endParaRPr>
          </a:p>
          <a:p>
            <a:pPr indent="0" lvl="0" marL="914400" rtl="0" algn="l">
              <a:spcBef>
                <a:spcPts val="1200"/>
              </a:spcBef>
              <a:spcAft>
                <a:spcPts val="0"/>
              </a:spcAft>
              <a:buNone/>
            </a:pPr>
            <a:r>
              <a:t/>
            </a:r>
            <a:endParaRPr sz="2200">
              <a:solidFill>
                <a:schemeClr val="lt1"/>
              </a:solidFill>
            </a:endParaRPr>
          </a:p>
          <a:p>
            <a:pPr indent="-368300" lvl="0" marL="457200" rtl="0" algn="l">
              <a:spcBef>
                <a:spcPts val="1200"/>
              </a:spcBef>
              <a:spcAft>
                <a:spcPts val="0"/>
              </a:spcAft>
              <a:buClr>
                <a:schemeClr val="lt1"/>
              </a:buClr>
              <a:buSzPts val="2200"/>
              <a:buChar char="●"/>
            </a:pPr>
            <a:r>
              <a:rPr lang="en" sz="2200">
                <a:solidFill>
                  <a:schemeClr val="lt1"/>
                </a:solidFill>
              </a:rPr>
              <a:t>Put  a QR code poster at the physical store</a:t>
            </a:r>
            <a:endParaRPr sz="2200">
              <a:solidFill>
                <a:schemeClr val="lt1"/>
              </a:solidFill>
            </a:endParaRPr>
          </a:p>
          <a:p>
            <a:pPr indent="-368300" lvl="1" marL="914400" rtl="0" algn="l">
              <a:spcBef>
                <a:spcPts val="0"/>
              </a:spcBef>
              <a:spcAft>
                <a:spcPts val="0"/>
              </a:spcAft>
              <a:buClr>
                <a:schemeClr val="lt1"/>
              </a:buClr>
              <a:buSzPts val="2200"/>
              <a:buChar char="○"/>
            </a:pPr>
            <a:r>
              <a:rPr lang="en" sz="2200">
                <a:solidFill>
                  <a:schemeClr val="lt1"/>
                </a:solidFill>
              </a:rPr>
              <a:t>Sephora  </a:t>
            </a:r>
            <a:endParaRPr sz="2200">
              <a:solidFill>
                <a:schemeClr val="lt1"/>
              </a:solidFill>
            </a:endParaRPr>
          </a:p>
          <a:p>
            <a:pPr indent="0" lvl="0" marL="0" rtl="0" algn="l">
              <a:spcBef>
                <a:spcPts val="1200"/>
              </a:spcBef>
              <a:spcAft>
                <a:spcPts val="0"/>
              </a:spcAft>
              <a:buNone/>
            </a:pPr>
            <a:r>
              <a:t/>
            </a:r>
            <a:endParaRPr sz="2200">
              <a:solidFill>
                <a:schemeClr val="lt1"/>
              </a:solidFill>
            </a:endParaRPr>
          </a:p>
          <a:p>
            <a:pPr indent="0" lvl="0" marL="0" rtl="0" algn="l">
              <a:spcBef>
                <a:spcPts val="1200"/>
              </a:spcBef>
              <a:spcAft>
                <a:spcPts val="0"/>
              </a:spcAft>
              <a:buNone/>
            </a:pPr>
            <a:r>
              <a:t/>
            </a:r>
            <a:endParaRPr sz="2200">
              <a:solidFill>
                <a:schemeClr val="lt1"/>
              </a:solidFill>
            </a:endParaRPr>
          </a:p>
          <a:p>
            <a:pPr indent="0" lvl="0" marL="0" rtl="0" algn="l">
              <a:spcBef>
                <a:spcPts val="1200"/>
              </a:spcBef>
              <a:spcAft>
                <a:spcPts val="1200"/>
              </a:spcAft>
              <a:buNone/>
            </a:pPr>
            <a:r>
              <a:rPr lang="en" sz="2200">
                <a:solidFill>
                  <a:schemeClr val="lt1"/>
                </a:solidFill>
              </a:rPr>
              <a:t> </a:t>
            </a:r>
            <a:endParaRPr sz="2200">
              <a:solidFill>
                <a:schemeClr val="lt1"/>
              </a:solidFill>
            </a:endParaRPr>
          </a:p>
        </p:txBody>
      </p:sp>
      <p:sp>
        <p:nvSpPr>
          <p:cNvPr id="158" name="Google Shape;158;p27"/>
          <p:cNvSpPr txBox="1"/>
          <p:nvPr/>
        </p:nvSpPr>
        <p:spPr>
          <a:xfrm>
            <a:off x="389725" y="3884025"/>
            <a:ext cx="8239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0" y="0"/>
            <a:ext cx="9144000" cy="3181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8800"/>
              <a:t>Result</a:t>
            </a:r>
            <a:endParaRPr sz="8800"/>
          </a:p>
        </p:txBody>
      </p:sp>
      <p:sp>
        <p:nvSpPr>
          <p:cNvPr id="164" name="Google Shape;164;p28"/>
          <p:cNvSpPr txBox="1"/>
          <p:nvPr/>
        </p:nvSpPr>
        <p:spPr>
          <a:xfrm>
            <a:off x="3410625" y="3271825"/>
            <a:ext cx="23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&lt;What we came up with?&gt;</a:t>
            </a:r>
            <a:endParaRPr>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31400" y="291850"/>
            <a:ext cx="8497500" cy="6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Solution: </a:t>
            </a:r>
            <a:r>
              <a:rPr lang="en" sz="3000"/>
              <a:t>Virtual Makeup Software</a:t>
            </a:r>
            <a:endParaRPr sz="3000"/>
          </a:p>
        </p:txBody>
      </p:sp>
      <p:sp>
        <p:nvSpPr>
          <p:cNvPr id="170" name="Google Shape;170;p29"/>
          <p:cNvSpPr txBox="1"/>
          <p:nvPr>
            <p:ph idx="1" type="body"/>
          </p:nvPr>
        </p:nvSpPr>
        <p:spPr>
          <a:xfrm>
            <a:off x="301475" y="918250"/>
            <a:ext cx="6823800" cy="94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lt1"/>
                </a:solidFill>
              </a:rPr>
              <a:t>Demonstration of our game and how our game works</a:t>
            </a:r>
            <a:endParaRPr sz="1800">
              <a:solidFill>
                <a:schemeClr val="lt1"/>
              </a:solidFill>
            </a:endParaRPr>
          </a:p>
          <a:p>
            <a:pPr indent="0" lvl="0" marL="0" rtl="0" algn="l">
              <a:lnSpc>
                <a:spcPct val="100000"/>
              </a:lnSpc>
              <a:spcBef>
                <a:spcPts val="1200"/>
              </a:spcBef>
              <a:spcAft>
                <a:spcPts val="1200"/>
              </a:spcAft>
              <a:buNone/>
            </a:pPr>
            <a:r>
              <a:rPr lang="en" sz="1800">
                <a:solidFill>
                  <a:schemeClr val="lt1"/>
                </a:solidFill>
              </a:rPr>
              <a:t>Video on how the game works</a:t>
            </a:r>
            <a:endParaRPr sz="1800">
              <a:solidFill>
                <a:schemeClr val="lt1"/>
              </a:solidFill>
            </a:endParaRPr>
          </a:p>
        </p:txBody>
      </p:sp>
      <p:pic>
        <p:nvPicPr>
          <p:cNvPr id="171" name="Google Shape;171;p29" title="IMG_4600.MOV">
            <a:hlinkClick r:id="rId3"/>
          </p:cNvPr>
          <p:cNvPicPr preferRelativeResize="0"/>
          <p:nvPr/>
        </p:nvPicPr>
        <p:blipFill>
          <a:blip r:embed="rId4">
            <a:alphaModFix/>
          </a:blip>
          <a:stretch>
            <a:fillRect/>
          </a:stretch>
        </p:blipFill>
        <p:spPr>
          <a:xfrm>
            <a:off x="1925025" y="1962825"/>
            <a:ext cx="5293954" cy="2977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5" name="Shape 175"/>
        <p:cNvGrpSpPr/>
        <p:nvPr/>
      </p:nvGrpSpPr>
      <p:grpSpPr>
        <a:xfrm>
          <a:off x="0" y="0"/>
          <a:ext cx="0" cy="0"/>
          <a:chOff x="0" y="0"/>
          <a:chExt cx="0" cy="0"/>
        </a:xfrm>
      </p:grpSpPr>
      <p:sp>
        <p:nvSpPr>
          <p:cNvPr id="176" name="Google Shape;176;p30"/>
          <p:cNvSpPr txBox="1"/>
          <p:nvPr>
            <p:ph type="title"/>
          </p:nvPr>
        </p:nvSpPr>
        <p:spPr>
          <a:xfrm>
            <a:off x="0" y="0"/>
            <a:ext cx="9144000" cy="3181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8800"/>
              <a:t>Discussion</a:t>
            </a:r>
            <a:endParaRPr sz="8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182" name="Google Shape;182;p3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202124"/>
              </a:buClr>
              <a:buSzPts val="1800"/>
              <a:buChar char="●"/>
            </a:pPr>
            <a:r>
              <a:rPr lang="en" sz="1800">
                <a:solidFill>
                  <a:srgbClr val="202124"/>
                </a:solidFill>
              </a:rPr>
              <a:t>Virtual Try On with camera</a:t>
            </a:r>
            <a:endParaRPr sz="1800">
              <a:solidFill>
                <a:srgbClr val="202124"/>
              </a:solidFill>
            </a:endParaRPr>
          </a:p>
          <a:p>
            <a:pPr indent="-342900" lvl="1" marL="914400" rtl="0" algn="l">
              <a:lnSpc>
                <a:spcPct val="150000"/>
              </a:lnSpc>
              <a:spcBef>
                <a:spcPts val="0"/>
              </a:spcBef>
              <a:spcAft>
                <a:spcPts val="0"/>
              </a:spcAft>
              <a:buClr>
                <a:srgbClr val="202124"/>
              </a:buClr>
              <a:buSzPts val="1800"/>
              <a:buChar char="○"/>
            </a:pPr>
            <a:r>
              <a:rPr lang="en" sz="1800">
                <a:solidFill>
                  <a:srgbClr val="202124"/>
                </a:solidFill>
              </a:rPr>
              <a:t>We tried video sensing but unable to make it work</a:t>
            </a:r>
            <a:endParaRPr sz="1800">
              <a:solidFill>
                <a:srgbClr val="202124"/>
              </a:solidFill>
            </a:endParaRPr>
          </a:p>
          <a:p>
            <a:pPr indent="-342900" lvl="0" marL="457200" rtl="0" algn="l">
              <a:lnSpc>
                <a:spcPct val="150000"/>
              </a:lnSpc>
              <a:spcBef>
                <a:spcPts val="0"/>
              </a:spcBef>
              <a:spcAft>
                <a:spcPts val="0"/>
              </a:spcAft>
              <a:buClr>
                <a:srgbClr val="202124"/>
              </a:buClr>
              <a:buSzPts val="1800"/>
              <a:buChar char="●"/>
            </a:pPr>
            <a:r>
              <a:rPr lang="en" sz="1800">
                <a:solidFill>
                  <a:srgbClr val="202124"/>
                </a:solidFill>
              </a:rPr>
              <a:t>Product Recommendation</a:t>
            </a:r>
            <a:endParaRPr sz="1800">
              <a:solidFill>
                <a:srgbClr val="202124"/>
              </a:solidFill>
            </a:endParaRPr>
          </a:p>
          <a:p>
            <a:pPr indent="-342900" lvl="1" marL="914400" rtl="0" algn="l">
              <a:lnSpc>
                <a:spcPct val="150000"/>
              </a:lnSpc>
              <a:spcBef>
                <a:spcPts val="0"/>
              </a:spcBef>
              <a:spcAft>
                <a:spcPts val="0"/>
              </a:spcAft>
              <a:buClr>
                <a:srgbClr val="202124"/>
              </a:buClr>
              <a:buSzPts val="1800"/>
              <a:buChar char="○"/>
            </a:pPr>
            <a:r>
              <a:rPr lang="en" sz="1800">
                <a:solidFill>
                  <a:srgbClr val="202124"/>
                </a:solidFill>
              </a:rPr>
              <a:t>Record the products that are popular with customers</a:t>
            </a:r>
            <a:endParaRPr sz="1800">
              <a:solidFill>
                <a:srgbClr val="202124"/>
              </a:solidFill>
            </a:endParaRPr>
          </a:p>
        </p:txBody>
      </p:sp>
      <p:sp>
        <p:nvSpPr>
          <p:cNvPr id="183" name="Google Shape;183;p3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Social Media Sharing</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Encourage users to share their looks</a:t>
            </a:r>
            <a:r>
              <a:rPr lang="en" sz="1800">
                <a:solidFill>
                  <a:schemeClr val="dk1"/>
                </a:solidFill>
              </a:rPr>
              <a:t> and experiences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Feedback</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Make informed decisions about the app's future direction and features</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1904550" y="0"/>
            <a:ext cx="5334900" cy="12447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2800"/>
              <a:t>Table of contents</a:t>
            </a:r>
            <a:endParaRPr sz="2800"/>
          </a:p>
        </p:txBody>
      </p:sp>
      <p:sp>
        <p:nvSpPr>
          <p:cNvPr id="70" name="Google Shape;70;p14"/>
          <p:cNvSpPr txBox="1"/>
          <p:nvPr>
            <p:ph idx="1" type="body"/>
          </p:nvPr>
        </p:nvSpPr>
        <p:spPr>
          <a:xfrm>
            <a:off x="914700" y="1268875"/>
            <a:ext cx="8229300" cy="3634800"/>
          </a:xfrm>
          <a:prstGeom prst="rect">
            <a:avLst/>
          </a:prstGeom>
        </p:spPr>
        <p:txBody>
          <a:bodyPr anchorCtr="0" anchor="t" bIns="91425" lIns="91425" spcFirstLastPara="1" rIns="91425" wrap="square" tIns="91425">
            <a:normAutofit lnSpcReduction="10000"/>
          </a:bodyPr>
          <a:lstStyle/>
          <a:p>
            <a:pPr indent="-355600" lvl="0" marL="457200" rtl="0" algn="just">
              <a:lnSpc>
                <a:spcPct val="115000"/>
              </a:lnSpc>
              <a:spcBef>
                <a:spcPts val="0"/>
              </a:spcBef>
              <a:spcAft>
                <a:spcPts val="0"/>
              </a:spcAft>
              <a:buClr>
                <a:schemeClr val="lt1"/>
              </a:buClr>
              <a:buSzPts val="2000"/>
              <a:buAutoNum type="arabicPeriod"/>
            </a:pPr>
            <a:r>
              <a:rPr lang="en" sz="2000">
                <a:solidFill>
                  <a:schemeClr val="lt1"/>
                </a:solidFill>
              </a:rPr>
              <a:t>Problem statement</a:t>
            </a:r>
            <a:endParaRPr sz="2000">
              <a:solidFill>
                <a:schemeClr val="lt1"/>
              </a:solidFill>
            </a:endParaRPr>
          </a:p>
          <a:p>
            <a:pPr indent="-355600" lvl="0" marL="457200" rtl="0" algn="just">
              <a:lnSpc>
                <a:spcPct val="115000"/>
              </a:lnSpc>
              <a:spcBef>
                <a:spcPts val="0"/>
              </a:spcBef>
              <a:spcAft>
                <a:spcPts val="0"/>
              </a:spcAft>
              <a:buClr>
                <a:schemeClr val="lt1"/>
              </a:buClr>
              <a:buSzPts val="2000"/>
              <a:buAutoNum type="arabicPeriod"/>
            </a:pPr>
            <a:r>
              <a:rPr lang="en" sz="2000">
                <a:solidFill>
                  <a:schemeClr val="lt1"/>
                </a:solidFill>
              </a:rPr>
              <a:t>What are we making</a:t>
            </a:r>
            <a:endParaRPr sz="2000">
              <a:solidFill>
                <a:schemeClr val="lt1"/>
              </a:solidFill>
            </a:endParaRPr>
          </a:p>
          <a:p>
            <a:pPr indent="-355600" lvl="0" marL="457200" rtl="0" algn="just">
              <a:lnSpc>
                <a:spcPct val="115000"/>
              </a:lnSpc>
              <a:spcBef>
                <a:spcPts val="0"/>
              </a:spcBef>
              <a:spcAft>
                <a:spcPts val="0"/>
              </a:spcAft>
              <a:buClr>
                <a:schemeClr val="lt1"/>
              </a:buClr>
              <a:buSzPts val="2000"/>
              <a:buAutoNum type="arabicPeriod"/>
            </a:pPr>
            <a:r>
              <a:rPr lang="en" sz="2000">
                <a:solidFill>
                  <a:schemeClr val="lt1"/>
                </a:solidFill>
              </a:rPr>
              <a:t>Business needs</a:t>
            </a:r>
            <a:endParaRPr sz="2000">
              <a:solidFill>
                <a:schemeClr val="lt1"/>
              </a:solidFill>
            </a:endParaRPr>
          </a:p>
          <a:p>
            <a:pPr indent="-355600" lvl="0" marL="457200" rtl="0" algn="just">
              <a:lnSpc>
                <a:spcPct val="115000"/>
              </a:lnSpc>
              <a:spcBef>
                <a:spcPts val="0"/>
              </a:spcBef>
              <a:spcAft>
                <a:spcPts val="0"/>
              </a:spcAft>
              <a:buClr>
                <a:schemeClr val="lt1"/>
              </a:buClr>
              <a:buSzPts val="2000"/>
              <a:buAutoNum type="arabicPeriod"/>
            </a:pPr>
            <a:r>
              <a:rPr lang="en" sz="2000">
                <a:solidFill>
                  <a:schemeClr val="lt1"/>
                </a:solidFill>
              </a:rPr>
              <a:t>Our analysis for digital innovation</a:t>
            </a:r>
            <a:endParaRPr sz="2000">
              <a:solidFill>
                <a:schemeClr val="lt1"/>
              </a:solidFill>
            </a:endParaRPr>
          </a:p>
          <a:p>
            <a:pPr indent="-355600" lvl="0" marL="457200" rtl="0" algn="just">
              <a:lnSpc>
                <a:spcPct val="115000"/>
              </a:lnSpc>
              <a:spcBef>
                <a:spcPts val="0"/>
              </a:spcBef>
              <a:spcAft>
                <a:spcPts val="0"/>
              </a:spcAft>
              <a:buClr>
                <a:schemeClr val="lt1"/>
              </a:buClr>
              <a:buSzPts val="2000"/>
              <a:buAutoNum type="arabicPeriod"/>
            </a:pPr>
            <a:r>
              <a:rPr lang="en" sz="2000">
                <a:solidFill>
                  <a:schemeClr val="lt1"/>
                </a:solidFill>
              </a:rPr>
              <a:t>Method</a:t>
            </a:r>
            <a:endParaRPr sz="2000">
              <a:solidFill>
                <a:schemeClr val="lt1"/>
              </a:solidFill>
            </a:endParaRPr>
          </a:p>
          <a:p>
            <a:pPr indent="-355600" lvl="0" marL="457200" rtl="0" algn="just">
              <a:lnSpc>
                <a:spcPct val="115000"/>
              </a:lnSpc>
              <a:spcBef>
                <a:spcPts val="0"/>
              </a:spcBef>
              <a:spcAft>
                <a:spcPts val="0"/>
              </a:spcAft>
              <a:buClr>
                <a:schemeClr val="lt1"/>
              </a:buClr>
              <a:buSzPts val="2000"/>
              <a:buAutoNum type="arabicPeriod"/>
            </a:pPr>
            <a:r>
              <a:rPr lang="en" sz="2000">
                <a:solidFill>
                  <a:schemeClr val="lt1"/>
                </a:solidFill>
              </a:rPr>
              <a:t>Result </a:t>
            </a:r>
            <a:endParaRPr sz="2000">
              <a:solidFill>
                <a:schemeClr val="lt1"/>
              </a:solidFill>
            </a:endParaRPr>
          </a:p>
          <a:p>
            <a:pPr indent="-355600" lvl="0" marL="457200" rtl="0" algn="just">
              <a:lnSpc>
                <a:spcPct val="115000"/>
              </a:lnSpc>
              <a:spcBef>
                <a:spcPts val="0"/>
              </a:spcBef>
              <a:spcAft>
                <a:spcPts val="0"/>
              </a:spcAft>
              <a:buClr>
                <a:schemeClr val="lt1"/>
              </a:buClr>
              <a:buSzPts val="2000"/>
              <a:buAutoNum type="arabicPeriod"/>
            </a:pPr>
            <a:r>
              <a:rPr lang="en" sz="2000">
                <a:solidFill>
                  <a:schemeClr val="lt1"/>
                </a:solidFill>
              </a:rPr>
              <a:t>Discussion</a:t>
            </a:r>
            <a:endParaRPr sz="2000">
              <a:solidFill>
                <a:schemeClr val="lt1"/>
              </a:solidFill>
            </a:endParaRPr>
          </a:p>
          <a:p>
            <a:pPr indent="-355600" lvl="0" marL="457200" rtl="0" algn="just">
              <a:spcBef>
                <a:spcPts val="0"/>
              </a:spcBef>
              <a:spcAft>
                <a:spcPts val="0"/>
              </a:spcAft>
              <a:buClr>
                <a:schemeClr val="lt1"/>
              </a:buClr>
              <a:buSzPts val="2000"/>
              <a:buAutoNum type="arabicPeriod"/>
            </a:pPr>
            <a:r>
              <a:rPr lang="en" sz="2000">
                <a:solidFill>
                  <a:schemeClr val="lt1"/>
                </a:solidFill>
              </a:rPr>
              <a:t>Conclusion</a:t>
            </a:r>
            <a:endParaRPr sz="2000">
              <a:solidFill>
                <a:schemeClr val="lt1"/>
              </a:solidFill>
            </a:endParaRPr>
          </a:p>
          <a:p>
            <a:pPr indent="-355600" lvl="0" marL="457200" rtl="0" algn="just">
              <a:lnSpc>
                <a:spcPct val="115000"/>
              </a:lnSpc>
              <a:spcBef>
                <a:spcPts val="0"/>
              </a:spcBef>
              <a:spcAft>
                <a:spcPts val="0"/>
              </a:spcAft>
              <a:buClr>
                <a:schemeClr val="lt1"/>
              </a:buClr>
              <a:buSzPts val="2000"/>
              <a:buAutoNum type="arabicPeriod"/>
            </a:pPr>
            <a:r>
              <a:rPr lang="en" sz="2000">
                <a:solidFill>
                  <a:schemeClr val="lt1"/>
                </a:solidFill>
              </a:rPr>
              <a:t>References</a:t>
            </a:r>
            <a:endParaRPr sz="2000">
              <a:solidFill>
                <a:schemeClr val="lt1"/>
              </a:solidFill>
            </a:endParaRPr>
          </a:p>
          <a:p>
            <a:pPr indent="-355600" lvl="0" marL="457200" rtl="0" algn="just">
              <a:lnSpc>
                <a:spcPct val="115000"/>
              </a:lnSpc>
              <a:spcBef>
                <a:spcPts val="0"/>
              </a:spcBef>
              <a:spcAft>
                <a:spcPts val="0"/>
              </a:spcAft>
              <a:buClr>
                <a:schemeClr val="lt1"/>
              </a:buClr>
              <a:buSzPts val="2000"/>
              <a:buAutoNum type="arabicPeriod"/>
            </a:pPr>
            <a:r>
              <a:rPr lang="en" sz="2000">
                <a:solidFill>
                  <a:schemeClr val="lt1"/>
                </a:solidFill>
              </a:rPr>
              <a:t>QNA</a:t>
            </a:r>
            <a:endParaRPr sz="22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7" name="Shape 187"/>
        <p:cNvGrpSpPr/>
        <p:nvPr/>
      </p:nvGrpSpPr>
      <p:grpSpPr>
        <a:xfrm>
          <a:off x="0" y="0"/>
          <a:ext cx="0" cy="0"/>
          <a:chOff x="0" y="0"/>
          <a:chExt cx="0" cy="0"/>
        </a:xfrm>
      </p:grpSpPr>
      <p:sp>
        <p:nvSpPr>
          <p:cNvPr id="188" name="Google Shape;188;p32"/>
          <p:cNvSpPr txBox="1"/>
          <p:nvPr>
            <p:ph type="title"/>
          </p:nvPr>
        </p:nvSpPr>
        <p:spPr>
          <a:xfrm>
            <a:off x="0" y="0"/>
            <a:ext cx="9144000" cy="3181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8800"/>
              <a:t>Conclusion</a:t>
            </a:r>
            <a:endParaRPr sz="8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4" name="Google Shape;194;p3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202124"/>
              </a:buClr>
              <a:buSzPts val="1800"/>
              <a:buChar char="●"/>
            </a:pPr>
            <a:r>
              <a:rPr lang="en" sz="1800">
                <a:solidFill>
                  <a:srgbClr val="202124"/>
                </a:solidFill>
                <a:latin typeface="Arial"/>
                <a:ea typeface="Arial"/>
                <a:cs typeface="Arial"/>
                <a:sym typeface="Arial"/>
              </a:rPr>
              <a:t>Time efficiency </a:t>
            </a:r>
            <a:endParaRPr sz="1800">
              <a:solidFill>
                <a:srgbClr val="202124"/>
              </a:solidFill>
              <a:latin typeface="Arial"/>
              <a:ea typeface="Arial"/>
              <a:cs typeface="Arial"/>
              <a:sym typeface="Arial"/>
            </a:endParaRPr>
          </a:p>
          <a:p>
            <a:pPr indent="-342900" lvl="0" marL="457200" rtl="0" algn="l">
              <a:lnSpc>
                <a:spcPct val="150000"/>
              </a:lnSpc>
              <a:spcBef>
                <a:spcPts val="0"/>
              </a:spcBef>
              <a:spcAft>
                <a:spcPts val="0"/>
              </a:spcAft>
              <a:buClr>
                <a:srgbClr val="202124"/>
              </a:buClr>
              <a:buSzPts val="1800"/>
              <a:buChar char="●"/>
            </a:pPr>
            <a:r>
              <a:rPr lang="en" sz="1800">
                <a:solidFill>
                  <a:srgbClr val="202124"/>
                </a:solidFill>
                <a:latin typeface="Arial"/>
                <a:ea typeface="Arial"/>
                <a:cs typeface="Arial"/>
                <a:sym typeface="Arial"/>
              </a:rPr>
              <a:t>Customer Satisfaction </a:t>
            </a:r>
            <a:endParaRPr sz="1800">
              <a:solidFill>
                <a:srgbClr val="202124"/>
              </a:solidFill>
              <a:latin typeface="Arial"/>
              <a:ea typeface="Arial"/>
              <a:cs typeface="Arial"/>
              <a:sym typeface="Arial"/>
            </a:endParaRPr>
          </a:p>
          <a:p>
            <a:pPr indent="-342900" lvl="0" marL="457200" rtl="0" algn="l">
              <a:lnSpc>
                <a:spcPct val="150000"/>
              </a:lnSpc>
              <a:spcBef>
                <a:spcPts val="0"/>
              </a:spcBef>
              <a:spcAft>
                <a:spcPts val="0"/>
              </a:spcAft>
              <a:buClr>
                <a:srgbClr val="202124"/>
              </a:buClr>
              <a:buSzPts val="1800"/>
              <a:buChar char="●"/>
            </a:pPr>
            <a:r>
              <a:rPr lang="en" sz="1800">
                <a:solidFill>
                  <a:srgbClr val="202124"/>
                </a:solidFill>
                <a:latin typeface="Arial"/>
                <a:ea typeface="Arial"/>
                <a:cs typeface="Arial"/>
                <a:sym typeface="Arial"/>
              </a:rPr>
              <a:t>Prevent fear</a:t>
            </a:r>
            <a:endParaRPr sz="1800">
              <a:solidFill>
                <a:srgbClr val="202124"/>
              </a:solidFill>
              <a:latin typeface="Arial"/>
              <a:ea typeface="Arial"/>
              <a:cs typeface="Arial"/>
              <a:sym typeface="Arial"/>
            </a:endParaRPr>
          </a:p>
          <a:p>
            <a:pPr indent="-342900" lvl="0" marL="457200" rtl="0" algn="l">
              <a:lnSpc>
                <a:spcPct val="150000"/>
              </a:lnSpc>
              <a:spcBef>
                <a:spcPts val="0"/>
              </a:spcBef>
              <a:spcAft>
                <a:spcPts val="0"/>
              </a:spcAft>
              <a:buClr>
                <a:srgbClr val="202124"/>
              </a:buClr>
              <a:buSzPts val="1800"/>
              <a:buChar char="●"/>
            </a:pPr>
            <a:r>
              <a:rPr lang="en" sz="1800">
                <a:solidFill>
                  <a:srgbClr val="202124"/>
                </a:solidFill>
                <a:latin typeface="Arial"/>
                <a:ea typeface="Arial"/>
                <a:cs typeface="Arial"/>
                <a:sym typeface="Arial"/>
              </a:rPr>
              <a:t>Lower spendings </a:t>
            </a:r>
            <a:endParaRPr sz="1800">
              <a:solidFill>
                <a:srgbClr val="202124"/>
              </a:solidFill>
            </a:endParaRPr>
          </a:p>
        </p:txBody>
      </p:sp>
      <p:sp>
        <p:nvSpPr>
          <p:cNvPr id="195" name="Google Shape;195;p3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Find the most </a:t>
            </a:r>
            <a:r>
              <a:rPr lang="en" sz="1800">
                <a:solidFill>
                  <a:schemeClr val="dk1"/>
                </a:solidFill>
              </a:rPr>
              <a:t>suitable</a:t>
            </a:r>
            <a:r>
              <a:rPr lang="en" sz="1800">
                <a:solidFill>
                  <a:schemeClr val="dk1"/>
                </a:solidFill>
              </a:rPr>
              <a:t> make up easily</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Gain competitive edge </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Reach more customers</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1" name="Google Shape;201;p34"/>
          <p:cNvSpPr txBox="1"/>
          <p:nvPr>
            <p:ph idx="1" type="body"/>
          </p:nvPr>
        </p:nvSpPr>
        <p:spPr>
          <a:xfrm>
            <a:off x="1551475" y="2002275"/>
            <a:ext cx="6041100" cy="2107500"/>
          </a:xfrm>
          <a:prstGeom prst="rect">
            <a:avLst/>
          </a:prstGeom>
        </p:spPr>
        <p:txBody>
          <a:bodyPr anchorCtr="0" anchor="t" bIns="91425" lIns="91425" spcFirstLastPara="1" rIns="91425" wrap="square" tIns="91425">
            <a:normAutofit/>
          </a:bodyPr>
          <a:lstStyle/>
          <a:p>
            <a:pPr indent="-406400" lvl="0" marL="457200" rtl="0" algn="ctr">
              <a:lnSpc>
                <a:spcPct val="150000"/>
              </a:lnSpc>
              <a:spcBef>
                <a:spcPts val="0"/>
              </a:spcBef>
              <a:spcAft>
                <a:spcPts val="0"/>
              </a:spcAft>
              <a:buClr>
                <a:srgbClr val="202124"/>
              </a:buClr>
              <a:buSzPts val="2800"/>
              <a:buChar char="●"/>
            </a:pPr>
            <a:r>
              <a:rPr lang="en" sz="2800">
                <a:solidFill>
                  <a:srgbClr val="202124"/>
                </a:solidFill>
              </a:rPr>
              <a:t>Other make-up games</a:t>
            </a:r>
            <a:endParaRPr sz="2800">
              <a:solidFill>
                <a:srgbClr val="202124"/>
              </a:solidFill>
            </a:endParaRPr>
          </a:p>
          <a:p>
            <a:pPr indent="-406400" lvl="0" marL="457200" rtl="0" algn="ctr">
              <a:lnSpc>
                <a:spcPct val="150000"/>
              </a:lnSpc>
              <a:spcBef>
                <a:spcPts val="0"/>
              </a:spcBef>
              <a:spcAft>
                <a:spcPts val="0"/>
              </a:spcAft>
              <a:buClr>
                <a:srgbClr val="202124"/>
              </a:buClr>
              <a:buSzPts val="2800"/>
              <a:buChar char="●"/>
            </a:pPr>
            <a:r>
              <a:rPr lang="en" sz="2800">
                <a:solidFill>
                  <a:srgbClr val="202124"/>
                </a:solidFill>
              </a:rPr>
              <a:t>Sephora products</a:t>
            </a:r>
            <a:endParaRPr sz="2800">
              <a:solidFill>
                <a:srgbClr val="202124"/>
              </a:solidFill>
            </a:endParaRPr>
          </a:p>
          <a:p>
            <a:pPr indent="-406400" lvl="0" marL="457200" rtl="0" algn="ctr">
              <a:lnSpc>
                <a:spcPct val="150000"/>
              </a:lnSpc>
              <a:spcBef>
                <a:spcPts val="0"/>
              </a:spcBef>
              <a:spcAft>
                <a:spcPts val="0"/>
              </a:spcAft>
              <a:buClr>
                <a:srgbClr val="202124"/>
              </a:buClr>
              <a:buSzPts val="2800"/>
              <a:buChar char="●"/>
            </a:pPr>
            <a:r>
              <a:rPr lang="en" sz="2800">
                <a:solidFill>
                  <a:srgbClr val="202124"/>
                </a:solidFill>
              </a:rPr>
              <a:t>Face features</a:t>
            </a:r>
            <a:endParaRPr sz="2800">
              <a:solidFill>
                <a:srgbClr val="20212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5" name="Shape 205"/>
        <p:cNvGrpSpPr/>
        <p:nvPr/>
      </p:nvGrpSpPr>
      <p:grpSpPr>
        <a:xfrm>
          <a:off x="0" y="0"/>
          <a:ext cx="0" cy="0"/>
          <a:chOff x="0" y="0"/>
          <a:chExt cx="0" cy="0"/>
        </a:xfrm>
      </p:grpSpPr>
      <p:sp>
        <p:nvSpPr>
          <p:cNvPr id="206" name="Google Shape;206;p35"/>
          <p:cNvSpPr txBox="1"/>
          <p:nvPr>
            <p:ph type="title"/>
          </p:nvPr>
        </p:nvSpPr>
        <p:spPr>
          <a:xfrm>
            <a:off x="0" y="0"/>
            <a:ext cx="9144000" cy="3181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8800"/>
              <a:t>THANK YOU</a:t>
            </a:r>
            <a:endParaRPr sz="8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1385700" y="1563875"/>
            <a:ext cx="6372600" cy="182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QNA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1880275" y="125025"/>
            <a:ext cx="5334900" cy="12447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2800"/>
              <a:t>Problem statement</a:t>
            </a:r>
            <a:endParaRPr sz="2800"/>
          </a:p>
        </p:txBody>
      </p:sp>
      <p:sp>
        <p:nvSpPr>
          <p:cNvPr id="76" name="Google Shape;76;p15"/>
          <p:cNvSpPr txBox="1"/>
          <p:nvPr>
            <p:ph idx="1" type="body"/>
          </p:nvPr>
        </p:nvSpPr>
        <p:spPr>
          <a:xfrm>
            <a:off x="1059550" y="1369725"/>
            <a:ext cx="7269300" cy="3634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800">
                <a:solidFill>
                  <a:schemeClr val="lt1"/>
                </a:solidFill>
                <a:latin typeface="Arial"/>
                <a:ea typeface="Arial"/>
                <a:cs typeface="Arial"/>
                <a:sym typeface="Arial"/>
              </a:rPr>
              <a:t>In the beauty industry, sellers tend to use perfect models to make products appealing to sell them and cause customers to spend time to try it on. This may cause confusion to customers and damage brand reputation. Therefore, by coding a software that is able to show how the product actually looks like, the software will allow customers to see what they are buying and receiving.</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1904550" y="205875"/>
            <a:ext cx="5334900" cy="124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a:latin typeface="Arial"/>
                <a:ea typeface="Arial"/>
                <a:cs typeface="Arial"/>
                <a:sym typeface="Arial"/>
              </a:rPr>
              <a:t>What are we making?</a:t>
            </a:r>
            <a:endParaRPr sz="2800">
              <a:latin typeface="Arial"/>
              <a:ea typeface="Arial"/>
              <a:cs typeface="Arial"/>
              <a:sym typeface="Arial"/>
            </a:endParaRPr>
          </a:p>
        </p:txBody>
      </p:sp>
      <p:sp>
        <p:nvSpPr>
          <p:cNvPr id="82" name="Google Shape;82;p16"/>
          <p:cNvSpPr txBox="1"/>
          <p:nvPr>
            <p:ph idx="1" type="body"/>
          </p:nvPr>
        </p:nvSpPr>
        <p:spPr>
          <a:xfrm>
            <a:off x="937000" y="1596975"/>
            <a:ext cx="7081200" cy="29118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An interactive and personalised virtual makeup software</a:t>
            </a:r>
            <a:endParaRPr sz="1800">
              <a:solidFill>
                <a:schemeClr val="lt1"/>
              </a:solidFill>
              <a:latin typeface="Arial"/>
              <a:ea typeface="Arial"/>
              <a:cs typeface="Arial"/>
              <a:sym typeface="Arial"/>
            </a:endParaRPr>
          </a:p>
          <a:p>
            <a:pPr indent="-342900" lvl="0" marL="457200" rtl="0" algn="just">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Adjust the digital face to look like user</a:t>
            </a:r>
            <a:endParaRPr sz="1800">
              <a:solidFill>
                <a:schemeClr val="lt1"/>
              </a:solidFill>
              <a:latin typeface="Arial"/>
              <a:ea typeface="Arial"/>
              <a:cs typeface="Arial"/>
              <a:sym typeface="Arial"/>
            </a:endParaRPr>
          </a:p>
          <a:p>
            <a:pPr indent="-342900" lvl="0" marL="457200" rtl="0" algn="just">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Apply and stack different kinds of makeup onto the digital face</a:t>
            </a:r>
            <a:endParaRPr sz="1800">
              <a:solidFill>
                <a:schemeClr val="lt1"/>
              </a:solidFill>
              <a:latin typeface="Arial"/>
              <a:ea typeface="Arial"/>
              <a:cs typeface="Arial"/>
              <a:sym typeface="Arial"/>
            </a:endParaRPr>
          </a:p>
          <a:p>
            <a:pPr indent="-342900" lvl="1" marL="914400" rtl="0" algn="just">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Company products</a:t>
            </a:r>
            <a:endParaRPr sz="1800">
              <a:solidFill>
                <a:schemeClr val="lt1"/>
              </a:solidFill>
              <a:latin typeface="Arial"/>
              <a:ea typeface="Arial"/>
              <a:cs typeface="Arial"/>
              <a:sym typeface="Arial"/>
            </a:endParaRPr>
          </a:p>
          <a:p>
            <a:pPr indent="-342900" lvl="0" marL="457200" rtl="0" algn="just">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Share the products with others easily</a:t>
            </a:r>
            <a:endParaRPr sz="1800">
              <a:solidFill>
                <a:schemeClr val="lt1"/>
              </a:solidFill>
              <a:latin typeface="Arial"/>
              <a:ea typeface="Arial"/>
              <a:cs typeface="Arial"/>
              <a:sym typeface="Arial"/>
            </a:endParaRPr>
          </a:p>
          <a:p>
            <a:pPr indent="-342900" lvl="1" marL="914400" rtl="0" algn="just">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Do not have to buy the product to try</a:t>
            </a:r>
            <a:endParaRPr sz="18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1880275" y="125025"/>
            <a:ext cx="5334900" cy="12447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2800"/>
              <a:t>Our business needs</a:t>
            </a:r>
            <a:endParaRPr sz="2800"/>
          </a:p>
        </p:txBody>
      </p:sp>
      <p:sp>
        <p:nvSpPr>
          <p:cNvPr id="88" name="Google Shape;88;p17"/>
          <p:cNvSpPr txBox="1"/>
          <p:nvPr>
            <p:ph idx="1" type="body"/>
          </p:nvPr>
        </p:nvSpPr>
        <p:spPr>
          <a:xfrm>
            <a:off x="77850" y="1369725"/>
            <a:ext cx="8988300" cy="3582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Char char="●"/>
            </a:pPr>
            <a:r>
              <a:rPr b="1" lang="en" sz="1800">
                <a:solidFill>
                  <a:schemeClr val="lt1"/>
                </a:solidFill>
                <a:latin typeface="Arial"/>
                <a:ea typeface="Arial"/>
                <a:cs typeface="Arial"/>
                <a:sym typeface="Arial"/>
              </a:rPr>
              <a:t>Time efficiency</a:t>
            </a:r>
            <a:r>
              <a:rPr lang="en" sz="1800">
                <a:solidFill>
                  <a:schemeClr val="lt1"/>
                </a:solidFill>
                <a:latin typeface="Arial"/>
                <a:ea typeface="Arial"/>
                <a:cs typeface="Arial"/>
                <a:sym typeface="Arial"/>
              </a:rPr>
              <a:t> - </a:t>
            </a:r>
            <a:r>
              <a:rPr lang="en" sz="1800">
                <a:solidFill>
                  <a:schemeClr val="lt1"/>
                </a:solidFill>
                <a:latin typeface="Arial"/>
                <a:ea typeface="Arial"/>
                <a:cs typeface="Arial"/>
                <a:sym typeface="Arial"/>
              </a:rPr>
              <a:t>It is time consuming to try on beauty products.</a:t>
            </a:r>
            <a:endParaRPr sz="1800">
              <a:solidFill>
                <a:schemeClr val="lt1"/>
              </a:solidFill>
              <a:latin typeface="Arial"/>
              <a:ea typeface="Arial"/>
              <a:cs typeface="Arial"/>
              <a:sym typeface="Arial"/>
            </a:endParaRPr>
          </a:p>
          <a:p>
            <a:pPr indent="0" lvl="0" marL="457200" rtl="0" algn="l">
              <a:spcBef>
                <a:spcPts val="0"/>
              </a:spcBef>
              <a:spcAft>
                <a:spcPts val="0"/>
              </a:spcAft>
              <a:buNone/>
            </a:pPr>
            <a:r>
              <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Char char="●"/>
            </a:pPr>
            <a:r>
              <a:rPr b="1" lang="en" sz="1800">
                <a:solidFill>
                  <a:schemeClr val="lt1"/>
                </a:solidFill>
                <a:latin typeface="Arial"/>
                <a:ea typeface="Arial"/>
                <a:cs typeface="Arial"/>
                <a:sym typeface="Arial"/>
              </a:rPr>
              <a:t>Customer Satisfaction</a:t>
            </a:r>
            <a:r>
              <a:rPr lang="en" sz="1800">
                <a:solidFill>
                  <a:schemeClr val="lt1"/>
                </a:solidFill>
                <a:latin typeface="Arial"/>
                <a:ea typeface="Arial"/>
                <a:cs typeface="Arial"/>
                <a:sym typeface="Arial"/>
              </a:rPr>
              <a:t> - Lower possibility of customer dissatisfaction.</a:t>
            </a:r>
            <a:endParaRPr sz="1800">
              <a:solidFill>
                <a:schemeClr val="lt1"/>
              </a:solidFill>
              <a:latin typeface="Arial"/>
              <a:ea typeface="Arial"/>
              <a:cs typeface="Arial"/>
              <a:sym typeface="Arial"/>
            </a:endParaRPr>
          </a:p>
          <a:p>
            <a:pPr indent="0" lvl="0" marL="457200" rtl="0" algn="l">
              <a:spcBef>
                <a:spcPts val="0"/>
              </a:spcBef>
              <a:spcAft>
                <a:spcPts val="0"/>
              </a:spcAft>
              <a:buNone/>
            </a:pPr>
            <a:r>
              <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Char char="●"/>
            </a:pPr>
            <a:r>
              <a:rPr b="1" lang="en" sz="1800">
                <a:solidFill>
                  <a:schemeClr val="lt1"/>
                </a:solidFill>
                <a:latin typeface="Arial"/>
                <a:ea typeface="Arial"/>
                <a:cs typeface="Arial"/>
                <a:sym typeface="Arial"/>
              </a:rPr>
              <a:t>Prevent fear</a:t>
            </a:r>
            <a:r>
              <a:rPr lang="en" sz="1800">
                <a:solidFill>
                  <a:schemeClr val="lt1"/>
                </a:solidFill>
                <a:latin typeface="Arial"/>
                <a:ea typeface="Arial"/>
                <a:cs typeface="Arial"/>
                <a:sym typeface="Arial"/>
              </a:rPr>
              <a:t> - Customers can try out new products without fear.</a:t>
            </a:r>
            <a:endParaRPr sz="1800">
              <a:solidFill>
                <a:schemeClr val="lt1"/>
              </a:solidFill>
              <a:latin typeface="Arial"/>
              <a:ea typeface="Arial"/>
              <a:cs typeface="Arial"/>
              <a:sym typeface="Arial"/>
            </a:endParaRPr>
          </a:p>
          <a:p>
            <a:pPr indent="0" lvl="0" marL="457200" rtl="0" algn="l">
              <a:spcBef>
                <a:spcPts val="0"/>
              </a:spcBef>
              <a:spcAft>
                <a:spcPts val="0"/>
              </a:spcAft>
              <a:buNone/>
            </a:pPr>
            <a:r>
              <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b="1" lang="en" sz="1800">
                <a:solidFill>
                  <a:schemeClr val="lt1"/>
                </a:solidFill>
                <a:latin typeface="Arial"/>
                <a:ea typeface="Arial"/>
                <a:cs typeface="Arial"/>
                <a:sym typeface="Arial"/>
              </a:rPr>
              <a:t>Lower spendings</a:t>
            </a:r>
            <a:r>
              <a:rPr lang="en" sz="1800">
                <a:solidFill>
                  <a:schemeClr val="lt1"/>
                </a:solidFill>
                <a:latin typeface="Arial"/>
                <a:ea typeface="Arial"/>
                <a:cs typeface="Arial"/>
                <a:sym typeface="Arial"/>
              </a:rPr>
              <a:t> - Find the most suitable beauty product with little spendings.</a:t>
            </a: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08650" y="178200"/>
            <a:ext cx="4022400" cy="2508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latin typeface="Arial"/>
                <a:ea typeface="Arial"/>
                <a:cs typeface="Arial"/>
                <a:sym typeface="Arial"/>
              </a:rPr>
              <a:t> It is time consuming to try on beauty products in physical stores </a:t>
            </a:r>
            <a:endParaRPr sz="1800"/>
          </a:p>
        </p:txBody>
      </p:sp>
      <p:sp>
        <p:nvSpPr>
          <p:cNvPr id="94" name="Google Shape;94;p18"/>
          <p:cNvSpPr txBox="1"/>
          <p:nvPr>
            <p:ph idx="1" type="body"/>
          </p:nvPr>
        </p:nvSpPr>
        <p:spPr>
          <a:xfrm>
            <a:off x="4622400" y="178200"/>
            <a:ext cx="43452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800">
                <a:solidFill>
                  <a:schemeClr val="accent1"/>
                </a:solidFill>
                <a:highlight>
                  <a:schemeClr val="lt1"/>
                </a:highlight>
                <a:latin typeface="Arial"/>
                <a:ea typeface="Arial"/>
                <a:cs typeface="Arial"/>
                <a:sym typeface="Arial"/>
              </a:rPr>
              <a:t>How our </a:t>
            </a:r>
            <a:r>
              <a:rPr lang="en" sz="1800">
                <a:solidFill>
                  <a:schemeClr val="accent1"/>
                </a:solidFill>
                <a:highlight>
                  <a:schemeClr val="lt1"/>
                </a:highlight>
                <a:latin typeface="Arial"/>
                <a:ea typeface="Arial"/>
                <a:cs typeface="Arial"/>
                <a:sym typeface="Arial"/>
              </a:rPr>
              <a:t>digital innovation can </a:t>
            </a:r>
            <a:r>
              <a:rPr b="1" lang="en" sz="1800">
                <a:solidFill>
                  <a:schemeClr val="accent1"/>
                </a:solidFill>
                <a:highlight>
                  <a:schemeClr val="lt1"/>
                </a:highlight>
                <a:latin typeface="Arial"/>
                <a:ea typeface="Arial"/>
                <a:cs typeface="Arial"/>
                <a:sym typeface="Arial"/>
              </a:rPr>
              <a:t>reduce the time </a:t>
            </a:r>
            <a:r>
              <a:rPr lang="en" sz="1800">
                <a:solidFill>
                  <a:schemeClr val="accent1"/>
                </a:solidFill>
                <a:highlight>
                  <a:schemeClr val="lt1"/>
                </a:highlight>
                <a:latin typeface="Arial"/>
                <a:ea typeface="Arial"/>
                <a:cs typeface="Arial"/>
                <a:sym typeface="Arial"/>
              </a:rPr>
              <a:t>taken to try on beauty products</a:t>
            </a:r>
            <a:endParaRPr sz="1800">
              <a:solidFill>
                <a:schemeClr val="accent1"/>
              </a:solidFill>
              <a:highlight>
                <a:schemeClr val="lt1"/>
              </a:highlight>
              <a:latin typeface="Arial"/>
              <a:ea typeface="Arial"/>
              <a:cs typeface="Arial"/>
              <a:sym typeface="Arial"/>
            </a:endParaRPr>
          </a:p>
        </p:txBody>
      </p:sp>
      <p:sp>
        <p:nvSpPr>
          <p:cNvPr id="95" name="Google Shape;95;p18"/>
          <p:cNvSpPr txBox="1"/>
          <p:nvPr/>
        </p:nvSpPr>
        <p:spPr>
          <a:xfrm>
            <a:off x="208500" y="1097525"/>
            <a:ext cx="4022400" cy="3705900"/>
          </a:xfrm>
          <a:prstGeom prst="rect">
            <a:avLst/>
          </a:prstGeom>
          <a:noFill/>
          <a:ln>
            <a:noFill/>
          </a:ln>
        </p:spPr>
        <p:txBody>
          <a:bodyPr anchorCtr="0" anchor="t" bIns="91425" lIns="91425" spcFirstLastPara="1" rIns="91425" wrap="square" tIns="91425">
            <a:spAutoFit/>
          </a:bodyPr>
          <a:lstStyle/>
          <a:p>
            <a:pPr indent="-317500" lvl="0" marL="4572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Only have 11 </a:t>
            </a:r>
            <a:r>
              <a:rPr lang="en">
                <a:solidFill>
                  <a:schemeClr val="lt1"/>
                </a:solidFill>
                <a:latin typeface="Roboto"/>
                <a:ea typeface="Roboto"/>
                <a:cs typeface="Roboto"/>
                <a:sym typeface="Roboto"/>
              </a:rPr>
              <a:t>Sephora </a:t>
            </a:r>
            <a:r>
              <a:rPr lang="en">
                <a:solidFill>
                  <a:schemeClr val="lt1"/>
                </a:solidFill>
                <a:latin typeface="Roboto"/>
                <a:ea typeface="Roboto"/>
                <a:cs typeface="Roboto"/>
                <a:sym typeface="Roboto"/>
              </a:rPr>
              <a:t>outlets.</a:t>
            </a:r>
            <a:endParaRPr>
              <a:solidFill>
                <a:schemeClr val="lt1"/>
              </a:solidFill>
              <a:latin typeface="Roboto"/>
              <a:ea typeface="Roboto"/>
              <a:cs typeface="Roboto"/>
              <a:sym typeface="Roboto"/>
            </a:endParaRPr>
          </a:p>
          <a:p>
            <a:pPr indent="-317500" lvl="1" marL="9144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Average time of 20-30 minutes to travel there </a:t>
            </a:r>
            <a:endParaRPr>
              <a:solidFill>
                <a:schemeClr val="lt1"/>
              </a:solidFill>
              <a:latin typeface="Roboto"/>
              <a:ea typeface="Roboto"/>
              <a:cs typeface="Roboto"/>
              <a:sym typeface="Roboto"/>
            </a:endParaRPr>
          </a:p>
          <a:p>
            <a:pPr indent="0" lvl="0" marL="0" rtl="0" algn="just">
              <a:lnSpc>
                <a:spcPct val="118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Look for makeup</a:t>
            </a:r>
            <a:endParaRPr>
              <a:solidFill>
                <a:schemeClr val="lt1"/>
              </a:solidFill>
              <a:latin typeface="Roboto"/>
              <a:ea typeface="Roboto"/>
              <a:cs typeface="Roboto"/>
              <a:sym typeface="Roboto"/>
            </a:endParaRPr>
          </a:p>
          <a:p>
            <a:pPr indent="-317500" lvl="1" marL="9144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30 minutes or more to apply the makeup</a:t>
            </a:r>
            <a:endParaRPr>
              <a:solidFill>
                <a:schemeClr val="lt1"/>
              </a:solidFill>
              <a:latin typeface="Roboto"/>
              <a:ea typeface="Roboto"/>
              <a:cs typeface="Roboto"/>
              <a:sym typeface="Roboto"/>
            </a:endParaRPr>
          </a:p>
          <a:p>
            <a:pPr indent="-317500" lvl="1" marL="9144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Remove it wastes another 5 minutes </a:t>
            </a:r>
            <a:endParaRPr>
              <a:solidFill>
                <a:schemeClr val="lt1"/>
              </a:solidFill>
              <a:latin typeface="Roboto"/>
              <a:ea typeface="Roboto"/>
              <a:cs typeface="Roboto"/>
              <a:sym typeface="Roboto"/>
            </a:endParaRPr>
          </a:p>
          <a:p>
            <a:pPr indent="0" lvl="0" marL="914400" rtl="0" algn="just">
              <a:lnSpc>
                <a:spcPct val="118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Might have to queue up to try the makeup </a:t>
            </a:r>
            <a:endParaRPr>
              <a:solidFill>
                <a:schemeClr val="lt1"/>
              </a:solidFill>
              <a:latin typeface="Roboto"/>
              <a:ea typeface="Roboto"/>
              <a:cs typeface="Roboto"/>
              <a:sym typeface="Roboto"/>
            </a:endParaRPr>
          </a:p>
          <a:p>
            <a:pPr indent="0" lvl="0" marL="0" rtl="0" algn="just">
              <a:lnSpc>
                <a:spcPct val="118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Discourage them to try on the makeup</a:t>
            </a:r>
            <a:endParaRPr>
              <a:solidFill>
                <a:schemeClr val="lt1"/>
              </a:solidFill>
              <a:latin typeface="Roboto"/>
              <a:ea typeface="Roboto"/>
              <a:cs typeface="Roboto"/>
              <a:sym typeface="Roboto"/>
            </a:endParaRPr>
          </a:p>
          <a:p>
            <a:pPr indent="-317500" lvl="1" marL="9144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When tried at home, the makeup is not no their liking</a:t>
            </a:r>
            <a:endParaRPr>
              <a:solidFill>
                <a:schemeClr val="lt1"/>
              </a:solidFill>
              <a:latin typeface="Roboto"/>
              <a:ea typeface="Roboto"/>
              <a:cs typeface="Roboto"/>
              <a:sym typeface="Roboto"/>
            </a:endParaRPr>
          </a:p>
        </p:txBody>
      </p:sp>
      <p:sp>
        <p:nvSpPr>
          <p:cNvPr id="96" name="Google Shape;96;p18"/>
          <p:cNvSpPr txBox="1"/>
          <p:nvPr/>
        </p:nvSpPr>
        <p:spPr>
          <a:xfrm>
            <a:off x="4610100" y="1097525"/>
            <a:ext cx="4266900" cy="2434500"/>
          </a:xfrm>
          <a:prstGeom prst="rect">
            <a:avLst/>
          </a:prstGeom>
          <a:noFill/>
          <a:ln>
            <a:noFill/>
          </a:ln>
        </p:spPr>
        <p:txBody>
          <a:bodyPr anchorCtr="0" anchor="t" bIns="91425" lIns="91425" spcFirstLastPara="1" rIns="91425" wrap="square" tIns="91425">
            <a:spAutoFit/>
          </a:bodyPr>
          <a:lstStyle/>
          <a:p>
            <a:pPr indent="-317500" lvl="0" marL="457200" rtl="0" algn="just">
              <a:lnSpc>
                <a:spcPct val="118000"/>
              </a:lnSpc>
              <a:spcBef>
                <a:spcPts val="0"/>
              </a:spcBef>
              <a:spcAft>
                <a:spcPts val="0"/>
              </a:spcAft>
              <a:buClr>
                <a:srgbClr val="202124"/>
              </a:buClr>
              <a:buSzPts val="1400"/>
              <a:buFont typeface="Roboto"/>
              <a:buChar char="●"/>
            </a:pPr>
            <a:r>
              <a:rPr lang="en">
                <a:solidFill>
                  <a:srgbClr val="202124"/>
                </a:solidFill>
                <a:latin typeface="Roboto"/>
                <a:ea typeface="Roboto"/>
                <a:cs typeface="Roboto"/>
                <a:sym typeface="Roboto"/>
              </a:rPr>
              <a:t>Customers can try on make-up at anytime and anywhere</a:t>
            </a:r>
            <a:endParaRPr>
              <a:solidFill>
                <a:srgbClr val="202124"/>
              </a:solidFill>
              <a:latin typeface="Roboto"/>
              <a:ea typeface="Roboto"/>
              <a:cs typeface="Roboto"/>
              <a:sym typeface="Roboto"/>
            </a:endParaRPr>
          </a:p>
          <a:p>
            <a:pPr indent="-317500" lvl="1" marL="914400" rtl="0" algn="just">
              <a:lnSpc>
                <a:spcPct val="118000"/>
              </a:lnSpc>
              <a:spcBef>
                <a:spcPts val="0"/>
              </a:spcBef>
              <a:spcAft>
                <a:spcPts val="0"/>
              </a:spcAft>
              <a:buClr>
                <a:srgbClr val="202124"/>
              </a:buClr>
              <a:buSzPts val="1400"/>
              <a:buFont typeface="Roboto"/>
              <a:buChar char="○"/>
            </a:pPr>
            <a:r>
              <a:rPr lang="en">
                <a:solidFill>
                  <a:srgbClr val="202124"/>
                </a:solidFill>
                <a:latin typeface="Roboto"/>
                <a:ea typeface="Roboto"/>
                <a:cs typeface="Roboto"/>
                <a:sym typeface="Roboto"/>
              </a:rPr>
              <a:t>Saves the customer time and hassle</a:t>
            </a:r>
            <a:endParaRPr>
              <a:solidFill>
                <a:srgbClr val="202124"/>
              </a:solidFill>
              <a:latin typeface="Roboto"/>
              <a:ea typeface="Roboto"/>
              <a:cs typeface="Roboto"/>
              <a:sym typeface="Roboto"/>
            </a:endParaRPr>
          </a:p>
          <a:p>
            <a:pPr indent="0" lvl="0" marL="457200" rtl="0" algn="just">
              <a:lnSpc>
                <a:spcPct val="118000"/>
              </a:lnSpc>
              <a:spcBef>
                <a:spcPts val="0"/>
              </a:spcBef>
              <a:spcAft>
                <a:spcPts val="0"/>
              </a:spcAft>
              <a:buNone/>
            </a:pPr>
            <a:r>
              <a:t/>
            </a:r>
            <a:endParaRPr>
              <a:solidFill>
                <a:srgbClr val="202124"/>
              </a:solidFill>
              <a:latin typeface="Roboto"/>
              <a:ea typeface="Roboto"/>
              <a:cs typeface="Roboto"/>
              <a:sym typeface="Roboto"/>
            </a:endParaRPr>
          </a:p>
          <a:p>
            <a:pPr indent="-317500" lvl="0" marL="457200" rtl="0" algn="just">
              <a:lnSpc>
                <a:spcPct val="118000"/>
              </a:lnSpc>
              <a:spcBef>
                <a:spcPts val="0"/>
              </a:spcBef>
              <a:spcAft>
                <a:spcPts val="0"/>
              </a:spcAft>
              <a:buClr>
                <a:srgbClr val="202124"/>
              </a:buClr>
              <a:buSzPts val="1400"/>
              <a:buFont typeface="Roboto"/>
              <a:buChar char="●"/>
            </a:pPr>
            <a:r>
              <a:rPr lang="en">
                <a:solidFill>
                  <a:srgbClr val="202124"/>
                </a:solidFill>
                <a:latin typeface="Roboto"/>
                <a:ea typeface="Roboto"/>
                <a:cs typeface="Roboto"/>
                <a:sym typeface="Roboto"/>
              </a:rPr>
              <a:t>With one click the makeup applied can be changed to another colour or design</a:t>
            </a:r>
            <a:endParaRPr>
              <a:solidFill>
                <a:srgbClr val="202124"/>
              </a:solidFill>
              <a:latin typeface="Roboto"/>
              <a:ea typeface="Roboto"/>
              <a:cs typeface="Roboto"/>
              <a:sym typeface="Roboto"/>
            </a:endParaRPr>
          </a:p>
          <a:p>
            <a:pPr indent="0" lvl="0" marL="457200" rtl="0" algn="just">
              <a:lnSpc>
                <a:spcPct val="118000"/>
              </a:lnSpc>
              <a:spcBef>
                <a:spcPts val="0"/>
              </a:spcBef>
              <a:spcAft>
                <a:spcPts val="0"/>
              </a:spcAft>
              <a:buNone/>
            </a:pPr>
            <a:r>
              <a:t/>
            </a:r>
            <a:endParaRPr>
              <a:solidFill>
                <a:srgbClr val="202124"/>
              </a:solidFill>
              <a:latin typeface="Roboto"/>
              <a:ea typeface="Roboto"/>
              <a:cs typeface="Roboto"/>
              <a:sym typeface="Roboto"/>
            </a:endParaRPr>
          </a:p>
          <a:p>
            <a:pPr indent="-317500" lvl="0" marL="457200" rtl="0" algn="just">
              <a:lnSpc>
                <a:spcPct val="118000"/>
              </a:lnSpc>
              <a:spcBef>
                <a:spcPts val="0"/>
              </a:spcBef>
              <a:spcAft>
                <a:spcPts val="0"/>
              </a:spcAft>
              <a:buClr>
                <a:srgbClr val="202124"/>
              </a:buClr>
              <a:buSzPts val="1400"/>
              <a:buFont typeface="Roboto"/>
              <a:buChar char="●"/>
            </a:pPr>
            <a:r>
              <a:rPr lang="en">
                <a:solidFill>
                  <a:srgbClr val="202124"/>
                </a:solidFill>
                <a:latin typeface="Roboto"/>
                <a:ea typeface="Roboto"/>
                <a:cs typeface="Roboto"/>
                <a:sym typeface="Roboto"/>
              </a:rPr>
              <a:t>The customer will not have to worry about queues or if the product is available</a:t>
            </a:r>
            <a:endParaRPr>
              <a:solidFill>
                <a:srgbClr val="202124"/>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66925" y="268950"/>
            <a:ext cx="39204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800">
                <a:latin typeface="Arial"/>
                <a:ea typeface="Arial"/>
                <a:cs typeface="Arial"/>
                <a:sym typeface="Arial"/>
              </a:rPr>
              <a:t>Allow customers to try out new products without fear</a:t>
            </a:r>
            <a:endParaRPr sz="1800">
              <a:latin typeface="Arial"/>
              <a:ea typeface="Arial"/>
              <a:cs typeface="Arial"/>
              <a:sym typeface="Arial"/>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4409100" y="268950"/>
            <a:ext cx="4679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800">
                <a:solidFill>
                  <a:schemeClr val="accent1"/>
                </a:solidFill>
                <a:highlight>
                  <a:schemeClr val="lt1"/>
                </a:highlight>
                <a:latin typeface="Arial"/>
                <a:ea typeface="Arial"/>
                <a:cs typeface="Arial"/>
                <a:sym typeface="Arial"/>
              </a:rPr>
              <a:t>How our digital innovation can </a:t>
            </a:r>
            <a:r>
              <a:rPr b="1" lang="en" sz="1800">
                <a:solidFill>
                  <a:schemeClr val="accent1"/>
                </a:solidFill>
                <a:highlight>
                  <a:schemeClr val="lt1"/>
                </a:highlight>
                <a:latin typeface="Arial"/>
                <a:ea typeface="Arial"/>
                <a:cs typeface="Arial"/>
                <a:sym typeface="Arial"/>
              </a:rPr>
              <a:t>encourage </a:t>
            </a:r>
            <a:r>
              <a:rPr lang="en" sz="1800">
                <a:solidFill>
                  <a:schemeClr val="accent1"/>
                </a:solidFill>
                <a:highlight>
                  <a:schemeClr val="lt1"/>
                </a:highlight>
                <a:latin typeface="Arial"/>
                <a:ea typeface="Arial"/>
                <a:cs typeface="Arial"/>
                <a:sym typeface="Arial"/>
              </a:rPr>
              <a:t>people to try out new products</a:t>
            </a:r>
            <a:endParaRPr sz="1800"/>
          </a:p>
        </p:txBody>
      </p:sp>
      <p:sp>
        <p:nvSpPr>
          <p:cNvPr id="103" name="Google Shape;103;p19"/>
          <p:cNvSpPr txBox="1"/>
          <p:nvPr/>
        </p:nvSpPr>
        <p:spPr>
          <a:xfrm>
            <a:off x="123825" y="1228725"/>
            <a:ext cx="39204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Allergy or mismatching product information causes customers to hold back from trying new products</a:t>
            </a:r>
            <a:endParaRPr>
              <a:solidFill>
                <a:srgbClr val="FFFFFF"/>
              </a:solidFill>
              <a:latin typeface="Roboto"/>
              <a:ea typeface="Roboto"/>
              <a:cs typeface="Roboto"/>
              <a:sym typeface="Roboto"/>
            </a:endParaRPr>
          </a:p>
          <a:p>
            <a:pPr indent="0" lvl="0" marL="0" rtl="0" algn="just">
              <a:spcBef>
                <a:spcPts val="0"/>
              </a:spcBef>
              <a:spcAft>
                <a:spcPts val="0"/>
              </a:spcAft>
              <a:buNone/>
            </a:pPr>
            <a:r>
              <a:t/>
            </a:r>
            <a:endParaRPr>
              <a:solidFill>
                <a:srgbClr val="FFFFFF"/>
              </a:solidFill>
              <a:latin typeface="Roboto"/>
              <a:ea typeface="Roboto"/>
              <a:cs typeface="Roboto"/>
              <a:sym typeface="Roboto"/>
            </a:endParaRPr>
          </a:p>
          <a:p>
            <a:pPr indent="-317500" lvl="0" marL="457200" rtl="0" algn="just">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Different images used could confuse customers. </a:t>
            </a:r>
            <a:endParaRPr>
              <a:solidFill>
                <a:srgbClr val="FFFFFF"/>
              </a:solidFill>
              <a:latin typeface="Roboto"/>
              <a:ea typeface="Roboto"/>
              <a:cs typeface="Roboto"/>
              <a:sym typeface="Roboto"/>
            </a:endParaRPr>
          </a:p>
          <a:p>
            <a:pPr indent="0" lvl="0" marL="0" rtl="0" algn="just">
              <a:spcBef>
                <a:spcPts val="0"/>
              </a:spcBef>
              <a:spcAft>
                <a:spcPts val="0"/>
              </a:spcAft>
              <a:buNone/>
            </a:pPr>
            <a:r>
              <a:t/>
            </a:r>
            <a:endParaRPr>
              <a:solidFill>
                <a:srgbClr val="FFFFFF"/>
              </a:solidFill>
              <a:latin typeface="Roboto"/>
              <a:ea typeface="Roboto"/>
              <a:cs typeface="Roboto"/>
              <a:sym typeface="Roboto"/>
            </a:endParaRPr>
          </a:p>
          <a:p>
            <a:pPr indent="-317500" lvl="0" marL="457200" rtl="0" algn="just">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Customers may feel product isn’t as appealing afterwards</a:t>
            </a:r>
            <a:endParaRPr>
              <a:solidFill>
                <a:srgbClr val="FFFFFF"/>
              </a:solidFill>
              <a:latin typeface="Roboto"/>
              <a:ea typeface="Roboto"/>
              <a:cs typeface="Roboto"/>
              <a:sym typeface="Roboto"/>
            </a:endParaRPr>
          </a:p>
          <a:p>
            <a:pPr indent="0" lvl="0" marL="0" rtl="0" algn="just">
              <a:spcBef>
                <a:spcPts val="0"/>
              </a:spcBef>
              <a:spcAft>
                <a:spcPts val="0"/>
              </a:spcAft>
              <a:buNone/>
            </a:pPr>
            <a:r>
              <a:t/>
            </a:r>
            <a:endParaRPr>
              <a:solidFill>
                <a:srgbClr val="FFFFFF"/>
              </a:solidFill>
              <a:latin typeface="Roboto"/>
              <a:ea typeface="Roboto"/>
              <a:cs typeface="Roboto"/>
              <a:sym typeface="Roboto"/>
            </a:endParaRPr>
          </a:p>
          <a:p>
            <a:pPr indent="-317500" lvl="0" marL="457200" rtl="0" algn="just">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Causes brand reputation damage</a:t>
            </a:r>
            <a:endParaRPr>
              <a:solidFill>
                <a:srgbClr val="FFFFFF"/>
              </a:solidFill>
              <a:latin typeface="Roboto"/>
              <a:ea typeface="Roboto"/>
              <a:cs typeface="Roboto"/>
              <a:sym typeface="Roboto"/>
            </a:endParaRPr>
          </a:p>
        </p:txBody>
      </p:sp>
      <p:sp>
        <p:nvSpPr>
          <p:cNvPr id="104" name="Google Shape;104;p19"/>
          <p:cNvSpPr txBox="1"/>
          <p:nvPr/>
        </p:nvSpPr>
        <p:spPr>
          <a:xfrm>
            <a:off x="4962525" y="1209675"/>
            <a:ext cx="39909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Customers are able to explore new products</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Allow customers to consider if the product is good</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Purchase products with confidence</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Be more open to try out new products</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Build trusts with beauty brands</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23850" y="258875"/>
            <a:ext cx="37065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800">
                <a:latin typeface="Arial"/>
                <a:ea typeface="Arial"/>
                <a:cs typeface="Arial"/>
                <a:sym typeface="Arial"/>
              </a:rPr>
              <a:t>Discover the beauty product that looks best with little spendings</a:t>
            </a:r>
            <a:endParaRPr sz="1800">
              <a:latin typeface="Arial"/>
              <a:ea typeface="Arial"/>
              <a:cs typeface="Arial"/>
              <a:sym typeface="Arial"/>
            </a:endParaRPr>
          </a:p>
          <a:p>
            <a:pPr indent="0" lvl="0" marL="0" rtl="0" algn="ctr">
              <a:lnSpc>
                <a:spcPct val="115000"/>
              </a:lnSpc>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3200"/>
          </a:p>
        </p:txBody>
      </p:sp>
      <p:sp>
        <p:nvSpPr>
          <p:cNvPr id="110" name="Google Shape;110;p20"/>
          <p:cNvSpPr txBox="1"/>
          <p:nvPr>
            <p:ph idx="1" type="body"/>
          </p:nvPr>
        </p:nvSpPr>
        <p:spPr>
          <a:xfrm>
            <a:off x="4644675" y="25887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800">
                <a:solidFill>
                  <a:schemeClr val="accent1"/>
                </a:solidFill>
                <a:highlight>
                  <a:schemeClr val="lt1"/>
                </a:highlight>
                <a:latin typeface="Arial"/>
                <a:ea typeface="Arial"/>
                <a:cs typeface="Arial"/>
                <a:sym typeface="Arial"/>
              </a:rPr>
              <a:t>How our digital innovation can </a:t>
            </a:r>
            <a:r>
              <a:rPr b="1" lang="en" sz="1800">
                <a:solidFill>
                  <a:schemeClr val="accent1"/>
                </a:solidFill>
                <a:highlight>
                  <a:schemeClr val="lt1"/>
                </a:highlight>
                <a:latin typeface="Arial"/>
                <a:ea typeface="Arial"/>
                <a:cs typeface="Arial"/>
                <a:sym typeface="Arial"/>
              </a:rPr>
              <a:t>lower</a:t>
            </a:r>
            <a:r>
              <a:rPr lang="en" sz="1800">
                <a:solidFill>
                  <a:schemeClr val="accent1"/>
                </a:solidFill>
                <a:highlight>
                  <a:schemeClr val="lt1"/>
                </a:highlight>
                <a:latin typeface="Arial"/>
                <a:ea typeface="Arial"/>
                <a:cs typeface="Arial"/>
                <a:sym typeface="Arial"/>
              </a:rPr>
              <a:t> the spendings</a:t>
            </a:r>
            <a:endParaRPr sz="1800"/>
          </a:p>
        </p:txBody>
      </p:sp>
      <p:sp>
        <p:nvSpPr>
          <p:cNvPr id="111" name="Google Shape;111;p20"/>
          <p:cNvSpPr txBox="1"/>
          <p:nvPr/>
        </p:nvSpPr>
        <p:spPr>
          <a:xfrm>
            <a:off x="4695825" y="1057275"/>
            <a:ext cx="4219500" cy="3201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Customers would be able to try on the makeup at their </a:t>
            </a:r>
            <a:r>
              <a:rPr lang="en">
                <a:latin typeface="Roboto"/>
                <a:ea typeface="Roboto"/>
                <a:cs typeface="Roboto"/>
                <a:sym typeface="Roboto"/>
              </a:rPr>
              <a:t>convenience.</a:t>
            </a:r>
            <a:r>
              <a:rPr lang="en">
                <a:latin typeface="Roboto"/>
                <a:ea typeface="Roboto"/>
                <a:cs typeface="Roboto"/>
                <a:sym typeface="Roboto"/>
              </a:rPr>
              <a:t> </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Customers will be able to adjust the model to their </a:t>
            </a:r>
            <a:r>
              <a:rPr lang="en">
                <a:latin typeface="Roboto"/>
                <a:ea typeface="Roboto"/>
                <a:cs typeface="Roboto"/>
                <a:sym typeface="Roboto"/>
              </a:rPr>
              <a:t>face</a:t>
            </a:r>
            <a:r>
              <a:rPr lang="en">
                <a:latin typeface="Roboto"/>
                <a:ea typeface="Roboto"/>
                <a:cs typeface="Roboto"/>
                <a:sym typeface="Roboto"/>
              </a:rPr>
              <a:t> shape and their different features of the their face to make it as realistic as possible.</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Allow customers to enjoy the products that they buy.</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Save travelling expenses. </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p:txBody>
      </p:sp>
      <p:sp>
        <p:nvSpPr>
          <p:cNvPr id="112" name="Google Shape;112;p20"/>
          <p:cNvSpPr txBox="1"/>
          <p:nvPr/>
        </p:nvSpPr>
        <p:spPr>
          <a:xfrm>
            <a:off x="208650" y="1170225"/>
            <a:ext cx="3936900" cy="30783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Influencer recommends products</a:t>
            </a:r>
            <a:endParaRPr sz="1500">
              <a:solidFill>
                <a:schemeClr val="lt1"/>
              </a:solidFill>
              <a:latin typeface="Roboto"/>
              <a:ea typeface="Roboto"/>
              <a:cs typeface="Roboto"/>
              <a:sym typeface="Roboto"/>
            </a:endParaRPr>
          </a:p>
          <a:p>
            <a:pPr indent="-323850" lvl="1" marL="914400" rtl="0" algn="just">
              <a:spcBef>
                <a:spcPts val="0"/>
              </a:spcBef>
              <a:spcAft>
                <a:spcPts val="0"/>
              </a:spcAft>
              <a:buClr>
                <a:schemeClr val="lt1"/>
              </a:buClr>
              <a:buSzPts val="1500"/>
              <a:buFont typeface="Roboto"/>
              <a:buChar char="○"/>
            </a:pPr>
            <a:r>
              <a:rPr lang="en" sz="1300">
                <a:solidFill>
                  <a:schemeClr val="lt1"/>
                </a:solidFill>
                <a:latin typeface="Roboto"/>
                <a:ea typeface="Roboto"/>
                <a:cs typeface="Roboto"/>
                <a:sym typeface="Roboto"/>
              </a:rPr>
              <a:t>N</a:t>
            </a:r>
            <a:r>
              <a:rPr lang="en" sz="1300">
                <a:solidFill>
                  <a:schemeClr val="lt1"/>
                </a:solidFill>
                <a:latin typeface="Roboto"/>
                <a:ea typeface="Roboto"/>
                <a:cs typeface="Roboto"/>
                <a:sym typeface="Roboto"/>
              </a:rPr>
              <a:t>ot everyone would be more good looking </a:t>
            </a:r>
            <a:r>
              <a:rPr lang="en" sz="1300">
                <a:solidFill>
                  <a:schemeClr val="lt1"/>
                </a:solidFill>
                <a:latin typeface="Roboto"/>
                <a:ea typeface="Roboto"/>
                <a:cs typeface="Roboto"/>
                <a:sym typeface="Roboto"/>
              </a:rPr>
              <a:t> </a:t>
            </a:r>
            <a:endParaRPr sz="1300">
              <a:solidFill>
                <a:schemeClr val="lt1"/>
              </a:solidFill>
              <a:latin typeface="Roboto"/>
              <a:ea typeface="Roboto"/>
              <a:cs typeface="Roboto"/>
              <a:sym typeface="Roboto"/>
            </a:endParaRPr>
          </a:p>
          <a:p>
            <a:pPr indent="-323850" lvl="1" marL="914400" rtl="0" algn="just">
              <a:spcBef>
                <a:spcPts val="0"/>
              </a:spcBef>
              <a:spcAft>
                <a:spcPts val="0"/>
              </a:spcAft>
              <a:buClr>
                <a:schemeClr val="lt1"/>
              </a:buClr>
              <a:buSzPts val="1500"/>
              <a:buFont typeface="Roboto"/>
              <a:buChar char="○"/>
            </a:pPr>
            <a:r>
              <a:rPr lang="en" sz="1300">
                <a:solidFill>
                  <a:schemeClr val="lt1"/>
                </a:solidFill>
                <a:latin typeface="Roboto"/>
                <a:ea typeface="Roboto"/>
                <a:cs typeface="Roboto"/>
                <a:sym typeface="Roboto"/>
              </a:rPr>
              <a:t>Spend more on other products</a:t>
            </a:r>
            <a:endParaRPr sz="1300">
              <a:solidFill>
                <a:schemeClr val="lt1"/>
              </a:solidFill>
              <a:latin typeface="Roboto"/>
              <a:ea typeface="Roboto"/>
              <a:cs typeface="Roboto"/>
              <a:sym typeface="Roboto"/>
            </a:endParaRPr>
          </a:p>
          <a:p>
            <a:pPr indent="0" lvl="0" marL="914400" rtl="0" algn="just">
              <a:spcBef>
                <a:spcPts val="0"/>
              </a:spcBef>
              <a:spcAft>
                <a:spcPts val="0"/>
              </a:spcAft>
              <a:buNone/>
            </a:pPr>
            <a:r>
              <a:t/>
            </a:r>
            <a:endParaRPr sz="1300">
              <a:solidFill>
                <a:schemeClr val="lt1"/>
              </a:solidFill>
              <a:latin typeface="Roboto"/>
              <a:ea typeface="Roboto"/>
              <a:cs typeface="Roboto"/>
              <a:sym typeface="Roboto"/>
            </a:endParaRPr>
          </a:p>
          <a:p>
            <a:pPr indent="-311150" lvl="0" marL="457200" rtl="0" algn="just">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 Increase inflation and Cost Of Living</a:t>
            </a:r>
            <a:endParaRPr sz="1300">
              <a:solidFill>
                <a:schemeClr val="lt1"/>
              </a:solidFill>
              <a:latin typeface="Roboto"/>
              <a:ea typeface="Roboto"/>
              <a:cs typeface="Roboto"/>
              <a:sym typeface="Roboto"/>
            </a:endParaRPr>
          </a:p>
          <a:p>
            <a:pPr indent="-311150" lvl="1" marL="914400" rtl="0" algn="just">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Only can keep a certain budget for Beauty products </a:t>
            </a:r>
            <a:endParaRPr sz="1300">
              <a:solidFill>
                <a:schemeClr val="lt1"/>
              </a:solidFill>
              <a:latin typeface="Roboto"/>
              <a:ea typeface="Roboto"/>
              <a:cs typeface="Roboto"/>
              <a:sym typeface="Roboto"/>
            </a:endParaRPr>
          </a:p>
          <a:p>
            <a:pPr indent="0" lvl="0" marL="0" rtl="0" algn="just">
              <a:spcBef>
                <a:spcPts val="0"/>
              </a:spcBef>
              <a:spcAft>
                <a:spcPts val="0"/>
              </a:spcAft>
              <a:buNone/>
            </a:pPr>
            <a:r>
              <a:t/>
            </a:r>
            <a:endParaRPr sz="1300">
              <a:solidFill>
                <a:schemeClr val="lt1"/>
              </a:solidFill>
              <a:latin typeface="Roboto"/>
              <a:ea typeface="Roboto"/>
              <a:cs typeface="Roboto"/>
              <a:sym typeface="Roboto"/>
            </a:endParaRPr>
          </a:p>
          <a:p>
            <a:pPr indent="-311150" lvl="0" marL="457200" rtl="0" algn="just">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Important for business to satisfy needs of customer</a:t>
            </a:r>
            <a:endParaRPr sz="1300">
              <a:solidFill>
                <a:schemeClr val="lt1"/>
              </a:solidFill>
              <a:latin typeface="Roboto"/>
              <a:ea typeface="Roboto"/>
              <a:cs typeface="Roboto"/>
              <a:sym typeface="Roboto"/>
            </a:endParaRPr>
          </a:p>
          <a:p>
            <a:pPr indent="-311150" lvl="1" marL="914400" rtl="0" algn="just">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Retain customer and attracting new customer</a:t>
            </a:r>
            <a:endParaRPr sz="1300">
              <a:solidFill>
                <a:schemeClr val="lt1"/>
              </a:solidFill>
              <a:latin typeface="Roboto"/>
              <a:ea typeface="Roboto"/>
              <a:cs typeface="Roboto"/>
              <a:sym typeface="Roboto"/>
            </a:endParaRPr>
          </a:p>
          <a:p>
            <a:pPr indent="-311150" lvl="2" marL="1371600" rtl="0" algn="just">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Generate more revenue</a:t>
            </a:r>
            <a:endParaRPr sz="13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95200" y="198375"/>
            <a:ext cx="37065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800">
                <a:latin typeface="Arial"/>
                <a:ea typeface="Arial"/>
                <a:cs typeface="Arial"/>
                <a:sym typeface="Arial"/>
              </a:rPr>
              <a:t>Lower the possibility of customer dissatisfaction</a:t>
            </a:r>
            <a:endParaRPr/>
          </a:p>
        </p:txBody>
      </p:sp>
      <p:sp>
        <p:nvSpPr>
          <p:cNvPr id="118" name="Google Shape;118;p21"/>
          <p:cNvSpPr txBox="1"/>
          <p:nvPr>
            <p:ph idx="1" type="body"/>
          </p:nvPr>
        </p:nvSpPr>
        <p:spPr>
          <a:xfrm>
            <a:off x="4634600" y="19837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800">
                <a:solidFill>
                  <a:schemeClr val="accent1"/>
                </a:solidFill>
                <a:highlight>
                  <a:schemeClr val="lt1"/>
                </a:highlight>
                <a:latin typeface="Arial"/>
                <a:ea typeface="Arial"/>
                <a:cs typeface="Arial"/>
                <a:sym typeface="Arial"/>
              </a:rPr>
              <a:t>How our digital innovation can lower customer </a:t>
            </a:r>
            <a:r>
              <a:rPr b="1" lang="en" sz="1800">
                <a:solidFill>
                  <a:schemeClr val="accent1"/>
                </a:solidFill>
                <a:highlight>
                  <a:schemeClr val="lt1"/>
                </a:highlight>
                <a:latin typeface="Arial"/>
                <a:ea typeface="Arial"/>
                <a:cs typeface="Arial"/>
                <a:sym typeface="Arial"/>
              </a:rPr>
              <a:t>dissatisfaction</a:t>
            </a:r>
            <a:endParaRPr b="1" sz="1800"/>
          </a:p>
        </p:txBody>
      </p:sp>
      <p:sp>
        <p:nvSpPr>
          <p:cNvPr id="119" name="Google Shape;119;p21"/>
          <p:cNvSpPr txBox="1"/>
          <p:nvPr/>
        </p:nvSpPr>
        <p:spPr>
          <a:xfrm>
            <a:off x="295200" y="970725"/>
            <a:ext cx="4008600" cy="3960000"/>
          </a:xfrm>
          <a:prstGeom prst="rect">
            <a:avLst/>
          </a:prstGeom>
          <a:noFill/>
          <a:ln>
            <a:noFill/>
          </a:ln>
        </p:spPr>
        <p:txBody>
          <a:bodyPr anchorCtr="0" anchor="t" bIns="91425" lIns="91425" spcFirstLastPara="1" rIns="91425" wrap="square" tIns="91425">
            <a:spAutoFit/>
          </a:bodyPr>
          <a:lstStyle/>
          <a:p>
            <a:pPr indent="-317500" lvl="0" marL="4572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People will want to buy the product but might not want to go out </a:t>
            </a:r>
            <a:endParaRPr>
              <a:solidFill>
                <a:schemeClr val="lt1"/>
              </a:solidFill>
              <a:latin typeface="Roboto"/>
              <a:ea typeface="Roboto"/>
              <a:cs typeface="Roboto"/>
              <a:sym typeface="Roboto"/>
            </a:endParaRPr>
          </a:p>
          <a:p>
            <a:pPr indent="0" lvl="0" marL="0" rtl="0" algn="just">
              <a:lnSpc>
                <a:spcPct val="118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May be because they are lazy, not well or they don’t know how to go there</a:t>
            </a:r>
            <a:endParaRPr>
              <a:solidFill>
                <a:schemeClr val="lt1"/>
              </a:solidFill>
              <a:latin typeface="Roboto"/>
              <a:ea typeface="Roboto"/>
              <a:cs typeface="Roboto"/>
              <a:sym typeface="Roboto"/>
            </a:endParaRPr>
          </a:p>
          <a:p>
            <a:pPr indent="0" lvl="0" marL="457200" rtl="0" algn="just">
              <a:lnSpc>
                <a:spcPct val="118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Can see product online but don’t know how they will look after putting on the make-up</a:t>
            </a:r>
            <a:endParaRPr>
              <a:solidFill>
                <a:schemeClr val="lt1"/>
              </a:solidFill>
              <a:latin typeface="Roboto"/>
              <a:ea typeface="Roboto"/>
              <a:cs typeface="Roboto"/>
              <a:sym typeface="Roboto"/>
            </a:endParaRPr>
          </a:p>
          <a:p>
            <a:pPr indent="0" lvl="0" marL="457200" rtl="0" algn="just">
              <a:lnSpc>
                <a:spcPct val="118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They might give up on buying product</a:t>
            </a:r>
            <a:endParaRPr>
              <a:solidFill>
                <a:schemeClr val="lt1"/>
              </a:solidFill>
              <a:latin typeface="Roboto"/>
              <a:ea typeface="Roboto"/>
              <a:cs typeface="Roboto"/>
              <a:sym typeface="Roboto"/>
            </a:endParaRPr>
          </a:p>
          <a:p>
            <a:pPr indent="0" lvl="0" marL="457200" rtl="0" algn="just">
              <a:lnSpc>
                <a:spcPct val="118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just">
              <a:lnSpc>
                <a:spcPct val="118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People will want to buy makeup online but will also give up because don’t know how they will look</a:t>
            </a:r>
            <a:endParaRPr>
              <a:solidFill>
                <a:schemeClr val="lt1"/>
              </a:solidFill>
              <a:latin typeface="Roboto"/>
              <a:ea typeface="Roboto"/>
              <a:cs typeface="Roboto"/>
              <a:sym typeface="Roboto"/>
            </a:endParaRPr>
          </a:p>
        </p:txBody>
      </p:sp>
      <p:sp>
        <p:nvSpPr>
          <p:cNvPr id="120" name="Google Shape;120;p21"/>
          <p:cNvSpPr txBox="1"/>
          <p:nvPr/>
        </p:nvSpPr>
        <p:spPr>
          <a:xfrm>
            <a:off x="4827050" y="1113850"/>
            <a:ext cx="3781500" cy="3417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Customers can try on products at their own home</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Will not have to go to physical store to try makeup</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Game can replicate the looks, colour of the make-up and if there is any effect over time if you use the make-up</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Game will have lots of types of beauty products</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Customers can safely decide what to buy</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