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sz="2400"/>
            </a:lvl1pPr>
            <a:lvl2pPr marL="355600" indent="50800" algn="ctr">
              <a:buClrTx/>
              <a:buSzTx/>
              <a:buFontTx/>
              <a:buNone/>
              <a:defRPr sz="2400"/>
            </a:lvl2pPr>
            <a:lvl3pPr marL="355600" indent="50800" algn="ctr">
              <a:buClrTx/>
              <a:buSzTx/>
              <a:buFontTx/>
              <a:buNone/>
              <a:defRPr sz="2400"/>
            </a:lvl3pPr>
            <a:lvl4pPr marL="355600" indent="50800" algn="ctr">
              <a:buClrTx/>
              <a:buSzTx/>
              <a:buFontTx/>
              <a:buNone/>
              <a:defRPr sz="2400"/>
            </a:lvl4pPr>
            <a:lvl5pPr marL="355600" indent="50800" algn="ctr">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4" name="Title Text"/>
          <p:cNvSpPr txBox="1"/>
          <p:nvPr>
            <p:ph type="title"/>
          </p:nvPr>
        </p:nvSpPr>
        <p:spPr>
          <a:xfrm rot="5400000">
            <a:off x="7133431" y="1956592"/>
            <a:ext cx="5811840" cy="2628902"/>
          </a:xfrm>
          <a:prstGeom prst="rect">
            <a:avLst/>
          </a:prstGeom>
        </p:spPr>
        <p:txBody>
          <a:bodyPr/>
          <a:lstStyle/>
          <a:p>
            <a:pPr/>
            <a:r>
              <a:t>Title Text</a:t>
            </a:r>
          </a:p>
        </p:txBody>
      </p:sp>
      <p:sp>
        <p:nvSpPr>
          <p:cNvPr id="105"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sz="2400">
                <a:solidFill>
                  <a:srgbClr val="888888"/>
                </a:solidFill>
              </a:defRPr>
            </a:lvl1pPr>
            <a:lvl2pPr marL="0" indent="228600">
              <a:buClrTx/>
              <a:buSzTx/>
              <a:buFontTx/>
              <a:buNone/>
              <a:defRPr sz="2400">
                <a:solidFill>
                  <a:srgbClr val="888888"/>
                </a:solidFill>
              </a:defRPr>
            </a:lvl2pPr>
            <a:lvl3pPr marL="0" indent="228600">
              <a:buClrTx/>
              <a:buSzTx/>
              <a:buFontTx/>
              <a:buNone/>
              <a:defRPr sz="2400">
                <a:solidFill>
                  <a:srgbClr val="888888"/>
                </a:solidFill>
              </a:defRPr>
            </a:lvl3pPr>
            <a:lvl4pPr marL="0" indent="228600">
              <a:buClrTx/>
              <a:buSzTx/>
              <a:buFontTx/>
              <a:buNone/>
              <a:defRPr sz="2400">
                <a:solidFill>
                  <a:srgbClr val="888888"/>
                </a:solidFill>
              </a:defRPr>
            </a:lvl4pPr>
            <a:lvl5pPr marL="0" indent="228600">
              <a:buClrTx/>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Google Shape;36;p20"/>
          <p:cNvSpPr txBox="1"/>
          <p:nvPr>
            <p:ph type="body" sz="half" idx="21"/>
          </p:nvPr>
        </p:nvSpPr>
        <p:spPr>
          <a:xfrm>
            <a:off x="6172200" y="1825625"/>
            <a:ext cx="5181600" cy="4351338"/>
          </a:xfrm>
          <a:prstGeom prst="rect">
            <a:avLst/>
          </a:prstGeom>
        </p:spPr>
        <p:txBody>
          <a:bodyP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48" name="Title Text"/>
          <p:cNvSpPr txBox="1"/>
          <p:nvPr>
            <p:ph type="title"/>
          </p:nvPr>
        </p:nvSpPr>
        <p:spPr>
          <a:xfrm>
            <a:off x="839787" y="365125"/>
            <a:ext cx="10515601" cy="1325563"/>
          </a:xfrm>
          <a:prstGeom prst="rect">
            <a:avLst/>
          </a:prstGeom>
        </p:spPr>
        <p:txBody>
          <a:bodyPr/>
          <a:lstStyle/>
          <a:p>
            <a:pPr/>
            <a:r>
              <a:t>Title Text</a:t>
            </a:r>
          </a:p>
        </p:txBody>
      </p:sp>
      <p:sp>
        <p:nvSpPr>
          <p:cNvPr id="49"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sz="2400"/>
            </a:lvl1pPr>
            <a:lvl2pPr marL="0" indent="228600">
              <a:buClrTx/>
              <a:buSzTx/>
              <a:buFontTx/>
              <a:buNone/>
              <a:defRPr b="1" sz="2400"/>
            </a:lvl2pPr>
            <a:lvl3pPr marL="0" indent="228600">
              <a:buClrTx/>
              <a:buSzTx/>
              <a:buFontTx/>
              <a:buNone/>
              <a:defRPr b="1" sz="2400"/>
            </a:lvl3pPr>
            <a:lvl4pPr marL="0" indent="228600">
              <a:buClrTx/>
              <a:buSzTx/>
              <a:buFontTx/>
              <a:buNone/>
              <a:defRPr b="1" sz="2400"/>
            </a:lvl4pPr>
            <a:lvl5pPr marL="0" indent="228600">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21"/>
          <p:cNvSpPr txBox="1"/>
          <p:nvPr>
            <p:ph type="body" sz="half" idx="21"/>
          </p:nvPr>
        </p:nvSpPr>
        <p:spPr>
          <a:xfrm>
            <a:off x="839787" y="2505075"/>
            <a:ext cx="5157788" cy="3684588"/>
          </a:xfrm>
          <a:prstGeom prst="rect">
            <a:avLst/>
          </a:prstGeom>
        </p:spPr>
        <p:txBody>
          <a:bodyPr/>
          <a:lstStyle/>
          <a:p>
            <a:pPr/>
          </a:p>
        </p:txBody>
      </p:sp>
      <p:sp>
        <p:nvSpPr>
          <p:cNvPr id="51" name="Google Shape;44;p21"/>
          <p:cNvSpPr txBox="1"/>
          <p:nvPr>
            <p:ph type="body" sz="quarter" idx="22"/>
          </p:nvPr>
        </p:nvSpPr>
        <p:spPr>
          <a:xfrm>
            <a:off x="6172200" y="1681163"/>
            <a:ext cx="5183188" cy="823914"/>
          </a:xfrm>
          <a:prstGeom prst="rect">
            <a:avLst/>
          </a:prstGeom>
        </p:spPr>
        <p:txBody>
          <a:bodyPr anchor="b"/>
          <a:lstStyle/>
          <a:p>
            <a:pPr/>
          </a:p>
        </p:txBody>
      </p:sp>
      <p:sp>
        <p:nvSpPr>
          <p:cNvPr id="52" name="Google Shape;45;p21"/>
          <p:cNvSpPr txBox="1"/>
          <p:nvPr>
            <p:ph type="body" sz="half" idx="23"/>
          </p:nvPr>
        </p:nvSpPr>
        <p:spPr>
          <a:xfrm>
            <a:off x="6172200" y="2505075"/>
            <a:ext cx="5183188" cy="3684588"/>
          </a:xfrm>
          <a:prstGeom prst="rect">
            <a:avLst/>
          </a:prstGeom>
        </p:spPr>
        <p:txBody>
          <a:bodyPr/>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6" name="Body Level One…"/>
          <p:cNvSpPr txBox="1"/>
          <p:nvPr>
            <p:ph type="body" sz="half" idx="1"/>
          </p:nvPr>
        </p:nvSpPr>
        <p:spPr>
          <a:xfrm>
            <a:off x="5183187" y="987425"/>
            <a:ext cx="6172202" cy="4873625"/>
          </a:xfrm>
          <a:prstGeom prst="rect">
            <a:avLst/>
          </a:prstGeom>
        </p:spPr>
        <p:txBody>
          <a:bodyPr/>
          <a:lstStyle>
            <a:lvl1pPr indent="-431800">
              <a:buSzPts val="3200"/>
              <a:defRPr sz="3200"/>
            </a:lvl1pPr>
            <a:lvl2pPr marL="972457" indent="-464457">
              <a:buSzPts val="3200"/>
              <a:defRPr sz="3200"/>
            </a:lvl2pPr>
            <a:lvl3pPr marL="1498600" indent="-508000">
              <a:buSzPts val="3200"/>
              <a:defRPr sz="3200"/>
            </a:lvl3pPr>
            <a:lvl4pPr marL="2042160" indent="-568960">
              <a:buSzPts val="3200"/>
              <a:defRPr sz="3200"/>
            </a:lvl4pPr>
            <a:lvl5pPr marL="2499360" indent="-568960">
              <a:buSzPts val="3200"/>
              <a:defRPr sz="3200"/>
            </a:lvl5pPr>
          </a:lstStyle>
          <a:p>
            <a:pPr/>
            <a:r>
              <a:t>Body Level One</a:t>
            </a:r>
          </a:p>
          <a:p>
            <a:pPr lvl="1"/>
            <a:r>
              <a:t>Body Level Two</a:t>
            </a:r>
          </a:p>
          <a:p>
            <a:pPr lvl="2"/>
            <a:r>
              <a:t>Body Level Three</a:t>
            </a:r>
          </a:p>
          <a:p>
            <a:pPr lvl="3"/>
            <a:r>
              <a:t>Body Level Four</a:t>
            </a:r>
          </a:p>
          <a:p>
            <a:pPr lvl="4"/>
            <a:r>
              <a:t>Body Level Five</a:t>
            </a:r>
          </a:p>
        </p:txBody>
      </p:sp>
      <p:sp>
        <p:nvSpPr>
          <p:cNvPr id="77" name="Google Shape;61;p24"/>
          <p:cNvSpPr txBox="1"/>
          <p:nvPr>
            <p:ph type="body" sz="quarter" idx="21"/>
          </p:nvPr>
        </p:nvSpPr>
        <p:spPr>
          <a:xfrm>
            <a:off x="839787" y="2057400"/>
            <a:ext cx="3932238" cy="3811588"/>
          </a:xfrm>
          <a:prstGeom prst="rect">
            <a:avLst/>
          </a:prstGeom>
        </p:spPr>
        <p:txBody>
          <a:bodyPr/>
          <a:lstStyle/>
          <a:p>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5"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6" name="Google Shape;67;p25"/>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vl1pPr>
            <a:lvl2pPr marL="0" indent="228600">
              <a:buClrTx/>
              <a:buSzTx/>
              <a:buFontTx/>
              <a:buNone/>
              <a:defRPr sz="1600"/>
            </a:lvl2pPr>
            <a:lvl3pPr marL="0" indent="228600">
              <a:buClrTx/>
              <a:buSzTx/>
              <a:buFontTx/>
              <a:buNone/>
              <a:defRPr sz="1600"/>
            </a:lvl3pPr>
            <a:lvl4pPr marL="0" indent="228600">
              <a:buClrTx/>
              <a:buSzTx/>
              <a:buFontTx/>
              <a:buNone/>
              <a:defRPr sz="1600"/>
            </a:lvl4pPr>
            <a:lvl5pPr marL="0" indent="2286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219" y="6414781"/>
            <a:ext cx="258582" cy="248264"/>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1pPr>
      <a:lvl2pPr marL="971550" marR="0" indent="-40005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2pPr>
      <a:lvl3pPr marL="1508760" marR="0" indent="-48006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3pPr>
      <a:lvl4pPr marL="2019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4pPr>
      <a:lvl5pPr marL="24765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5pPr>
      <a:lvl6pPr marL="29337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6pPr>
      <a:lvl7pPr marL="33909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7pPr>
      <a:lvl8pPr marL="38481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8pPr>
      <a:lvl9pPr marL="4305300" marR="0" indent="-533400" algn="l" defTabSz="914400" rtl="0" latinLnBrk="0">
        <a:lnSpc>
          <a:spcPct val="90000"/>
        </a:lnSpc>
        <a:spcBef>
          <a:spcPts val="1000"/>
        </a:spcBef>
        <a:spcAft>
          <a:spcPts val="0"/>
        </a:spcAft>
        <a:buClr>
          <a:srgbClr val="000000"/>
        </a:buClr>
        <a:buSzPts val="28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 Id="rId3" Type="http://schemas.openxmlformats.org/officeDocument/2006/relationships/image" Target="../media/image3.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 Id="rId3" Type="http://schemas.openxmlformats.org/officeDocument/2006/relationships/image" Target="../media/image2.gif"/><Relationship Id="rId4" Type="http://schemas.openxmlformats.org/officeDocument/2006/relationships/image" Target="../media/image3.g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Google Shape;91;p1"/>
          <p:cNvSpPr txBox="1"/>
          <p:nvPr>
            <p:ph type="ctrTitle"/>
          </p:nvPr>
        </p:nvSpPr>
        <p:spPr>
          <a:xfrm>
            <a:off x="-1" y="759631"/>
            <a:ext cx="12192003" cy="4098871"/>
          </a:xfrm>
          <a:prstGeom prst="rect">
            <a:avLst/>
          </a:prstGeom>
        </p:spPr>
        <p:txBody>
          <a:bodyPr/>
          <a:lstStyle/>
          <a:p>
            <a:pPr defTabSz="365759">
              <a:defRPr sz="1500">
                <a:latin typeface="Times New Roman"/>
                <a:ea typeface="Times New Roman"/>
                <a:cs typeface="Times New Roman"/>
                <a:sym typeface="Times New Roman"/>
              </a:defRPr>
            </a:pPr>
            <a:br/>
            <a:br/>
            <a:r>
              <a:rPr b="1" sz="2000"/>
              <a:t>Video Based Cricket Shot Classification using modified LRCN Approach</a:t>
            </a:r>
          </a:p>
          <a:p>
            <a:pPr defTabSz="365759">
              <a:defRPr sz="1500">
                <a:latin typeface="Times New Roman"/>
                <a:ea typeface="Times New Roman"/>
                <a:cs typeface="Times New Roman"/>
                <a:sym typeface="Times New Roman"/>
              </a:defRPr>
            </a:pPr>
          </a:p>
          <a:p>
            <a:pPr defTabSz="365759">
              <a:defRPr sz="1500">
                <a:latin typeface="Times New Roman"/>
                <a:ea typeface="Times New Roman"/>
                <a:cs typeface="Times New Roman"/>
                <a:sym typeface="Times New Roman"/>
              </a:defRPr>
            </a:pPr>
            <a:r>
              <a:t>Krithin Ragav, Sriraam C, Lionel Donato</a:t>
            </a:r>
          </a:p>
          <a:p>
            <a:pPr defTabSz="365759">
              <a:defRPr sz="1500">
                <a:latin typeface="Times New Roman"/>
                <a:ea typeface="Times New Roman"/>
                <a:cs typeface="Times New Roman"/>
                <a:sym typeface="Times New Roman"/>
              </a:defRPr>
            </a:pPr>
            <a:br/>
          </a:p>
          <a:p>
            <a:pPr defTabSz="365759">
              <a:defRPr sz="1500">
                <a:latin typeface="Times New Roman"/>
                <a:ea typeface="Times New Roman"/>
                <a:cs typeface="Times New Roman"/>
                <a:sym typeface="Times New Roman"/>
              </a:defRPr>
            </a:pPr>
          </a:p>
          <a:p>
            <a:pPr defTabSz="365759">
              <a:defRPr sz="1500">
                <a:latin typeface="Times New Roman"/>
                <a:ea typeface="Times New Roman"/>
                <a:cs typeface="Times New Roman"/>
                <a:sym typeface="Times New Roman"/>
              </a:defRPr>
            </a:pPr>
          </a:p>
          <a:p>
            <a:pPr defTabSz="365759">
              <a:defRPr sz="1500">
                <a:latin typeface="Times New Roman"/>
                <a:ea typeface="Times New Roman"/>
                <a:cs typeface="Times New Roman"/>
                <a:sym typeface="Times New Roman"/>
              </a:defRPr>
            </a:pPr>
            <a:br/>
            <a:b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169;p10"/>
          <p:cNvSpPr txBox="1"/>
          <p:nvPr>
            <p:ph type="title"/>
          </p:nvPr>
        </p:nvSpPr>
        <p:spPr>
          <a:xfrm>
            <a:off x="838200" y="365125"/>
            <a:ext cx="10515600" cy="1325563"/>
          </a:xfrm>
          <a:prstGeom prst="rect">
            <a:avLst/>
          </a:prstGeom>
        </p:spPr>
        <p:txBody>
          <a:bodyPr/>
          <a:lstStyle/>
          <a:p>
            <a:pPr/>
          </a:p>
        </p:txBody>
      </p:sp>
      <p:sp>
        <p:nvSpPr>
          <p:cNvPr id="152" name="Google Shape;170;p10"/>
          <p:cNvSpPr txBox="1"/>
          <p:nvPr>
            <p:ph type="body" idx="1"/>
          </p:nvPr>
        </p:nvSpPr>
        <p:spPr>
          <a:xfrm>
            <a:off x="838200" y="1825625"/>
            <a:ext cx="10515600" cy="4351338"/>
          </a:xfrm>
          <a:prstGeom prst="rect">
            <a:avLst/>
          </a:prstGeom>
        </p:spPr>
        <p:txBody>
          <a:bodyPr/>
          <a:lstStyle/>
          <a:p>
            <a:pPr marL="0" indent="0">
              <a:spcBef>
                <a:spcPts val="0"/>
              </a:spcBef>
              <a:buSzTx/>
              <a:buNone/>
              <a:defRPr b="1">
                <a:latin typeface="Times New Roman"/>
                <a:ea typeface="Times New Roman"/>
                <a:cs typeface="Times New Roman"/>
                <a:sym typeface="Times New Roman"/>
              </a:defRPr>
            </a:pPr>
            <a:r>
              <a:t>3. TimeDistributed Flatten Layer</a:t>
            </a:r>
          </a:p>
          <a:p>
            <a:pPr marL="0" indent="0">
              <a:buSzTx/>
              <a:buNone/>
              <a:defRPr>
                <a:latin typeface="Times New Roman"/>
                <a:ea typeface="Times New Roman"/>
                <a:cs typeface="Times New Roman"/>
                <a:sym typeface="Times New Roman"/>
              </a:defRPr>
            </a:pPr>
            <a:r>
              <a:t>The TimeDistributed Flatten layer reshapes the feature maps from each frame into a one-dimensional vector, preparing them for further processing.</a:t>
            </a:r>
          </a:p>
          <a:p>
            <a:pPr marL="0" indent="0">
              <a:buSzTx/>
              <a:buNone/>
              <a:defRPr>
                <a:latin typeface="Times New Roman"/>
                <a:ea typeface="Times New Roman"/>
                <a:cs typeface="Times New Roman"/>
                <a:sym typeface="Times New Roman"/>
              </a:defRPr>
            </a:pPr>
          </a:p>
          <a:p>
            <a:pPr marL="0" indent="0">
              <a:buSzTx/>
              <a:buNone/>
              <a:defRPr b="1">
                <a:latin typeface="Times New Roman"/>
                <a:ea typeface="Times New Roman"/>
                <a:cs typeface="Times New Roman"/>
                <a:sym typeface="Times New Roman"/>
              </a:defRPr>
            </a:pPr>
            <a:r>
              <a:t>4. Dense Output Layer</a:t>
            </a:r>
          </a:p>
          <a:p>
            <a:pPr marL="0" indent="0">
              <a:buSzTx/>
              <a:buNone/>
              <a:defRPr>
                <a:latin typeface="Times New Roman"/>
                <a:ea typeface="Times New Roman"/>
                <a:cs typeface="Times New Roman"/>
                <a:sym typeface="Times New Roman"/>
              </a:defRPr>
            </a:pPr>
            <a:r>
              <a:t>The Dense (fully connected) layer is responsible for producing the final classification output. It combines the learned features from previous layers to make a decision about the input sequence.</a:t>
            </a:r>
          </a:p>
        </p:txBody>
      </p:sp>
      <p:sp>
        <p:nvSpPr>
          <p:cNvPr id="153" name="Google Shape;172;p10"/>
          <p:cNvSpPr txBox="1"/>
          <p:nvPr>
            <p:ph type="sldNum" sz="quarter" idx="4294967295"/>
          </p:nvPr>
        </p:nvSpPr>
        <p:spPr>
          <a:xfrm>
            <a:off x="11095215" y="6414780"/>
            <a:ext cx="258583"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177;p11"/>
          <p:cNvSpPr txBox="1"/>
          <p:nvPr>
            <p:ph type="title"/>
          </p:nvPr>
        </p:nvSpPr>
        <p:spPr>
          <a:xfrm>
            <a:off x="838200" y="365125"/>
            <a:ext cx="10515600" cy="1325563"/>
          </a:xfrm>
          <a:prstGeom prst="rect">
            <a:avLst/>
          </a:prstGeom>
        </p:spPr>
        <p:txBody>
          <a:bodyPr/>
          <a:lstStyle/>
          <a:p>
            <a:pPr/>
          </a:p>
        </p:txBody>
      </p:sp>
      <p:sp>
        <p:nvSpPr>
          <p:cNvPr id="156" name="Google Shape;179;p11"/>
          <p:cNvSpPr txBox="1"/>
          <p:nvPr>
            <p:ph type="sldNum" sz="quarter" idx="4294967295"/>
          </p:nvPr>
        </p:nvSpPr>
        <p:spPr>
          <a:xfrm>
            <a:off x="11095215" y="6414780"/>
            <a:ext cx="258583"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Google Shape;180;p11"/>
          <p:cNvSpPr txBox="1"/>
          <p:nvPr>
            <p:ph type="body" idx="1"/>
          </p:nvPr>
        </p:nvSpPr>
        <p:spPr>
          <a:xfrm>
            <a:off x="838199" y="1923804"/>
            <a:ext cx="10679546" cy="4154986"/>
          </a:xfrm>
          <a:prstGeom prst="rect">
            <a:avLst/>
          </a:prstGeom>
        </p:spPr>
        <p:txBody>
          <a:bodyPr anchor="ctr"/>
          <a:lstStyle/>
          <a:p>
            <a:pPr marL="0" indent="0">
              <a:lnSpc>
                <a:spcPct val="100000"/>
              </a:lnSpc>
              <a:spcBef>
                <a:spcPts val="0"/>
              </a:spcBef>
              <a:buSzTx/>
              <a:buNone/>
              <a:defRPr b="1" sz="2400">
                <a:latin typeface="Times New Roman"/>
                <a:ea typeface="Times New Roman"/>
                <a:cs typeface="Times New Roman"/>
                <a:sym typeface="Times New Roman"/>
              </a:defRPr>
            </a:pPr>
            <a:r>
              <a:t>5. Batch Normalization</a:t>
            </a:r>
            <a:r>
              <a:rPr b="0"/>
              <a:t>: Stabilizes training by normalizing activations, improving convergence speed.</a:t>
            </a:r>
          </a:p>
          <a:p>
            <a:pPr marL="0" indent="0">
              <a:lnSpc>
                <a:spcPct val="100000"/>
              </a:lnSpc>
              <a:spcBef>
                <a:spcPts val="0"/>
              </a:spcBef>
              <a:buSzTx/>
              <a:buNone/>
              <a:defRPr sz="2400">
                <a:latin typeface="Times New Roman"/>
                <a:ea typeface="Times New Roman"/>
                <a:cs typeface="Times New Roman"/>
                <a:sym typeface="Times New Roman"/>
              </a:defRPr>
            </a:pPr>
          </a:p>
          <a:p>
            <a:pPr marL="0" indent="0">
              <a:lnSpc>
                <a:spcPct val="100000"/>
              </a:lnSpc>
              <a:spcBef>
                <a:spcPts val="0"/>
              </a:spcBef>
              <a:buSzTx/>
              <a:buNone/>
              <a:defRPr b="1" sz="2400">
                <a:latin typeface="Times New Roman"/>
                <a:ea typeface="Times New Roman"/>
                <a:cs typeface="Times New Roman"/>
                <a:sym typeface="Times New Roman"/>
              </a:defRPr>
            </a:pPr>
            <a:r>
              <a:t>6. Max Pooling</a:t>
            </a:r>
            <a:r>
              <a:rPr b="0"/>
              <a:t>: Reduces spatial dimensions by selecting the maximum value in each region, focusing on key features.</a:t>
            </a:r>
          </a:p>
          <a:p>
            <a:pPr marL="0" indent="0">
              <a:lnSpc>
                <a:spcPct val="100000"/>
              </a:lnSpc>
              <a:spcBef>
                <a:spcPts val="0"/>
              </a:spcBef>
              <a:buSzTx/>
              <a:buNone/>
              <a:defRPr sz="2400">
                <a:latin typeface="Times New Roman"/>
                <a:ea typeface="Times New Roman"/>
                <a:cs typeface="Times New Roman"/>
                <a:sym typeface="Times New Roman"/>
              </a:defRPr>
            </a:pPr>
          </a:p>
          <a:p>
            <a:pPr marL="0" indent="0">
              <a:lnSpc>
                <a:spcPct val="100000"/>
              </a:lnSpc>
              <a:spcBef>
                <a:spcPts val="0"/>
              </a:spcBef>
              <a:buSzTx/>
              <a:buNone/>
              <a:defRPr b="1" sz="2400">
                <a:latin typeface="Times New Roman"/>
                <a:ea typeface="Times New Roman"/>
                <a:cs typeface="Times New Roman"/>
                <a:sym typeface="Times New Roman"/>
              </a:defRPr>
            </a:pPr>
            <a:r>
              <a:t>7. Dropout</a:t>
            </a:r>
            <a:r>
              <a:rPr b="0"/>
              <a:t>: Regularizes the model by randomly dropping neurons during training, reducing overfitting.</a:t>
            </a:r>
          </a:p>
          <a:p>
            <a:pPr marL="0" indent="0">
              <a:lnSpc>
                <a:spcPct val="100000"/>
              </a:lnSpc>
              <a:spcBef>
                <a:spcPts val="0"/>
              </a:spcBef>
              <a:buSzTx/>
              <a:buNone/>
              <a:defRPr sz="2400">
                <a:latin typeface="Times New Roman"/>
                <a:ea typeface="Times New Roman"/>
                <a:cs typeface="Times New Roman"/>
                <a:sym typeface="Times New Roman"/>
              </a:defRPr>
            </a:pPr>
          </a:p>
          <a:p>
            <a:pPr marL="0" indent="0">
              <a:lnSpc>
                <a:spcPct val="100000"/>
              </a:lnSpc>
              <a:spcBef>
                <a:spcPts val="0"/>
              </a:spcBef>
              <a:buSzTx/>
              <a:buNone/>
              <a:defRPr b="1" sz="2400">
                <a:latin typeface="Times New Roman"/>
                <a:ea typeface="Times New Roman"/>
                <a:cs typeface="Times New Roman"/>
                <a:sym typeface="Times New Roman"/>
              </a:defRPr>
            </a:pPr>
            <a:r>
              <a:t>8. Early Stopping</a:t>
            </a:r>
            <a:r>
              <a:rPr b="0"/>
              <a:t>: Halts training if validation performance doesn’t improve for 5 epochs, restoring the best model weights to prevent overfitting.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oogle Shape;185;p12"/>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Results</a:t>
            </a:r>
          </a:p>
        </p:txBody>
      </p:sp>
      <p:sp>
        <p:nvSpPr>
          <p:cNvPr id="160" name="Google Shape;186;p12"/>
          <p:cNvSpPr txBox="1"/>
          <p:nvPr>
            <p:ph type="body" idx="1"/>
          </p:nvPr>
        </p:nvSpPr>
        <p:spPr>
          <a:xfrm>
            <a:off x="838200" y="1825625"/>
            <a:ext cx="10515600" cy="4351338"/>
          </a:xfrm>
          <a:prstGeom prst="rect">
            <a:avLst/>
          </a:prstGeom>
        </p:spPr>
        <p:txBody>
          <a:bodyPr/>
          <a:lstStyle/>
          <a:p>
            <a:pPr marL="228600" indent="-228600">
              <a:spcBef>
                <a:spcPts val="0"/>
              </a:spcBef>
              <a:buSzPts val="2000"/>
              <a:defRPr sz="2000">
                <a:latin typeface="Times New Roman"/>
                <a:ea typeface="Times New Roman"/>
                <a:cs typeface="Times New Roman"/>
                <a:sym typeface="Times New Roman"/>
              </a:defRPr>
            </a:pPr>
            <a:r>
              <a:t>The proposed model achieved a good accuracy score of 96%, surpassing previous models for the purpose of cricket shot detection.</a:t>
            </a:r>
          </a:p>
          <a:p>
            <a:pPr marL="228600" indent="-228600">
              <a:buSzPts val="2000"/>
              <a:defRPr sz="2000">
                <a:latin typeface="Times New Roman"/>
                <a:ea typeface="Times New Roman"/>
                <a:cs typeface="Times New Roman"/>
                <a:sym typeface="Times New Roman"/>
              </a:defRPr>
            </a:pPr>
            <a:r>
              <a:t>The training and validation loss over epochs, indicating the performance of the proposed model as it learns from data. The trend of both curves decreasing over time suggests that the model is improving its ability to predict outcomes.</a:t>
            </a:r>
          </a:p>
        </p:txBody>
      </p:sp>
      <p:sp>
        <p:nvSpPr>
          <p:cNvPr id="161" name="Google Shape;188;p12"/>
          <p:cNvSpPr txBox="1"/>
          <p:nvPr>
            <p:ph type="sldNum" sz="quarter" idx="4294967295"/>
          </p:nvPr>
        </p:nvSpPr>
        <p:spPr>
          <a:xfrm>
            <a:off x="11095215" y="6414780"/>
            <a:ext cx="258583"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2" name="Google Shape;189;p12" descr="Google Shape;189;p12"/>
          <p:cNvPicPr>
            <a:picLocks noChangeAspect="1"/>
          </p:cNvPicPr>
          <p:nvPr/>
        </p:nvPicPr>
        <p:blipFill>
          <a:blip r:embed="rId2">
            <a:extLst/>
          </a:blip>
          <a:stretch>
            <a:fillRect/>
          </a:stretch>
        </p:blipFill>
        <p:spPr>
          <a:xfrm>
            <a:off x="2209800" y="3660114"/>
            <a:ext cx="3359321" cy="2696237"/>
          </a:xfrm>
          <a:prstGeom prst="rect">
            <a:avLst/>
          </a:prstGeom>
          <a:ln w="12700">
            <a:miter lim="400000"/>
          </a:ln>
        </p:spPr>
      </p:pic>
      <p:pic>
        <p:nvPicPr>
          <p:cNvPr id="163" name="Google Shape;190;p12" descr="Google Shape;190;p12"/>
          <p:cNvPicPr>
            <a:picLocks noChangeAspect="1"/>
          </p:cNvPicPr>
          <p:nvPr/>
        </p:nvPicPr>
        <p:blipFill>
          <a:blip r:embed="rId3">
            <a:extLst/>
          </a:blip>
          <a:stretch>
            <a:fillRect/>
          </a:stretch>
        </p:blipFill>
        <p:spPr>
          <a:xfrm>
            <a:off x="6940721" y="3607456"/>
            <a:ext cx="3370937" cy="270444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Google Shape;195;p13"/>
          <p:cNvSpPr txBox="1"/>
          <p:nvPr>
            <p:ph type="title"/>
          </p:nvPr>
        </p:nvSpPr>
        <p:spPr>
          <a:xfrm>
            <a:off x="838200" y="365125"/>
            <a:ext cx="10515600" cy="1325563"/>
          </a:xfrm>
          <a:prstGeom prst="rect">
            <a:avLst/>
          </a:prstGeom>
        </p:spPr>
        <p:txBody>
          <a:bodyPr/>
          <a:lstStyle>
            <a:lvl1pPr>
              <a:defRPr sz="2000">
                <a:latin typeface="Times New Roman"/>
                <a:ea typeface="Times New Roman"/>
                <a:cs typeface="Times New Roman"/>
                <a:sym typeface="Times New Roman"/>
              </a:defRPr>
            </a:lvl1pPr>
          </a:lstStyle>
          <a:p>
            <a:pPr/>
            <a:r>
              <a:t>Comparison of proposed model’s performance with other methods</a:t>
            </a:r>
          </a:p>
        </p:txBody>
      </p:sp>
      <p:graphicFrame>
        <p:nvGraphicFramePr>
          <p:cNvPr id="166" name="Google Shape;196;p13"/>
          <p:cNvGraphicFramePr/>
          <p:nvPr/>
        </p:nvGraphicFramePr>
        <p:xfrm>
          <a:off x="3442446" y="2250139"/>
          <a:ext cx="5387802" cy="387272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518675"/>
                <a:gridCol w="1623725"/>
                <a:gridCol w="1245400"/>
              </a:tblGrid>
              <a:tr h="367900">
                <a:tc>
                  <a:txBody>
                    <a:bodyPr/>
                    <a:lstStyle/>
                    <a:p>
                      <a:pPr algn="ctr">
                        <a:defRPr b="0" sz="1800">
                          <a:solidFill>
                            <a:srgbClr val="000000"/>
                          </a:solidFill>
                        </a:defRPr>
                      </a:pPr>
                      <a:r>
                        <a:rPr b="1" sz="800">
                          <a:solidFill>
                            <a:srgbClr val="FFFFFF"/>
                          </a:solidFill>
                          <a:sym typeface="Arial"/>
                        </a:rPr>
                        <a:t>Experiment</a:t>
                      </a:r>
                    </a:p>
                  </a:txBody>
                  <a:tcPr marL="0" marR="0" marT="0" marB="0" anchor="t" anchorCtr="0" horzOverflow="overflow"/>
                </a:tc>
                <a:tc>
                  <a:txBody>
                    <a:bodyPr/>
                    <a:lstStyle/>
                    <a:p>
                      <a:pPr algn="ctr">
                        <a:defRPr b="0" sz="1800">
                          <a:solidFill>
                            <a:srgbClr val="000000"/>
                          </a:solidFill>
                        </a:defRPr>
                      </a:pPr>
                      <a:r>
                        <a:rPr b="1" sz="800">
                          <a:solidFill>
                            <a:srgbClr val="FFFFFF"/>
                          </a:solidFill>
                          <a:sym typeface="Arial"/>
                        </a:rPr>
                        <a:t>Methodology</a:t>
                      </a:r>
                    </a:p>
                  </a:txBody>
                  <a:tcPr marL="0" marR="0" marT="0" marB="0" anchor="t" anchorCtr="0" horzOverflow="overflow"/>
                </a:tc>
                <a:tc>
                  <a:txBody>
                    <a:bodyPr/>
                    <a:lstStyle/>
                    <a:p>
                      <a:pPr algn="ctr">
                        <a:defRPr b="0" sz="1800">
                          <a:solidFill>
                            <a:srgbClr val="000000"/>
                          </a:solidFill>
                        </a:defRPr>
                      </a:pPr>
                      <a:r>
                        <a:rPr b="1" sz="800">
                          <a:solidFill>
                            <a:srgbClr val="FFFFFF"/>
                          </a:solidFill>
                          <a:sym typeface="Arial"/>
                        </a:rPr>
                        <a:t>Accuracy</a:t>
                      </a:r>
                    </a:p>
                  </a:txBody>
                  <a:tcPr marL="0" marR="0" marT="0" marB="0" anchor="t" anchorCtr="0" horzOverflow="overflow"/>
                </a:tc>
              </a:tr>
              <a:tr h="678825">
                <a:tc>
                  <a:txBody>
                    <a:bodyPr/>
                    <a:lstStyle/>
                    <a:p>
                      <a:pPr algn="ctr">
                        <a:defRPr b="0" sz="1800">
                          <a:solidFill>
                            <a:srgbClr val="000000"/>
                          </a:solidFill>
                        </a:defRPr>
                      </a:pPr>
                      <a:r>
                        <a:rPr b="1" sz="800">
                          <a:solidFill>
                            <a:srgbClr val="FFFFFF"/>
                          </a:solidFill>
                          <a:sym typeface="Arial"/>
                        </a:rPr>
                        <a:t>Cricket Shot Detection from Videos [1]</a:t>
                      </a:r>
                    </a:p>
                  </a:txBody>
                  <a:tcPr marL="0" marR="0" marT="0" marB="0" anchor="t" anchorCtr="0" horzOverflow="overflow"/>
                </a:tc>
                <a:tc>
                  <a:txBody>
                    <a:bodyPr/>
                    <a:lstStyle/>
                    <a:p>
                      <a:pPr algn="ctr">
                        <a:defRPr sz="1800"/>
                      </a:pPr>
                      <a:r>
                        <a:rPr sz="800">
                          <a:sym typeface="Arial"/>
                        </a:rPr>
                        <a:t>DCNN</a:t>
                      </a:r>
                    </a:p>
                  </a:txBody>
                  <a:tcPr marL="0" marR="0" marT="0" marB="0" anchor="t" anchorCtr="0" horzOverflow="overflow"/>
                </a:tc>
                <a:tc>
                  <a:txBody>
                    <a:bodyPr/>
                    <a:lstStyle/>
                    <a:p>
                      <a:pPr algn="ctr">
                        <a:defRPr sz="1800"/>
                      </a:pPr>
                      <a:r>
                        <a:rPr sz="800">
                          <a:sym typeface="Arial"/>
                        </a:rPr>
                        <a:t>83%</a:t>
                      </a:r>
                    </a:p>
                  </a:txBody>
                  <a:tcPr marL="0" marR="0" marT="0" marB="0" anchor="t" anchorCtr="0" horzOverflow="overflow"/>
                </a:tc>
              </a:tr>
              <a:tr h="722775">
                <a:tc>
                  <a:txBody>
                    <a:bodyPr/>
                    <a:lstStyle/>
                    <a:p>
                      <a:pPr algn="ctr">
                        <a:defRPr b="0" sz="1800">
                          <a:solidFill>
                            <a:srgbClr val="000000"/>
                          </a:solidFill>
                        </a:defRPr>
                      </a:pPr>
                      <a:r>
                        <a:rPr b="1" sz="800">
                          <a:solidFill>
                            <a:srgbClr val="FFFFFF"/>
                          </a:solidFill>
                          <a:sym typeface="Arial"/>
                        </a:rPr>
                        <a:t>Cricshotclassify [9]</a:t>
                      </a:r>
                    </a:p>
                  </a:txBody>
                  <a:tcPr marL="0" marR="0" marT="0" marB="0" anchor="t" anchorCtr="0" horzOverflow="overflow"/>
                </a:tc>
                <a:tc>
                  <a:txBody>
                    <a:bodyPr/>
                    <a:lstStyle/>
                    <a:p>
                      <a:pPr algn="ctr">
                        <a:defRPr sz="1800"/>
                      </a:pPr>
                      <a:r>
                        <a:rPr sz="800">
                          <a:sym typeface="Arial"/>
                        </a:rPr>
                        <a:t>VGG16 + GRU</a:t>
                      </a:r>
                    </a:p>
                  </a:txBody>
                  <a:tcPr marL="0" marR="0" marT="0" marB="0" anchor="t" anchorCtr="0" horzOverflow="overflow"/>
                </a:tc>
                <a:tc>
                  <a:txBody>
                    <a:bodyPr/>
                    <a:lstStyle/>
                    <a:p>
                      <a:pPr algn="ctr">
                        <a:defRPr sz="1800"/>
                      </a:pPr>
                      <a:r>
                        <a:rPr sz="800">
                          <a:sym typeface="Arial"/>
                        </a:rPr>
                        <a:t>93%</a:t>
                      </a:r>
                    </a:p>
                  </a:txBody>
                  <a:tcPr marL="0" marR="0" marT="0" marB="0" anchor="t" anchorCtr="0" horzOverflow="overflow"/>
                </a:tc>
              </a:tr>
              <a:tr h="722775">
                <a:tc>
                  <a:txBody>
                    <a:bodyPr/>
                    <a:lstStyle/>
                    <a:p>
                      <a:pPr algn="ctr">
                        <a:defRPr b="0" sz="1800">
                          <a:solidFill>
                            <a:srgbClr val="000000"/>
                          </a:solidFill>
                        </a:defRPr>
                      </a:pPr>
                      <a:r>
                        <a:rPr b="1" sz="800">
                          <a:solidFill>
                            <a:srgbClr val="FFFFFF"/>
                          </a:solidFill>
                          <a:sym typeface="Arial"/>
                        </a:rPr>
                        <a:t>Motion Vector [16]</a:t>
                      </a:r>
                    </a:p>
                  </a:txBody>
                  <a:tcPr marL="0" marR="0" marT="0" marB="0" anchor="t" anchorCtr="0" horzOverflow="overflow"/>
                </a:tc>
                <a:tc>
                  <a:txBody>
                    <a:bodyPr/>
                    <a:lstStyle/>
                    <a:p>
                      <a:pPr algn="ctr">
                        <a:defRPr sz="1800"/>
                      </a:pPr>
                      <a:r>
                        <a:rPr sz="800">
                          <a:sym typeface="Arial"/>
                        </a:rPr>
                        <a:t>3D MACH</a:t>
                      </a:r>
                    </a:p>
                  </a:txBody>
                  <a:tcPr marL="0" marR="0" marT="0" marB="0" anchor="t" anchorCtr="0" horzOverflow="overflow"/>
                </a:tc>
                <a:tc>
                  <a:txBody>
                    <a:bodyPr/>
                    <a:lstStyle/>
                    <a:p>
                      <a:pPr algn="ctr">
                        <a:defRPr sz="1800"/>
                      </a:pPr>
                      <a:r>
                        <a:rPr sz="800">
                          <a:sym typeface="Arial"/>
                        </a:rPr>
                        <a:t>60%</a:t>
                      </a:r>
                    </a:p>
                  </a:txBody>
                  <a:tcPr marL="0" marR="0" marT="0" marB="0" anchor="t" anchorCtr="0" horzOverflow="overflow"/>
                </a:tc>
              </a:tr>
              <a:tr h="722775">
                <a:tc>
                  <a:txBody>
                    <a:bodyPr/>
                    <a:lstStyle/>
                    <a:p>
                      <a:pPr algn="ctr">
                        <a:defRPr b="0" sz="1800">
                          <a:solidFill>
                            <a:srgbClr val="000000"/>
                          </a:solidFill>
                        </a:defRPr>
                      </a:pPr>
                      <a:r>
                        <a:rPr b="1" sz="800">
                          <a:solidFill>
                            <a:srgbClr val="FFFFFF"/>
                          </a:solidFill>
                          <a:sym typeface="Arial"/>
                        </a:rPr>
                        <a:t>Deep CNN [17]</a:t>
                      </a:r>
                    </a:p>
                  </a:txBody>
                  <a:tcPr marL="0" marR="0" marT="0" marB="0" anchor="t" anchorCtr="0" horzOverflow="overflow"/>
                </a:tc>
                <a:tc>
                  <a:txBody>
                    <a:bodyPr/>
                    <a:lstStyle/>
                    <a:p>
                      <a:pPr algn="ctr">
                        <a:defRPr sz="1800"/>
                      </a:pPr>
                      <a:r>
                        <a:rPr sz="800">
                          <a:sym typeface="Arial"/>
                        </a:rPr>
                        <a:t>3D CNN</a:t>
                      </a:r>
                    </a:p>
                  </a:txBody>
                  <a:tcPr marL="0" marR="0" marT="0" marB="0" anchor="t" anchorCtr="0" horzOverflow="overflow"/>
                </a:tc>
                <a:tc>
                  <a:txBody>
                    <a:bodyPr/>
                    <a:lstStyle/>
                    <a:p>
                      <a:pPr algn="ctr">
                        <a:defRPr sz="1800"/>
                      </a:pPr>
                      <a:r>
                        <a:rPr sz="800">
                          <a:sym typeface="Arial"/>
                        </a:rPr>
                        <a:t>90%</a:t>
                      </a:r>
                    </a:p>
                  </a:txBody>
                  <a:tcPr marL="0" marR="0" marT="0" marB="0" anchor="t" anchorCtr="0" horzOverflow="overflow"/>
                </a:tc>
              </a:tr>
              <a:tr h="657675">
                <a:tc>
                  <a:txBody>
                    <a:bodyPr/>
                    <a:lstStyle/>
                    <a:p>
                      <a:pPr algn="ctr">
                        <a:defRPr b="0" sz="1800">
                          <a:solidFill>
                            <a:srgbClr val="000000"/>
                          </a:solidFill>
                        </a:defRPr>
                      </a:pPr>
                      <a:r>
                        <a:rPr b="1" sz="800">
                          <a:solidFill>
                            <a:srgbClr val="FFFFFF"/>
                          </a:solidFill>
                          <a:sym typeface="Arial"/>
                        </a:rPr>
                        <a:t>Proposed Model</a:t>
                      </a:r>
                    </a:p>
                  </a:txBody>
                  <a:tcPr marL="0" marR="0" marT="0" marB="0" anchor="t" anchorCtr="0" horzOverflow="overflow"/>
                </a:tc>
                <a:tc>
                  <a:txBody>
                    <a:bodyPr/>
                    <a:lstStyle/>
                    <a:p>
                      <a:pPr algn="ctr">
                        <a:defRPr sz="1800"/>
                      </a:pPr>
                      <a:r>
                        <a:rPr sz="800">
                          <a:sym typeface="Arial"/>
                        </a:rPr>
                        <a:t>LRCN</a:t>
                      </a:r>
                    </a:p>
                  </a:txBody>
                  <a:tcPr marL="0" marR="0" marT="0" marB="0" anchor="t" anchorCtr="0" horzOverflow="overflow"/>
                </a:tc>
                <a:tc>
                  <a:txBody>
                    <a:bodyPr/>
                    <a:lstStyle/>
                    <a:p>
                      <a:pPr algn="ctr">
                        <a:defRPr sz="1800"/>
                      </a:pPr>
                      <a:r>
                        <a:rPr sz="800">
                          <a:sym typeface="Arial"/>
                        </a:rPr>
                        <a:t>96%</a:t>
                      </a:r>
                    </a:p>
                  </a:txBody>
                  <a:tcPr marL="0" marR="0" marT="0" marB="0" anchor="t" anchorCtr="0" horzOverflow="overflow"/>
                </a:tc>
              </a:tr>
            </a:tbl>
          </a:graphicData>
        </a:graphic>
      </p:graphicFrame>
      <p:sp>
        <p:nvSpPr>
          <p:cNvPr id="167" name="Google Shape;198;p13"/>
          <p:cNvSpPr txBox="1"/>
          <p:nvPr>
            <p:ph type="sldNum" sz="quarter" idx="4294967295"/>
          </p:nvPr>
        </p:nvSpPr>
        <p:spPr>
          <a:xfrm>
            <a:off x="11095215" y="6414780"/>
            <a:ext cx="258583"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oogle Shape;206;p14"/>
          <p:cNvSpPr txBox="1"/>
          <p:nvPr/>
        </p:nvSpPr>
        <p:spPr>
          <a:xfrm>
            <a:off x="1958475" y="669234"/>
            <a:ext cx="8430719" cy="71536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b="1" sz="4400">
                <a:solidFill>
                  <a:srgbClr val="005654"/>
                </a:solidFill>
                <a:latin typeface="Times New Roman"/>
                <a:ea typeface="Times New Roman"/>
                <a:cs typeface="Times New Roman"/>
                <a:sym typeface="Times New Roman"/>
              </a:defRPr>
            </a:lvl1pPr>
          </a:lstStyle>
          <a:p>
            <a:pPr/>
            <a:r>
              <a:t>Conclusions</a:t>
            </a:r>
          </a:p>
        </p:txBody>
      </p:sp>
      <p:sp>
        <p:nvSpPr>
          <p:cNvPr id="170" name="Google Shape;208;p14"/>
          <p:cNvSpPr txBox="1"/>
          <p:nvPr>
            <p:ph type="sldNum" sz="quarter" idx="4294967295"/>
          </p:nvPr>
        </p:nvSpPr>
        <p:spPr>
          <a:xfrm>
            <a:off x="11112442" y="6372388"/>
            <a:ext cx="335825" cy="333046"/>
          </a:xfrm>
          <a:prstGeom prst="rect">
            <a:avLst/>
          </a:prstGeom>
          <a:extLst>
            <a:ext uri="{C572A759-6A51-4108-AA02-DFA0A04FC94B}">
              <ma14:wrappingTextBoxFlag xmlns:ma14="http://schemas.microsoft.com/office/mac/drawingml/2011/main" val="1"/>
            </a:ext>
          </a:extLst>
        </p:spPr>
        <p:txBody>
          <a:bodyPr/>
          <a:lstStyle>
            <a:lvl1pPr>
              <a:defRPr b="1" sz="1800">
                <a:solidFill>
                  <a:srgbClr val="000000"/>
                </a:solidFill>
              </a:defRPr>
            </a:lvl1pPr>
          </a:lstStyle>
          <a:p>
            <a:pPr/>
            <a:fld id="{86CB4B4D-7CA3-9044-876B-883B54F8677D}" type="slidenum"/>
          </a:p>
        </p:txBody>
      </p:sp>
      <p:sp>
        <p:nvSpPr>
          <p:cNvPr id="171" name="Google Shape;209;p14"/>
          <p:cNvSpPr txBox="1"/>
          <p:nvPr/>
        </p:nvSpPr>
        <p:spPr>
          <a:xfrm>
            <a:off x="748853" y="1909484"/>
            <a:ext cx="10935141" cy="247875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sz="2400">
                <a:latin typeface="Times New Roman"/>
                <a:ea typeface="Times New Roman"/>
                <a:cs typeface="Times New Roman"/>
                <a:sym typeface="Times New Roman"/>
              </a:defRPr>
            </a:pPr>
            <a:r>
              <a:t>In conclusion, this paper proposes a modified Long-term Recurrent Convolutional Network (LRCN) approach is proposed for video-based cricket shot classification. </a:t>
            </a:r>
          </a:p>
          <a:p>
            <a:pPr marL="342900" indent="-342900">
              <a:buClr>
                <a:srgbClr val="000000"/>
              </a:buClr>
              <a:buSzPts val="2400"/>
              <a:buFont typeface="Arial"/>
              <a:buChar char="•"/>
              <a:defRPr sz="2400">
                <a:latin typeface="Times New Roman"/>
                <a:ea typeface="Times New Roman"/>
                <a:cs typeface="Times New Roman"/>
                <a:sym typeface="Times New Roman"/>
              </a:defRPr>
            </a:pPr>
            <a:r>
              <a:t>The combination of Convolutional Neural Networks (CNNs) and Long Short-Term Memory (LSTM) networks is leveraged to extract both spatial and temporal features from cricket shot videos.</a:t>
            </a:r>
          </a:p>
          <a:p>
            <a:pPr marL="342900" indent="-342900">
              <a:buClr>
                <a:srgbClr val="000000"/>
              </a:buClr>
              <a:buSzPts val="2400"/>
              <a:buFont typeface="Arial"/>
              <a:buChar char="•"/>
              <a:defRPr sz="2400">
                <a:latin typeface="Times New Roman"/>
                <a:ea typeface="Times New Roman"/>
                <a:cs typeface="Times New Roman"/>
                <a:sym typeface="Times New Roman"/>
              </a:defRPr>
            </a:pPr>
            <a:r>
              <a:t>The proposed model is trained and evaluated using the CricShot10 dataset, resulting in high classification accuracy.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Google Shape;102;p2"/>
          <p:cNvSpPr txBox="1"/>
          <p:nvPr>
            <p:ph type="title"/>
          </p:nvPr>
        </p:nvSpPr>
        <p:spPr>
          <a:xfrm>
            <a:off x="838200" y="1000105"/>
            <a:ext cx="10515600" cy="690584"/>
          </a:xfrm>
          <a:prstGeom prst="rect">
            <a:avLst/>
          </a:prstGeom>
        </p:spPr>
        <p:txBody>
          <a:bodyPr/>
          <a:lstStyle>
            <a:lvl1pPr>
              <a:defRPr b="1" sz="3900">
                <a:solidFill>
                  <a:srgbClr val="005654"/>
                </a:solidFill>
                <a:latin typeface="Times New Roman"/>
                <a:ea typeface="Times New Roman"/>
                <a:cs typeface="Times New Roman"/>
                <a:sym typeface="Times New Roman"/>
              </a:defRPr>
            </a:lvl1pPr>
          </a:lstStyle>
          <a:p>
            <a:pPr/>
            <a:r>
              <a:t>Overview of Presentation</a:t>
            </a:r>
          </a:p>
        </p:txBody>
      </p:sp>
      <p:sp>
        <p:nvSpPr>
          <p:cNvPr id="118" name="Google Shape;103;p2"/>
          <p:cNvSpPr txBox="1"/>
          <p:nvPr>
            <p:ph type="body" idx="1"/>
          </p:nvPr>
        </p:nvSpPr>
        <p:spPr>
          <a:xfrm>
            <a:off x="838200" y="1825625"/>
            <a:ext cx="10515600" cy="4351338"/>
          </a:xfrm>
          <a:prstGeom prst="rect">
            <a:avLst/>
          </a:prstGeom>
        </p:spPr>
        <p:txBody>
          <a:bodyPr/>
          <a:lstStyle/>
          <a:p>
            <a:pPr marL="228600" indent="-228600">
              <a:spcBef>
                <a:spcPts val="0"/>
              </a:spcBef>
              <a:defRPr>
                <a:latin typeface="Times New Roman"/>
                <a:ea typeface="Times New Roman"/>
                <a:cs typeface="Times New Roman"/>
                <a:sym typeface="Times New Roman"/>
              </a:defRPr>
            </a:pPr>
            <a:r>
              <a:t>Introduction</a:t>
            </a:r>
          </a:p>
          <a:p>
            <a:pPr marL="228600" indent="-228600">
              <a:defRPr>
                <a:latin typeface="Times New Roman"/>
                <a:ea typeface="Times New Roman"/>
                <a:cs typeface="Times New Roman"/>
                <a:sym typeface="Times New Roman"/>
              </a:defRPr>
            </a:pPr>
            <a:r>
              <a:t>Literature Survey</a:t>
            </a:r>
          </a:p>
          <a:p>
            <a:pPr marL="228600" indent="-228600">
              <a:defRPr>
                <a:latin typeface="Times New Roman"/>
                <a:ea typeface="Times New Roman"/>
                <a:cs typeface="Times New Roman"/>
                <a:sym typeface="Times New Roman"/>
              </a:defRPr>
            </a:pPr>
            <a:r>
              <a:t>Dataset</a:t>
            </a:r>
          </a:p>
          <a:p>
            <a:pPr marL="228600" indent="-228600">
              <a:defRPr>
                <a:latin typeface="Times New Roman"/>
                <a:ea typeface="Times New Roman"/>
                <a:cs typeface="Times New Roman"/>
                <a:sym typeface="Times New Roman"/>
              </a:defRPr>
            </a:pPr>
            <a:r>
              <a:t>Methodology</a:t>
            </a:r>
          </a:p>
          <a:p>
            <a:pPr marL="228600" indent="-228600">
              <a:defRPr>
                <a:latin typeface="Times New Roman"/>
                <a:ea typeface="Times New Roman"/>
                <a:cs typeface="Times New Roman"/>
                <a:sym typeface="Times New Roman"/>
              </a:defRPr>
            </a:pPr>
            <a:r>
              <a:t>Architecture</a:t>
            </a:r>
          </a:p>
          <a:p>
            <a:pPr marL="228600" indent="-228600">
              <a:defRPr>
                <a:latin typeface="Times New Roman"/>
                <a:ea typeface="Times New Roman"/>
                <a:cs typeface="Times New Roman"/>
                <a:sym typeface="Times New Roman"/>
              </a:defRPr>
            </a:pPr>
            <a:r>
              <a:t>Results</a:t>
            </a:r>
          </a:p>
          <a:p>
            <a:pPr marL="228600" indent="-228600">
              <a:defRPr>
                <a:latin typeface="Times New Roman"/>
                <a:ea typeface="Times New Roman"/>
                <a:cs typeface="Times New Roman"/>
                <a:sym typeface="Times New Roman"/>
              </a:defRPr>
            </a:pPr>
            <a:r>
              <a:t>Conclusion</a:t>
            </a:r>
          </a:p>
        </p:txBody>
      </p:sp>
      <p:sp>
        <p:nvSpPr>
          <p:cNvPr id="119" name="Google Shape;105;p2"/>
          <p:cNvSpPr txBox="1"/>
          <p:nvPr>
            <p:ph type="sldNum" sz="quarter" idx="4294967295"/>
          </p:nvPr>
        </p:nvSpPr>
        <p:spPr>
          <a:xfrm>
            <a:off x="11133836" y="6372388"/>
            <a:ext cx="219962" cy="333046"/>
          </a:xfrm>
          <a:prstGeom prst="rect">
            <a:avLst/>
          </a:prstGeom>
          <a:extLst>
            <a:ext uri="{C572A759-6A51-4108-AA02-DFA0A04FC94B}">
              <ma14:wrappingTextBoxFlag xmlns:ma14="http://schemas.microsoft.com/office/mac/drawingml/2011/main" val="1"/>
            </a:ext>
          </a:extLst>
        </p:spPr>
        <p:txBody>
          <a:bodyPr/>
          <a:lstStyle>
            <a:lvl1pPr>
              <a:defRPr b="1" sz="18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Google Shape;110;p3"/>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Introduction</a:t>
            </a:r>
          </a:p>
        </p:txBody>
      </p:sp>
      <p:sp>
        <p:nvSpPr>
          <p:cNvPr id="122" name="Google Shape;112;p3"/>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3" name="Google Shape;113;p3"/>
          <p:cNvSpPr txBox="1"/>
          <p:nvPr>
            <p:ph type="body" idx="1"/>
          </p:nvPr>
        </p:nvSpPr>
        <p:spPr>
          <a:xfrm>
            <a:off x="203198" y="1954577"/>
            <a:ext cx="11755722" cy="4093431"/>
          </a:xfrm>
          <a:prstGeom prst="rect">
            <a:avLst/>
          </a:prstGeom>
        </p:spPr>
        <p:txBody>
          <a:bodyPr anchor="ctr"/>
          <a:lstStyle/>
          <a:p>
            <a:pPr marL="228600" indent="-228600">
              <a:lnSpc>
                <a:spcPct val="100000"/>
              </a:lnSpc>
              <a:spcBef>
                <a:spcPts val="0"/>
              </a:spcBef>
              <a:buSzPts val="2000"/>
              <a:defRPr sz="2000">
                <a:latin typeface="Times New Roman"/>
                <a:ea typeface="Times New Roman"/>
                <a:cs typeface="Times New Roman"/>
                <a:sym typeface="Times New Roman"/>
              </a:defRPr>
            </a:pPr>
            <a:r>
              <a:t>Cricket is one of the most popular sports in the world. It ranks as the second most-watched sport globally, behind only football.</a:t>
            </a:r>
          </a:p>
          <a:p>
            <a:pPr marL="0" indent="0">
              <a:lnSpc>
                <a:spcPct val="100000"/>
              </a:lnSpc>
              <a:spcBef>
                <a:spcPts val="0"/>
              </a:spcBef>
              <a:buSzTx/>
              <a:buNone/>
              <a:defRPr sz="2000">
                <a:latin typeface="Times New Roman"/>
                <a:ea typeface="Times New Roman"/>
                <a:cs typeface="Times New Roman"/>
                <a:sym typeface="Times New Roman"/>
              </a:defRPr>
            </a:pPr>
          </a:p>
          <a:p>
            <a:pPr marL="228600" indent="-228600">
              <a:lnSpc>
                <a:spcPct val="100000"/>
              </a:lnSpc>
              <a:spcBef>
                <a:spcPts val="0"/>
              </a:spcBef>
              <a:buSzPts val="2000"/>
              <a:defRPr sz="2000">
                <a:latin typeface="Times New Roman"/>
                <a:ea typeface="Times New Roman"/>
                <a:cs typeface="Times New Roman"/>
                <a:sym typeface="Times New Roman"/>
              </a:defRPr>
            </a:pPr>
            <a:r>
              <a:t>There is an increasing demand for advanced technology in cricket, particularly in areas such as gameplay analysis and performance tracking.</a:t>
            </a:r>
          </a:p>
          <a:p>
            <a:pPr marL="0" indent="0">
              <a:lnSpc>
                <a:spcPct val="100000"/>
              </a:lnSpc>
              <a:spcBef>
                <a:spcPts val="0"/>
              </a:spcBef>
              <a:buSzTx/>
              <a:buNone/>
              <a:defRPr sz="2000">
                <a:latin typeface="Times New Roman"/>
                <a:ea typeface="Times New Roman"/>
                <a:cs typeface="Times New Roman"/>
                <a:sym typeface="Times New Roman"/>
              </a:defRPr>
            </a:pPr>
          </a:p>
          <a:p>
            <a:pPr marL="228600" indent="-228600">
              <a:lnSpc>
                <a:spcPct val="100000"/>
              </a:lnSpc>
              <a:spcBef>
                <a:spcPts val="0"/>
              </a:spcBef>
              <a:buSzPts val="2000"/>
              <a:defRPr sz="2000">
                <a:latin typeface="Times New Roman"/>
                <a:ea typeface="Times New Roman"/>
                <a:cs typeface="Times New Roman"/>
                <a:sym typeface="Times New Roman"/>
              </a:defRPr>
            </a:pPr>
            <a:r>
              <a:t>Automated cricket commentary systems require enhancements to deliver more accurate and engaging insights.</a:t>
            </a:r>
          </a:p>
          <a:p>
            <a:pPr marL="0" indent="0">
              <a:lnSpc>
                <a:spcPct val="100000"/>
              </a:lnSpc>
              <a:spcBef>
                <a:spcPts val="0"/>
              </a:spcBef>
              <a:buSzTx/>
              <a:buNone/>
              <a:defRPr sz="2000">
                <a:latin typeface="Times New Roman"/>
                <a:ea typeface="Times New Roman"/>
                <a:cs typeface="Times New Roman"/>
                <a:sym typeface="Times New Roman"/>
              </a:defRPr>
            </a:pPr>
          </a:p>
          <a:p>
            <a:pPr marL="228600" indent="-228600">
              <a:lnSpc>
                <a:spcPct val="100000"/>
              </a:lnSpc>
              <a:spcBef>
                <a:spcPts val="0"/>
              </a:spcBef>
              <a:buSzPts val="2000"/>
              <a:defRPr sz="2000">
                <a:latin typeface="Times New Roman"/>
                <a:ea typeface="Times New Roman"/>
                <a:cs typeface="Times New Roman"/>
                <a:sym typeface="Times New Roman"/>
              </a:defRPr>
            </a:pPr>
            <a:r>
              <a:t>Existing cricket shot classification methods often depend on manual video analysis, which can be labor-intensive and susceptible to human error.</a:t>
            </a:r>
          </a:p>
          <a:p>
            <a:pPr marL="0" indent="0">
              <a:lnSpc>
                <a:spcPct val="100000"/>
              </a:lnSpc>
              <a:spcBef>
                <a:spcPts val="0"/>
              </a:spcBef>
              <a:buSzTx/>
              <a:buNone/>
              <a:defRPr sz="2000">
                <a:latin typeface="Times New Roman"/>
                <a:ea typeface="Times New Roman"/>
                <a:cs typeface="Times New Roman"/>
                <a:sym typeface="Times New Roman"/>
              </a:defRPr>
            </a:pPr>
          </a:p>
          <a:p>
            <a:pPr marL="228600" indent="-228600">
              <a:lnSpc>
                <a:spcPct val="100000"/>
              </a:lnSpc>
              <a:spcBef>
                <a:spcPts val="0"/>
              </a:spcBef>
              <a:buSzPts val="2000"/>
              <a:defRPr sz="2000">
                <a:latin typeface="Times New Roman"/>
                <a:ea typeface="Times New Roman"/>
                <a:cs typeface="Times New Roman"/>
                <a:sym typeface="Times New Roman"/>
              </a:defRPr>
            </a:pPr>
            <a:r>
              <a:t>This project introduces a modified Long-term Recurrent Convolution Network (LRCN) model aimed at automating the classification of cricket shots from video footage, enhancing accuracy and efficiency.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118;p4"/>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Literature Survey</a:t>
            </a:r>
          </a:p>
        </p:txBody>
      </p:sp>
      <p:graphicFrame>
        <p:nvGraphicFramePr>
          <p:cNvPr id="126" name="Google Shape;119;p4"/>
          <p:cNvGraphicFramePr/>
          <p:nvPr/>
        </p:nvGraphicFramePr>
        <p:xfrm>
          <a:off x="421339" y="1909141"/>
          <a:ext cx="11349305" cy="440215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794275"/>
                <a:gridCol w="3270775"/>
                <a:gridCol w="1828800"/>
                <a:gridCol w="4455450"/>
              </a:tblGrid>
              <a:tr h="475075">
                <a:tc>
                  <a:txBody>
                    <a:bodyPr/>
                    <a:lstStyle/>
                    <a:p>
                      <a:pPr algn="ctr">
                        <a:defRPr b="0" sz="1800">
                          <a:solidFill>
                            <a:srgbClr val="000000"/>
                          </a:solidFill>
                        </a:defRPr>
                      </a:pPr>
                      <a:r>
                        <a:rPr b="1" sz="1400">
                          <a:solidFill>
                            <a:srgbClr val="FFFFFF"/>
                          </a:solidFill>
                          <a:latin typeface="Times New Roman"/>
                          <a:ea typeface="Times New Roman"/>
                          <a:cs typeface="Times New Roman"/>
                          <a:sym typeface="Times New Roman"/>
                        </a:rPr>
                        <a:t>Experiment</a:t>
                      </a:r>
                    </a:p>
                  </a:txBody>
                  <a:tcPr marL="0" marR="0" marT="0" marB="0" anchor="t" anchorCtr="0" horzOverflow="overflow"/>
                </a:tc>
                <a:tc>
                  <a:txBody>
                    <a:bodyPr/>
                    <a:lstStyle/>
                    <a:p>
                      <a:pPr algn="ctr">
                        <a:defRPr b="0" sz="1800">
                          <a:solidFill>
                            <a:srgbClr val="000000"/>
                          </a:solidFill>
                        </a:defRPr>
                      </a:pPr>
                      <a:r>
                        <a:rPr b="1" sz="1400">
                          <a:solidFill>
                            <a:srgbClr val="FFFFFF"/>
                          </a:solidFill>
                          <a:latin typeface="Times New Roman"/>
                          <a:ea typeface="Times New Roman"/>
                          <a:cs typeface="Times New Roman"/>
                          <a:sym typeface="Times New Roman"/>
                        </a:rPr>
                        <a:t>Authors</a:t>
                      </a:r>
                    </a:p>
                  </a:txBody>
                  <a:tcPr marL="0" marR="0" marT="0" marB="0" anchor="t" anchorCtr="0" horzOverflow="overflow"/>
                </a:tc>
                <a:tc>
                  <a:txBody>
                    <a:bodyPr/>
                    <a:lstStyle/>
                    <a:p>
                      <a:pPr algn="ctr">
                        <a:defRPr b="0" sz="1800">
                          <a:solidFill>
                            <a:srgbClr val="000000"/>
                          </a:solidFill>
                        </a:defRPr>
                      </a:pPr>
                      <a:r>
                        <a:rPr b="1" sz="1400">
                          <a:solidFill>
                            <a:srgbClr val="FFFFFF"/>
                          </a:solidFill>
                          <a:latin typeface="Times New Roman"/>
                          <a:ea typeface="Times New Roman"/>
                          <a:cs typeface="Times New Roman"/>
                          <a:sym typeface="Times New Roman"/>
                        </a:rPr>
                        <a:t>Methodology</a:t>
                      </a:r>
                    </a:p>
                  </a:txBody>
                  <a:tcPr marL="0" marR="0" marT="0" marB="0" anchor="t" anchorCtr="0" horzOverflow="overflow"/>
                </a:tc>
                <a:tc>
                  <a:txBody>
                    <a:bodyPr/>
                    <a:lstStyle/>
                    <a:p>
                      <a:pPr algn="ctr">
                        <a:defRPr b="0" sz="1800">
                          <a:solidFill>
                            <a:srgbClr val="000000"/>
                          </a:solidFill>
                        </a:defRPr>
                      </a:pPr>
                      <a:r>
                        <a:rPr b="1" sz="1400">
                          <a:solidFill>
                            <a:srgbClr val="FFFFFF"/>
                          </a:solidFill>
                          <a:latin typeface="Times New Roman"/>
                          <a:ea typeface="Times New Roman"/>
                          <a:cs typeface="Times New Roman"/>
                          <a:sym typeface="Times New Roman"/>
                        </a:rPr>
                        <a:t>Disadvantages</a:t>
                      </a:r>
                    </a:p>
                  </a:txBody>
                  <a:tcPr marL="0" marR="0" marT="0" marB="0" anchor="t" anchorCtr="0" horzOverflow="overflow"/>
                </a:tc>
              </a:tr>
              <a:tr h="970425">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Cricket Shot Detection from Videos</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A. Semwal, D. Mishra, V. Raj, J. Sharma and A. Mittal</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DCNN</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computationally intensive, data-hungry, difficult to interpret, prone to overfitting and adversarial attacks, resource-heavy for deployment, and may struggle with capturing long-range dependencies.</a:t>
                      </a:r>
                    </a:p>
                  </a:txBody>
                  <a:tcPr marL="0" marR="0" marT="0" marB="0" anchor="t" anchorCtr="0" horzOverflow="overflow"/>
                </a:tc>
              </a:tr>
              <a:tr h="1098600">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Cricshotclassify: an approach to classifying batting shots from cricket videos using a convolutional neural network and gated recurrent unit</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Sen, Anik, et al</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VGG16 + GRU</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computationally demanding and memory-intensive due to the deep VGG16 architecture, requires large datasets to avoid overfitting, is challenging to interpret, struggles with processing long sequences as GRUs can lose context over time, and may be slower to train and deploy compared to more streamlined architectures.</a:t>
                      </a:r>
                    </a:p>
                  </a:txBody>
                  <a:tcPr marL="0" marR="0" marT="0" marB="0" anchor="t" anchorCtr="0" horzOverflow="overflow"/>
                </a:tc>
              </a:tr>
              <a:tr h="929025">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Cricket shot classification using motion vector.</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Karmaker, D., et al.</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3D MACH</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3D-CNNs (3D MACH) are computationally intensive, require large labeled datasets, are prone to overfitting, struggle with capturing long-term dependencies, are challenging to deploy on low-power devices, and can be sensitive to noise and occlusions in video data.</a:t>
                      </a:r>
                    </a:p>
                  </a:txBody>
                  <a:tcPr marL="0" marR="0" marT="0" marB="0" anchor="t" anchorCtr="0" horzOverflow="overflow"/>
                </a:tc>
              </a:tr>
              <a:tr h="929025">
                <a:tc>
                  <a:txBody>
                    <a:bodyPr/>
                    <a:lstStyle/>
                    <a:p>
                      <a:pPr algn="ctr">
                        <a:defRPr b="0" sz="1800">
                          <a:solidFill>
                            <a:srgbClr val="000000"/>
                          </a:solidFill>
                        </a:defRPr>
                      </a:pPr>
                      <a:r>
                        <a:rPr b="1" sz="1200">
                          <a:solidFill>
                            <a:srgbClr val="FFFFFF"/>
                          </a:solidFill>
                          <a:latin typeface="Times New Roman"/>
                          <a:ea typeface="Times New Roman"/>
                          <a:cs typeface="Times New Roman"/>
                          <a:sym typeface="Times New Roman"/>
                        </a:rPr>
                        <a:t>Deep cnn based data-driven recognition of cricket batting shots</a:t>
                      </a:r>
                    </a:p>
                  </a:txBody>
                  <a:tcPr marL="0" marR="0" marT="0" marB="0" anchor="t" anchorCtr="0" horzOverflow="overflow"/>
                </a:tc>
                <a:tc>
                  <a:txBody>
                    <a:bodyPr/>
                    <a:lstStyle/>
                    <a:p>
                      <a:pPr algn="ctr">
                        <a:defRPr>
                          <a:latin typeface="Times New Roman"/>
                          <a:ea typeface="Times New Roman"/>
                          <a:cs typeface="Times New Roman"/>
                          <a:sym typeface="Times New Roman"/>
                        </a:defRPr>
                      </a:pPr>
                      <a:r>
                        <a:t>Khan, Muhammad Zeeshan, et al</a:t>
                      </a:r>
                      <a:r>
                        <a:rPr sz="1800"/>
                        <a:t>.</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3D CNN</a:t>
                      </a:r>
                    </a:p>
                  </a:txBody>
                  <a:tcPr marL="0" marR="0" marT="0" marB="0" anchor="t" anchorCtr="0" horzOverflow="overflow"/>
                </a:tc>
                <a:tc>
                  <a:txBody>
                    <a:bodyPr/>
                    <a:lstStyle/>
                    <a:p>
                      <a:pPr algn="ctr">
                        <a:defRPr sz="1800"/>
                      </a:pPr>
                      <a:r>
                        <a:rPr sz="1200">
                          <a:latin typeface="Times New Roman"/>
                          <a:ea typeface="Times New Roman"/>
                          <a:cs typeface="Times New Roman"/>
                          <a:sym typeface="Times New Roman"/>
                        </a:rPr>
                        <a:t>3D-CNNs (3D MACH) are computationally intensive, require large labeled datasets, are prone to overfitting, struggle with capturing long-term dependencies, are challenging to deploy on low-power devices, and can be sensitive to noise and occlusions in video data.</a:t>
                      </a:r>
                    </a:p>
                  </a:txBody>
                  <a:tcPr marL="0" marR="0" marT="0" marB="0" anchor="t" anchorCtr="0" horzOverflow="overflow"/>
                </a:tc>
              </a:tr>
            </a:tbl>
          </a:graphicData>
        </a:graphic>
      </p:graphicFrame>
      <p:sp>
        <p:nvSpPr>
          <p:cNvPr id="127" name="Google Shape;121;p4"/>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26;p5"/>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Dataset</a:t>
            </a:r>
          </a:p>
        </p:txBody>
      </p:sp>
      <p:sp>
        <p:nvSpPr>
          <p:cNvPr id="130" name="Google Shape;127;p5"/>
          <p:cNvSpPr txBox="1"/>
          <p:nvPr>
            <p:ph type="body" idx="1"/>
          </p:nvPr>
        </p:nvSpPr>
        <p:spPr>
          <a:xfrm>
            <a:off x="504712" y="1490371"/>
            <a:ext cx="11010455" cy="4404668"/>
          </a:xfrm>
          <a:prstGeom prst="rect">
            <a:avLst/>
          </a:prstGeom>
        </p:spPr>
        <p:txBody>
          <a:bodyPr/>
          <a:lstStyle/>
          <a:p>
            <a:pPr marL="228600" indent="-228600">
              <a:spcBef>
                <a:spcPts val="0"/>
              </a:spcBef>
              <a:defRPr>
                <a:latin typeface="Times New Roman"/>
                <a:ea typeface="Times New Roman"/>
                <a:cs typeface="Times New Roman"/>
                <a:sym typeface="Times New Roman"/>
              </a:defRPr>
            </a:pPr>
            <a:r>
              <a:t>CricShot10 is a video action recognition dataset consisting of 10 cricket batting shots. This dataset was developed using the videos from YouTube. Video samples were collected considering all the three formats of cricket match: Test, ODI, and T20.</a:t>
            </a:r>
          </a:p>
          <a:p>
            <a:pPr marL="228600" indent="-228600">
              <a:defRPr>
                <a:latin typeface="Times New Roman"/>
                <a:ea typeface="Times New Roman"/>
                <a:cs typeface="Times New Roman"/>
                <a:sym typeface="Times New Roman"/>
              </a:defRPr>
            </a:pPr>
            <a:r>
              <a:t>Shots(Classes) included: Cover drive, Defense, Flick, Hook, Late Cut, Lofted Shot, Pull, Square cut, Straight drive, Sweep</a:t>
            </a:r>
          </a:p>
        </p:txBody>
      </p:sp>
      <p:sp>
        <p:nvSpPr>
          <p:cNvPr id="131" name="Google Shape;129;p5"/>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Google Shape;130;p5" descr="Google Shape;130;p5"/>
          <p:cNvPicPr>
            <a:picLocks noChangeAspect="0"/>
          </p:cNvPicPr>
          <p:nvPr/>
        </p:nvPicPr>
        <p:blipFill>
          <a:blip r:embed="rId2">
            <a:extLst/>
          </a:blip>
          <a:stretch>
            <a:fillRect/>
          </a:stretch>
        </p:blipFill>
        <p:spPr>
          <a:xfrm>
            <a:off x="614080" y="4145336"/>
            <a:ext cx="3191438" cy="2393578"/>
          </a:xfrm>
          <a:prstGeom prst="rect">
            <a:avLst/>
          </a:prstGeom>
          <a:ln w="12700">
            <a:miter lim="400000"/>
          </a:ln>
        </p:spPr>
      </p:pic>
      <p:pic>
        <p:nvPicPr>
          <p:cNvPr id="133" name="Google Shape;131;p5" descr="Google Shape;131;p5"/>
          <p:cNvPicPr>
            <a:picLocks noChangeAspect="0"/>
          </p:cNvPicPr>
          <p:nvPr/>
        </p:nvPicPr>
        <p:blipFill>
          <a:blip r:embed="rId3">
            <a:extLst/>
          </a:blip>
          <a:stretch>
            <a:fillRect/>
          </a:stretch>
        </p:blipFill>
        <p:spPr>
          <a:xfrm>
            <a:off x="4572000" y="4145336"/>
            <a:ext cx="3048000" cy="2286002"/>
          </a:xfrm>
          <a:prstGeom prst="rect">
            <a:avLst/>
          </a:prstGeom>
          <a:ln w="12700">
            <a:miter lim="400000"/>
          </a:ln>
        </p:spPr>
      </p:pic>
      <p:pic>
        <p:nvPicPr>
          <p:cNvPr id="134" name="Google Shape;132;p5" descr="Google Shape;132;p5"/>
          <p:cNvPicPr>
            <a:picLocks noChangeAspect="0"/>
          </p:cNvPicPr>
          <p:nvPr/>
        </p:nvPicPr>
        <p:blipFill>
          <a:blip r:embed="rId4">
            <a:extLst/>
          </a:blip>
          <a:stretch>
            <a:fillRect/>
          </a:stretch>
        </p:blipFill>
        <p:spPr>
          <a:xfrm>
            <a:off x="8458200" y="4070350"/>
            <a:ext cx="3048000" cy="2286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Google Shape;137;p6"/>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Methodology</a:t>
            </a:r>
          </a:p>
        </p:txBody>
      </p:sp>
      <p:sp>
        <p:nvSpPr>
          <p:cNvPr id="137" name="Google Shape;139;p6"/>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8" name="Google Shape;140;p6"/>
          <p:cNvSpPr txBox="1"/>
          <p:nvPr>
            <p:ph type="body" idx="1"/>
          </p:nvPr>
        </p:nvSpPr>
        <p:spPr>
          <a:xfrm>
            <a:off x="838200" y="1825625"/>
            <a:ext cx="10515600" cy="4351338"/>
          </a:xfrm>
          <a:prstGeom prst="rect">
            <a:avLst/>
          </a:prstGeom>
        </p:spPr>
        <p:txBody>
          <a:bodyPr/>
          <a:lstStyle/>
          <a:p>
            <a:pPr marL="228600" indent="-228600">
              <a:spcBef>
                <a:spcPts val="0"/>
              </a:spcBef>
              <a:defRPr u="sng">
                <a:latin typeface="Times New Roman"/>
                <a:ea typeface="Times New Roman"/>
                <a:cs typeface="Times New Roman"/>
                <a:sym typeface="Times New Roman"/>
              </a:defRPr>
            </a:pPr>
            <a:r>
              <a:t>Data preprocessing:</a:t>
            </a:r>
          </a:p>
          <a:p>
            <a:pPr marL="0" indent="0">
              <a:buSzTx/>
              <a:buNone/>
              <a:defRPr sz="2000">
                <a:latin typeface="Times New Roman"/>
                <a:ea typeface="Times New Roman"/>
                <a:cs typeface="Times New Roman"/>
                <a:sym typeface="Times New Roman"/>
              </a:defRPr>
            </a:pPr>
            <a:r>
              <a:t>Frame Extraction, Frame Resizing, Normalizing Pixel Values, Feature Extraction, Feature Shuffling</a:t>
            </a:r>
          </a:p>
          <a:p>
            <a:pPr marL="228600" indent="-228600">
              <a:defRPr u="sng">
                <a:latin typeface="Times New Roman"/>
                <a:ea typeface="Times New Roman"/>
                <a:cs typeface="Times New Roman"/>
                <a:sym typeface="Times New Roman"/>
              </a:defRPr>
            </a:pPr>
            <a:r>
              <a:t>Frame extraction from video:</a:t>
            </a:r>
          </a:p>
          <a:p>
            <a:pPr marL="0" indent="0">
              <a:buSzTx/>
              <a:buNone/>
              <a:defRPr sz="2000">
                <a:latin typeface="Times New Roman"/>
                <a:ea typeface="Times New Roman"/>
                <a:cs typeface="Times New Roman"/>
                <a:sym typeface="Times New Roman"/>
              </a:defRPr>
            </a:pPr>
            <a:r>
              <a:t>Frame focus, convert pixel values</a:t>
            </a:r>
          </a:p>
          <a:p>
            <a:pPr marL="228600" indent="-228600">
              <a:defRPr>
                <a:latin typeface="Times New Roman"/>
                <a:ea typeface="Times New Roman"/>
                <a:cs typeface="Times New Roman"/>
                <a:sym typeface="Times New Roman"/>
              </a:defRPr>
            </a:pPr>
            <a:r>
              <a:t>Feature extraction from frames</a:t>
            </a:r>
          </a:p>
          <a:p>
            <a:pPr marL="228600" indent="-228600">
              <a:defRPr>
                <a:latin typeface="Times New Roman"/>
                <a:ea typeface="Times New Roman"/>
                <a:cs typeface="Times New Roman"/>
                <a:sym typeface="Times New Roman"/>
              </a:defRPr>
            </a:pPr>
            <a:r>
              <a:t>Data shuffling and splitting</a:t>
            </a:r>
          </a:p>
          <a:p>
            <a:pPr marL="228600" indent="-228600">
              <a:defRPr>
                <a:latin typeface="Times New Roman"/>
                <a:ea typeface="Times New Roman"/>
                <a:cs typeface="Times New Roman"/>
                <a:sym typeface="Times New Roman"/>
              </a:defRPr>
            </a:pPr>
            <a:r>
              <a:t>Training LRCN model</a:t>
            </a:r>
          </a:p>
          <a:p>
            <a:pPr marL="228600" indent="-228600">
              <a:defRPr>
                <a:latin typeface="Times New Roman"/>
                <a:ea typeface="Times New Roman"/>
                <a:cs typeface="Times New Roman"/>
                <a:sym typeface="Times New Roman"/>
              </a:defRPr>
            </a:pPr>
            <a:r>
              <a:t>Model testing and evaluation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145;p7"/>
          <p:cNvSpPr txBox="1"/>
          <p:nvPr>
            <p:ph type="title"/>
          </p:nvPr>
        </p:nvSpPr>
        <p:spPr>
          <a:xfrm>
            <a:off x="838200" y="365125"/>
            <a:ext cx="10515600" cy="1325563"/>
          </a:xfrm>
          <a:prstGeom prst="rect">
            <a:avLst/>
          </a:prstGeom>
        </p:spPr>
        <p:txBody>
          <a:bodyPr/>
          <a:lstStyle/>
          <a:p>
            <a:pPr/>
          </a:p>
        </p:txBody>
      </p:sp>
      <p:sp>
        <p:nvSpPr>
          <p:cNvPr id="141" name="Google Shape;147;p7"/>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2" name="Google Shape;148;p7" descr="Google Shape;148;p7"/>
          <p:cNvPicPr>
            <a:picLocks noChangeAspect="1"/>
          </p:cNvPicPr>
          <p:nvPr/>
        </p:nvPicPr>
        <p:blipFill>
          <a:blip r:embed="rId2">
            <a:extLst/>
          </a:blip>
          <a:stretch>
            <a:fillRect/>
          </a:stretch>
        </p:blipFill>
        <p:spPr>
          <a:xfrm>
            <a:off x="838200" y="2445510"/>
            <a:ext cx="10515600" cy="311156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Google Shape;153;p8"/>
          <p:cNvSpPr txBox="1"/>
          <p:nvPr>
            <p:ph type="title"/>
          </p:nvPr>
        </p:nvSpPr>
        <p:spPr>
          <a:xfrm>
            <a:off x="838200" y="365125"/>
            <a:ext cx="10515600" cy="1325563"/>
          </a:xfrm>
          <a:prstGeom prst="rect">
            <a:avLst/>
          </a:prstGeom>
        </p:spPr>
        <p:txBody>
          <a:bodyPr/>
          <a:lstStyle>
            <a:lvl1pPr>
              <a:defRPr b="1">
                <a:solidFill>
                  <a:srgbClr val="005654"/>
                </a:solidFill>
                <a:latin typeface="Times New Roman"/>
                <a:ea typeface="Times New Roman"/>
                <a:cs typeface="Times New Roman"/>
                <a:sym typeface="Times New Roman"/>
              </a:defRPr>
            </a:lvl1pPr>
          </a:lstStyle>
          <a:p>
            <a:pPr/>
            <a:r>
              <a:t>Architecture</a:t>
            </a:r>
          </a:p>
        </p:txBody>
      </p:sp>
      <p:sp>
        <p:nvSpPr>
          <p:cNvPr id="145" name="Google Shape;154;p8"/>
          <p:cNvSpPr txBox="1"/>
          <p:nvPr>
            <p:ph type="body" idx="1"/>
          </p:nvPr>
        </p:nvSpPr>
        <p:spPr>
          <a:xfrm>
            <a:off x="838200" y="1825625"/>
            <a:ext cx="10515600" cy="4351338"/>
          </a:xfrm>
          <a:prstGeom prst="rect">
            <a:avLst/>
          </a:prstGeom>
        </p:spPr>
        <p:txBody>
          <a:bodyPr/>
          <a:lstStyle/>
          <a:p>
            <a:pPr marL="0" indent="0">
              <a:spcBef>
                <a:spcPts val="0"/>
              </a:spcBef>
              <a:buSzTx/>
              <a:buNone/>
              <a:defRPr b="1" sz="2400">
                <a:latin typeface="Times New Roman"/>
                <a:ea typeface="Times New Roman"/>
                <a:cs typeface="Times New Roman"/>
                <a:sym typeface="Times New Roman"/>
              </a:defRPr>
            </a:pPr>
            <a:r>
              <a:t>1. TimeDistributed Layers</a:t>
            </a:r>
          </a:p>
          <a:p>
            <a:pPr marL="0" indent="0">
              <a:buSzTx/>
              <a:buNone/>
              <a:defRPr sz="2400">
                <a:latin typeface="Times New Roman"/>
                <a:ea typeface="Times New Roman"/>
                <a:cs typeface="Times New Roman"/>
                <a:sym typeface="Times New Roman"/>
              </a:defRPr>
            </a:pPr>
            <a:r>
              <a:t>The TimeDistributed layer is used to apply the same operation (such as convolution or dense transformation) to each frame independently in a sequence of frames. It essentially wraps other layers so that they process each frame (or "time step") separately. Used for processing frames in sequence.</a:t>
            </a:r>
          </a:p>
          <a:p>
            <a:pPr marL="0" indent="0">
              <a:buSzTx/>
              <a:buNone/>
              <a:defRPr sz="2400">
                <a:latin typeface="Times New Roman"/>
                <a:ea typeface="Times New Roman"/>
                <a:cs typeface="Times New Roman"/>
                <a:sym typeface="Times New Roman"/>
              </a:defRPr>
            </a:pPr>
          </a:p>
          <a:p>
            <a:pPr marL="0" indent="0">
              <a:buSzTx/>
              <a:buNone/>
              <a:defRPr b="1" sz="2400">
                <a:latin typeface="Times New Roman"/>
                <a:ea typeface="Times New Roman"/>
                <a:cs typeface="Times New Roman"/>
                <a:sym typeface="Times New Roman"/>
              </a:defRPr>
            </a:pPr>
            <a:r>
              <a:t>2. LSTM Layer (Long Short-Term Memory Layer)</a:t>
            </a:r>
          </a:p>
          <a:p>
            <a:pPr marL="0" indent="0">
              <a:buSzTx/>
              <a:buNone/>
              <a:defRPr sz="2400">
                <a:latin typeface="Times New Roman"/>
                <a:ea typeface="Times New Roman"/>
                <a:cs typeface="Times New Roman"/>
                <a:sym typeface="Times New Roman"/>
              </a:defRPr>
            </a:pPr>
            <a:r>
              <a:t>The LSTM layer is a type of recurrent neural network (RNN) layer designed to handle sequential data. It helps the model capture temporal dependencies across frames, which is important for tasks where the order of frames affects the prediction (like actions in videos).</a:t>
            </a:r>
          </a:p>
        </p:txBody>
      </p:sp>
      <p:sp>
        <p:nvSpPr>
          <p:cNvPr id="146" name="Google Shape;156;p8"/>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63;p9"/>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9" name="Google Shape;164;p9" descr="Google Shape;164;p9"/>
          <p:cNvPicPr>
            <a:picLocks noChangeAspect="1"/>
          </p:cNvPicPr>
          <p:nvPr/>
        </p:nvPicPr>
        <p:blipFill>
          <a:blip r:embed="rId2">
            <a:extLst/>
          </a:blip>
          <a:stretch>
            <a:fillRect/>
          </a:stretch>
        </p:blipFill>
        <p:spPr>
          <a:xfrm>
            <a:off x="1938244" y="1008389"/>
            <a:ext cx="8315512" cy="48412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