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183-7B1F-4ECC-9DE8-8593AB502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B4D97-8386-4E3B-9693-805A90535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B2F5C-9293-46F1-898B-C9F1358D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EB1C-20EA-4576-A569-B63E9FE8A08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8018E-5C6F-41B4-85E0-5DF89694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AD1F5-9D87-46D7-9CB1-B69820A5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FA2A-03CC-47E4-BF71-99C1A21A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579A-1395-4FC3-B9A5-6A3F6A1D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59B96-073B-4A18-A3EA-0360DEF7F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FE68-6BA8-4215-A2F5-96D4C269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EB1C-20EA-4576-A569-B63E9FE8A08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E62C-A1B0-41FD-8B46-811C3E24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F3E5F-1AB3-4EC9-B440-BDA53742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FA2A-03CC-47E4-BF71-99C1A21A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6FFCE-B853-494E-921B-A10F01EFE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66A42-F0C0-4F72-A445-29FA808E1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49165-788C-4A38-A026-9504733E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EB1C-20EA-4576-A569-B63E9FE8A08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C1BA-D8D8-426C-AFD2-47299DEF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95E8D-CC5B-441F-8E18-B87E6997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FA2A-03CC-47E4-BF71-99C1A21A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3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CFE7-ECD6-42A3-87C8-D8748C8C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80B8-05AB-4E30-A8C8-5B1D449A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7B94-2E2E-4BF1-B6E6-34852DEC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EB1C-20EA-4576-A569-B63E9FE8A08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C1C9D-123E-4C1F-BF7B-A3945A31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84CDB-7194-4173-A19A-B955E673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FA2A-03CC-47E4-BF71-99C1A21A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D4D8-DB30-4157-B0C1-1B545054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A56E3-6AE9-4012-988E-5A3B99FF0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23C0-F918-4BFD-BA20-3AE8EF29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EB1C-20EA-4576-A569-B63E9FE8A08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6160-0109-4FC2-A84B-6404A70A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F08D-B050-4FC5-B287-937465F3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FA2A-03CC-47E4-BF71-99C1A21A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D90E-E4C0-41BD-A3E8-566891A4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21045-3A9B-40C0-A430-5E3ED8E56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0E30F-F730-439C-8107-3806713B7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3DB34-1FED-49A1-94CD-ABBA853E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EB1C-20EA-4576-A569-B63E9FE8A08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01269-D357-48FE-90F1-DDD3C149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675A5-B718-4520-92A8-664FECFD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FA2A-03CC-47E4-BF71-99C1A21A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4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09CA-B492-4F89-B266-D041E391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935B1-F372-4B9A-A83E-4692BF8A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C5956-E87A-429B-85B5-630444052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E043D-FF0C-4FC3-BB09-B1EABEAE0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AD693-F94A-4A0A-8CF3-5D172314C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C00EF-8070-495F-BEEB-F4EDA988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EB1C-20EA-4576-A569-B63E9FE8A08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C5B6D-F513-4868-AC8A-1E39B7C5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B3714-1595-4630-AAE6-0488C025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FA2A-03CC-47E4-BF71-99C1A21A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4C16-3B9D-4C2A-B720-D4BC1F34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1D560-32CE-4C5D-A18A-3F3515E2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EB1C-20EA-4576-A569-B63E9FE8A08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8C19C-7D90-4042-B4B7-9658F8C4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D7F93-67E5-4E42-B89D-9DD963E1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FA2A-03CC-47E4-BF71-99C1A21A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036CC-8869-4011-9C85-61ACF67D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EB1C-20EA-4576-A569-B63E9FE8A08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CACA6-61D7-4DDA-A3A4-C3CE86F1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95EA-D855-402F-9570-772364D3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FA2A-03CC-47E4-BF71-99C1A21A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1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3A25-698E-48EA-83D4-14B4AEAE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B0972-B72D-4DBE-BFF5-6BFC1088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B710E-BC4E-410D-8AE6-2B4125E87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6B2F8-416E-4B2A-A2E4-D81EFE2C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EB1C-20EA-4576-A569-B63E9FE8A08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A7945-C2E3-41DB-9E99-A4020FB3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0F5A-A71D-4B22-953B-6DEF239F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FA2A-03CC-47E4-BF71-99C1A21A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0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2873-67B4-4F83-B846-75DF33A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CFEEC-F15E-4432-BD26-33F5A06B9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F58D7-6E00-423E-8EF2-74037A4AF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AAF5F-BEEE-4AF8-ACBB-5FAB12D9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EB1C-20EA-4576-A569-B63E9FE8A08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3FD32-A97B-44AF-A1F9-F5DB628D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AE9AE-3324-4F72-891D-379A1263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FA2A-03CC-47E4-BF71-99C1A21A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C1EB5-EEA1-4A54-BF44-CE190C40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2F630-C5D4-44BC-A23B-5E4A6734F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1345F-1537-4DAF-8DF1-2C419768E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EB1C-20EA-4576-A569-B63E9FE8A08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8DEC7-2785-4560-B12C-287FA753D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06D1-F2AB-43D2-BFB1-927F5C7E1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4FA2A-03CC-47E4-BF71-99C1A21A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0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5C6F-A43A-4098-85B8-19A7B498E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05.01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46FF3-6774-4B5F-B966-5E035AC97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63789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15D33E-09FB-4ABE-AD1B-2E46DADAA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54936"/>
              </p:ext>
            </p:extLst>
          </p:nvPr>
        </p:nvGraphicFramePr>
        <p:xfrm>
          <a:off x="2032000" y="250827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76548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092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546064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09811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9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615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966FAE-9925-48D2-88B0-FADDAB1FD4F7}"/>
              </a:ext>
            </a:extLst>
          </p:cNvPr>
          <p:cNvSpPr txBox="1"/>
          <p:nvPr/>
        </p:nvSpPr>
        <p:spPr>
          <a:xfrm>
            <a:off x="5988818" y="753626"/>
            <a:ext cx="388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 Can be numbers, strings, etc.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E06EFD-77BA-4350-8DDF-A69DA221D2B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476354" y="1122958"/>
            <a:ext cx="2456820" cy="138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BB6451-8D52-4446-9D18-9A0657535FB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933174" y="1122958"/>
            <a:ext cx="1220874" cy="138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CEF342-B90F-4634-AEB6-B6B4D7903B9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234814" y="1122958"/>
            <a:ext cx="698360" cy="138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60D8EB-3427-413D-B65F-6A403D635EF8}"/>
              </a:ext>
            </a:extLst>
          </p:cNvPr>
          <p:cNvSpPr txBox="1"/>
          <p:nvPr/>
        </p:nvSpPr>
        <p:spPr>
          <a:xfrm>
            <a:off x="0" y="1630949"/>
            <a:ext cx="2120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Rows Can be numbers, strings, </a:t>
            </a:r>
            <a:r>
              <a:rPr lang="en-US" dirty="0" err="1"/>
              <a:t>etc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6DC011-D306-4191-8396-3890FAE6E05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60101" y="2554279"/>
            <a:ext cx="971899" cy="87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5271A7-506E-42D4-941A-84080C6C450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60101" y="2554279"/>
            <a:ext cx="971899" cy="120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B6375D-EEA9-4B3F-B86A-193B0DF2F75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60101" y="2554279"/>
            <a:ext cx="971899" cy="56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7C9631-4406-4C4D-B732-8DBF579574CB}"/>
              </a:ext>
            </a:extLst>
          </p:cNvPr>
          <p:cNvSpPr txBox="1"/>
          <p:nvPr/>
        </p:nvSpPr>
        <p:spPr>
          <a:xfrm>
            <a:off x="914400" y="4692580"/>
            <a:ext cx="1718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is a number (Auto incrementing)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2951AF-27D5-4B6C-AA22-9BCDE33E0206}"/>
              </a:ext>
            </a:extLst>
          </p:cNvPr>
          <p:cNvCxnSpPr>
            <a:stCxn id="25" idx="0"/>
          </p:cNvCxnSpPr>
          <p:nvPr/>
        </p:nvCxnSpPr>
        <p:spPr>
          <a:xfrm flipV="1">
            <a:off x="1773534" y="3991634"/>
            <a:ext cx="527539" cy="70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510BB24-311B-4817-B712-53410EB1D9DE}"/>
              </a:ext>
            </a:extLst>
          </p:cNvPr>
          <p:cNvSpPr/>
          <p:nvPr/>
        </p:nvSpPr>
        <p:spPr>
          <a:xfrm rot="5400000">
            <a:off x="4932066" y="3283682"/>
            <a:ext cx="281353" cy="2046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DF7996-5D3B-4CFB-A1F5-665DC7930BAA}"/>
              </a:ext>
            </a:extLst>
          </p:cNvPr>
          <p:cNvSpPr txBox="1"/>
          <p:nvPr/>
        </p:nvSpPr>
        <p:spPr>
          <a:xfrm>
            <a:off x="5988818" y="5476352"/>
            <a:ext cx="2692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 – ideally a column should have the same type (e.g. all </a:t>
            </a:r>
            <a:r>
              <a:rPr lang="en-US" dirty="0" err="1"/>
              <a:t>ints</a:t>
            </a:r>
            <a:r>
              <a:rPr lang="en-US" dirty="0"/>
              <a:t>, all strings,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DA5A63-F0DA-4889-824D-D4F23ADC59AC}"/>
              </a:ext>
            </a:extLst>
          </p:cNvPr>
          <p:cNvCxnSpPr>
            <a:stCxn id="29" idx="0"/>
            <a:endCxn id="28" idx="1"/>
          </p:cNvCxnSpPr>
          <p:nvPr/>
        </p:nvCxnSpPr>
        <p:spPr>
          <a:xfrm flipH="1" flipV="1">
            <a:off x="5072743" y="4447616"/>
            <a:ext cx="2262554" cy="102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D75F55DE-0A05-4488-A0C1-20390BDEF0D8}"/>
              </a:ext>
            </a:extLst>
          </p:cNvPr>
          <p:cNvSpPr/>
          <p:nvPr/>
        </p:nvSpPr>
        <p:spPr>
          <a:xfrm rot="5400000">
            <a:off x="7023798" y="3282166"/>
            <a:ext cx="281353" cy="2046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3888F5-5B81-44F5-B4DE-1DAE2D2F0B9B}"/>
              </a:ext>
            </a:extLst>
          </p:cNvPr>
          <p:cNvCxnSpPr>
            <a:cxnSpLocks/>
            <a:stCxn id="29" idx="0"/>
            <a:endCxn id="32" idx="1"/>
          </p:cNvCxnSpPr>
          <p:nvPr/>
        </p:nvCxnSpPr>
        <p:spPr>
          <a:xfrm flipH="1" flipV="1">
            <a:off x="7164475" y="4446100"/>
            <a:ext cx="170822" cy="103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06611E76-B3AA-4DE1-8D18-CE6943EEB5E5}"/>
              </a:ext>
            </a:extLst>
          </p:cNvPr>
          <p:cNvSpPr/>
          <p:nvPr/>
        </p:nvSpPr>
        <p:spPr>
          <a:xfrm rot="5400000">
            <a:off x="9033189" y="3315486"/>
            <a:ext cx="281353" cy="19722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013871-8B03-4602-A2CD-92CDC6D24ABD}"/>
              </a:ext>
            </a:extLst>
          </p:cNvPr>
          <p:cNvCxnSpPr>
            <a:cxnSpLocks/>
            <a:stCxn id="29" idx="0"/>
            <a:endCxn id="34" idx="1"/>
          </p:cNvCxnSpPr>
          <p:nvPr/>
        </p:nvCxnSpPr>
        <p:spPr>
          <a:xfrm flipV="1">
            <a:off x="7335297" y="4442297"/>
            <a:ext cx="1838569" cy="103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A20790E-2B1B-46DA-BF09-FA08A6021992}"/>
              </a:ext>
            </a:extLst>
          </p:cNvPr>
          <p:cNvSpPr txBox="1"/>
          <p:nvPr/>
        </p:nvSpPr>
        <p:spPr>
          <a:xfrm>
            <a:off x="542611" y="492369"/>
            <a:ext cx="304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2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A4F2DD-6170-4CFE-B59B-F7A332FDF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13787"/>
              </p:ext>
            </p:extLst>
          </p:nvPr>
        </p:nvGraphicFramePr>
        <p:xfrm>
          <a:off x="4149968" y="2839943"/>
          <a:ext cx="66531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282">
                  <a:extLst>
                    <a:ext uri="{9D8B030D-6E8A-4147-A177-3AD203B41FA5}">
                      <a16:colId xmlns:a16="http://schemas.microsoft.com/office/drawing/2014/main" val="1027654824"/>
                    </a:ext>
                  </a:extLst>
                </a:gridCol>
                <a:gridCol w="1663282">
                  <a:extLst>
                    <a:ext uri="{9D8B030D-6E8A-4147-A177-3AD203B41FA5}">
                      <a16:colId xmlns:a16="http://schemas.microsoft.com/office/drawing/2014/main" val="149092481"/>
                    </a:ext>
                  </a:extLst>
                </a:gridCol>
                <a:gridCol w="1663282">
                  <a:extLst>
                    <a:ext uri="{9D8B030D-6E8A-4147-A177-3AD203B41FA5}">
                      <a16:colId xmlns:a16="http://schemas.microsoft.com/office/drawing/2014/main" val="2154606405"/>
                    </a:ext>
                  </a:extLst>
                </a:gridCol>
                <a:gridCol w="1663282">
                  <a:extLst>
                    <a:ext uri="{9D8B030D-6E8A-4147-A177-3AD203B41FA5}">
                      <a16:colId xmlns:a16="http://schemas.microsoft.com/office/drawing/2014/main" val="3309811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9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61517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180C509C-A140-4869-9DD6-AEE6A4B79E4D}"/>
              </a:ext>
            </a:extLst>
          </p:cNvPr>
          <p:cNvSpPr/>
          <p:nvPr/>
        </p:nvSpPr>
        <p:spPr>
          <a:xfrm>
            <a:off x="3416439" y="3255740"/>
            <a:ext cx="231112" cy="1125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4220A6B-FBF0-42B0-A87C-24CA34823231}"/>
              </a:ext>
            </a:extLst>
          </p:cNvPr>
          <p:cNvSpPr/>
          <p:nvPr/>
        </p:nvSpPr>
        <p:spPr>
          <a:xfrm rot="5400000">
            <a:off x="8083898" y="72088"/>
            <a:ext cx="358391" cy="4937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8755A-0A84-4F2C-9E4A-94B2F41234C7}"/>
              </a:ext>
            </a:extLst>
          </p:cNvPr>
          <p:cNvSpPr txBox="1"/>
          <p:nvPr/>
        </p:nvSpPr>
        <p:spPr>
          <a:xfrm>
            <a:off x="301450" y="3212291"/>
            <a:ext cx="29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myDataFrame.loc</a:t>
            </a:r>
            <a:r>
              <a:rPr lang="en-US" dirty="0"/>
              <a:t>[row, &lt;col&gt;]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93516-1EF7-432E-B401-64AA0C4448E1}"/>
              </a:ext>
            </a:extLst>
          </p:cNvPr>
          <p:cNvSpPr txBox="1"/>
          <p:nvPr/>
        </p:nvSpPr>
        <p:spPr>
          <a:xfrm>
            <a:off x="7182895" y="1747382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myDataFrame</a:t>
            </a:r>
            <a:r>
              <a:rPr lang="en-US" dirty="0"/>
              <a:t>[col]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8191-ABF1-4932-A2B0-CF7E94F71C56}"/>
              </a:ext>
            </a:extLst>
          </p:cNvPr>
          <p:cNvSpPr txBox="1"/>
          <p:nvPr/>
        </p:nvSpPr>
        <p:spPr>
          <a:xfrm>
            <a:off x="462224" y="3953971"/>
            <a:ext cx="26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myDataFrame.iloc</a:t>
            </a:r>
            <a:r>
              <a:rPr lang="en-US" dirty="0"/>
              <a:t>[index]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6DA39-9DEC-4E6F-B896-8C41C0F2FE69}"/>
              </a:ext>
            </a:extLst>
          </p:cNvPr>
          <p:cNvSpPr txBox="1"/>
          <p:nvPr/>
        </p:nvSpPr>
        <p:spPr>
          <a:xfrm>
            <a:off x="2652765" y="1467059"/>
            <a:ext cx="149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2CBF5C-6AE1-4F76-AB2B-35A3925F5693}"/>
              </a:ext>
            </a:extLst>
          </p:cNvPr>
          <p:cNvCxnSpPr>
            <a:stCxn id="10" idx="2"/>
          </p:cNvCxnSpPr>
          <p:nvPr/>
        </p:nvCxnSpPr>
        <p:spPr>
          <a:xfrm flipH="1">
            <a:off x="2848709" y="1836391"/>
            <a:ext cx="552658" cy="141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DB6A26-5E45-4B0E-AD02-EA49D7185822}"/>
              </a:ext>
            </a:extLst>
          </p:cNvPr>
          <p:cNvCxnSpPr>
            <a:cxnSpLocks/>
          </p:cNvCxnSpPr>
          <p:nvPr/>
        </p:nvCxnSpPr>
        <p:spPr>
          <a:xfrm flipV="1">
            <a:off x="2572378" y="4323303"/>
            <a:ext cx="1" cy="74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060635-15EF-4640-93F1-D4C3816C7AC1}"/>
              </a:ext>
            </a:extLst>
          </p:cNvPr>
          <p:cNvSpPr txBox="1"/>
          <p:nvPr/>
        </p:nvSpPr>
        <p:spPr>
          <a:xfrm>
            <a:off x="2034792" y="5074249"/>
            <a:ext cx="161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Integer value, think like a list</a:t>
            </a:r>
          </a:p>
        </p:txBody>
      </p:sp>
    </p:spTree>
    <p:extLst>
      <p:ext uri="{BB962C8B-B14F-4D97-AF65-F5344CB8AC3E}">
        <p14:creationId xmlns:p14="http://schemas.microsoft.com/office/powerpoint/2010/main" val="318433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B48D-D402-4184-B0A2-FA1BFF4F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89C24-0187-4903-A767-7F7E026F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really big.  I can’t teach you everything there is to know about Pandas.</a:t>
            </a:r>
          </a:p>
          <a:p>
            <a:r>
              <a:rPr lang="en-US" dirty="0"/>
              <a:t>Experimentation is an absolute must.  More important than any other chapter, the concepts are a bit dense.</a:t>
            </a:r>
          </a:p>
          <a:p>
            <a:r>
              <a:rPr lang="en-US" dirty="0"/>
              <a:t>Check the documentation, read around some of the documentation, it’ll help</a:t>
            </a:r>
          </a:p>
        </p:txBody>
      </p:sp>
    </p:spTree>
    <p:extLst>
      <p:ext uri="{BB962C8B-B14F-4D97-AF65-F5344CB8AC3E}">
        <p14:creationId xmlns:p14="http://schemas.microsoft.com/office/powerpoint/2010/main" val="175507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C410-D068-429C-ABAD-96607DCF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we’ve been…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6E433-DE14-448B-B9EF-06AB3292E893}"/>
              </a:ext>
            </a:extLst>
          </p:cNvPr>
          <p:cNvSpPr/>
          <p:nvPr/>
        </p:nvSpPr>
        <p:spPr>
          <a:xfrm>
            <a:off x="1597688" y="1690688"/>
            <a:ext cx="1858945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Scalars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CCF564-0756-4E5A-AE46-85545AFD53AF}"/>
              </a:ext>
            </a:extLst>
          </p:cNvPr>
          <p:cNvSpPr/>
          <p:nvPr/>
        </p:nvSpPr>
        <p:spPr>
          <a:xfrm>
            <a:off x="1597686" y="3037114"/>
            <a:ext cx="1858945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DCF3C2-BA07-471E-8E2D-CA3F46E0FD73}"/>
              </a:ext>
            </a:extLst>
          </p:cNvPr>
          <p:cNvSpPr/>
          <p:nvPr/>
        </p:nvSpPr>
        <p:spPr>
          <a:xfrm>
            <a:off x="1597687" y="4522542"/>
            <a:ext cx="1858945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  <a:p>
            <a:pPr algn="ctr"/>
            <a:r>
              <a:rPr lang="en-US" dirty="0"/>
              <a:t>(Lists, </a:t>
            </a:r>
            <a:r>
              <a:rPr lang="en-US" dirty="0" err="1"/>
              <a:t>Dict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4D431B-5023-4C98-AAB4-92BCB5D5AC9C}"/>
              </a:ext>
            </a:extLst>
          </p:cNvPr>
          <p:cNvSpPr/>
          <p:nvPr/>
        </p:nvSpPr>
        <p:spPr>
          <a:xfrm>
            <a:off x="7306826" y="1690688"/>
            <a:ext cx="1858945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BAF47-C5CF-4833-94EA-4E40D55EF91B}"/>
              </a:ext>
            </a:extLst>
          </p:cNvPr>
          <p:cNvSpPr/>
          <p:nvPr/>
        </p:nvSpPr>
        <p:spPr>
          <a:xfrm>
            <a:off x="7306826" y="4446396"/>
            <a:ext cx="1858945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586E93-6788-4B2A-A801-168F5B854F5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527159" y="2474459"/>
            <a:ext cx="2" cy="56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603F4B-3AFD-4D5C-B159-36CC306A960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27157" y="3820885"/>
            <a:ext cx="2" cy="70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667043-8548-4B6F-90C6-945769C9E8E2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236299" y="2474459"/>
            <a:ext cx="2" cy="197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8D9781-5462-43DC-80AC-62F277A5F41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456632" y="2082574"/>
            <a:ext cx="3850194" cy="283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4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9BB7-820E-4125-907B-B7A3C8FE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32F4-7DCD-4F3E-9272-55960870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concept we’ve done builds on each other</a:t>
            </a:r>
          </a:p>
          <a:p>
            <a:pPr lvl="1"/>
            <a:r>
              <a:rPr lang="en-US" dirty="0"/>
              <a:t>Scalars needed for variables</a:t>
            </a:r>
          </a:p>
          <a:p>
            <a:pPr lvl="1"/>
            <a:r>
              <a:rPr lang="en-US" dirty="0"/>
              <a:t>Variables needed for collections</a:t>
            </a:r>
          </a:p>
          <a:p>
            <a:pPr lvl="1"/>
            <a:r>
              <a:rPr lang="en-US" dirty="0"/>
              <a:t>Collections needed for NumPy</a:t>
            </a:r>
          </a:p>
          <a:p>
            <a:pPr lvl="1"/>
            <a:r>
              <a:rPr lang="en-US" dirty="0"/>
              <a:t>NumPy needed for Pandas</a:t>
            </a:r>
          </a:p>
        </p:txBody>
      </p:sp>
    </p:spTree>
    <p:extLst>
      <p:ext uri="{BB962C8B-B14F-4D97-AF65-F5344CB8AC3E}">
        <p14:creationId xmlns:p14="http://schemas.microsoft.com/office/powerpoint/2010/main" val="388898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9866-FAFC-455B-A530-C216B32E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71E9-8A83-47DC-815B-0335ECDE1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extension of NumPy</a:t>
            </a:r>
          </a:p>
          <a:p>
            <a:r>
              <a:rPr lang="en-US" dirty="0"/>
              <a:t>Many NumPy-based functionality is present in Pandas</a:t>
            </a:r>
          </a:p>
          <a:p>
            <a:r>
              <a:rPr lang="en-US" b="1" dirty="0"/>
              <a:t>One of the most used packages for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1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ABD4-E25D-48E8-8DD8-1B6357DA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CAF2-E057-4995-9DAC-AFAC039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near excel-like view of your data</a:t>
            </a:r>
          </a:p>
          <a:p>
            <a:r>
              <a:rPr lang="en-US" dirty="0"/>
              <a:t>Aids in plotting</a:t>
            </a:r>
          </a:p>
          <a:p>
            <a:r>
              <a:rPr lang="en-US" dirty="0"/>
              <a:t>Allows for easy consumption of data, and easy exporting of data</a:t>
            </a:r>
          </a:p>
          <a:p>
            <a:r>
              <a:rPr lang="en-US" dirty="0"/>
              <a:t>Aids in analysis</a:t>
            </a:r>
          </a:p>
          <a:p>
            <a:pPr lvl="1"/>
            <a:r>
              <a:rPr lang="en-US" dirty="0"/>
              <a:t>Filtering capabilities</a:t>
            </a:r>
          </a:p>
          <a:p>
            <a:pPr lvl="1"/>
            <a:r>
              <a:rPr lang="en-US" dirty="0"/>
              <a:t>More intuitive interface</a:t>
            </a:r>
          </a:p>
          <a:p>
            <a:pPr lvl="1"/>
            <a:r>
              <a:rPr lang="en-US" dirty="0"/>
              <a:t>Better output in GUI/etc.</a:t>
            </a:r>
          </a:p>
        </p:txBody>
      </p:sp>
    </p:spTree>
    <p:extLst>
      <p:ext uri="{BB962C8B-B14F-4D97-AF65-F5344CB8AC3E}">
        <p14:creationId xmlns:p14="http://schemas.microsoft.com/office/powerpoint/2010/main" val="247964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5253-43B2-457E-AD9D-F943D7F0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Pandas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5B20B-DDAD-49CE-B840-C9C383C3A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very, very big library.  Yes, it does a lot and has a lot of functionality.</a:t>
            </a:r>
          </a:p>
          <a:p>
            <a:r>
              <a:rPr lang="en-US" dirty="0"/>
              <a:t>Requires a lot of playing with, a lot of investigation.  It’s not easy at the start, but isn’t too bad.</a:t>
            </a:r>
          </a:p>
          <a:p>
            <a:r>
              <a:rPr lang="en-US" dirty="0"/>
              <a:t>Two new concepts</a:t>
            </a:r>
          </a:p>
          <a:p>
            <a:pPr lvl="1"/>
            <a:r>
              <a:rPr lang="en-US" dirty="0"/>
              <a:t>Index : Also called an indexer</a:t>
            </a:r>
          </a:p>
          <a:p>
            <a:pPr lvl="1"/>
            <a:r>
              <a:rPr lang="en-US" dirty="0"/>
              <a:t>Key : Also called a ‘label’ or a ‘</a:t>
            </a:r>
            <a:r>
              <a:rPr lang="en-US" dirty="0" err="1"/>
              <a:t>colname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06278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0964-0FD3-4BE8-97DB-1BA88E7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Pandas Points (</a:t>
            </a:r>
            <a:r>
              <a:rPr lang="en-US" dirty="0" err="1"/>
              <a:t>pt</a:t>
            </a:r>
            <a:r>
              <a:rPr lang="en-US" dirty="0"/>
              <a:t>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AE83-8A40-4853-ABC8-9AD9D6D2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  <a:p>
            <a:pPr lvl="1"/>
            <a:r>
              <a:rPr lang="en-US" dirty="0"/>
              <a:t>One-Dimensional</a:t>
            </a:r>
          </a:p>
          <a:p>
            <a:pPr lvl="1"/>
            <a:r>
              <a:rPr lang="en-US" dirty="0"/>
              <a:t>Labels = indexes (no keys)</a:t>
            </a:r>
          </a:p>
          <a:p>
            <a:pPr lvl="1"/>
            <a:r>
              <a:rPr lang="en-US" dirty="0"/>
              <a:t>Very similar to the idea of a dictionary, but fixed length</a:t>
            </a:r>
          </a:p>
          <a:p>
            <a:r>
              <a:rPr lang="en-US" dirty="0"/>
              <a:t>Data Frame</a:t>
            </a:r>
          </a:p>
          <a:p>
            <a:pPr lvl="1"/>
            <a:r>
              <a:rPr lang="en-US" dirty="0"/>
              <a:t>Two-Dimensional</a:t>
            </a:r>
          </a:p>
          <a:p>
            <a:pPr lvl="1"/>
            <a:r>
              <a:rPr lang="en-US" dirty="0"/>
              <a:t>Columns, rows</a:t>
            </a:r>
          </a:p>
        </p:txBody>
      </p:sp>
    </p:spTree>
    <p:extLst>
      <p:ext uri="{BB962C8B-B14F-4D97-AF65-F5344CB8AC3E}">
        <p14:creationId xmlns:p14="http://schemas.microsoft.com/office/powerpoint/2010/main" val="270391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C68ABC-2982-4362-9EB4-EFEDE24DF171}"/>
              </a:ext>
            </a:extLst>
          </p:cNvPr>
          <p:cNvSpPr txBox="1"/>
          <p:nvPr/>
        </p:nvSpPr>
        <p:spPr>
          <a:xfrm>
            <a:off x="542611" y="492369"/>
            <a:ext cx="304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6454AA-9B31-475A-B8AD-629707A3D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47402"/>
              </p:ext>
            </p:extLst>
          </p:nvPr>
        </p:nvGraphicFramePr>
        <p:xfrm>
          <a:off x="3127271" y="2658997"/>
          <a:ext cx="453962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04350">
                  <a:extLst>
                    <a:ext uri="{9D8B030D-6E8A-4147-A177-3AD203B41FA5}">
                      <a16:colId xmlns:a16="http://schemas.microsoft.com/office/drawing/2014/main" val="1141052892"/>
                    </a:ext>
                  </a:extLst>
                </a:gridCol>
                <a:gridCol w="3435272">
                  <a:extLst>
                    <a:ext uri="{9D8B030D-6E8A-4147-A177-3AD203B41FA5}">
                      <a16:colId xmlns:a16="http://schemas.microsoft.com/office/drawing/2014/main" val="28090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0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20683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1E16427F-B51D-45E2-A943-9741E495E43A}"/>
              </a:ext>
            </a:extLst>
          </p:cNvPr>
          <p:cNvSpPr/>
          <p:nvPr/>
        </p:nvSpPr>
        <p:spPr>
          <a:xfrm rot="5400000">
            <a:off x="5754783" y="2604216"/>
            <a:ext cx="432079" cy="3392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31646-188F-47E1-ACD0-F988B4A71CD7}"/>
              </a:ext>
            </a:extLst>
          </p:cNvPr>
          <p:cNvSpPr txBox="1"/>
          <p:nvPr/>
        </p:nvSpPr>
        <p:spPr>
          <a:xfrm>
            <a:off x="5568887" y="4620958"/>
            <a:ext cx="80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EC5C-BD8D-4808-84D5-BB7BB84FD640}"/>
              </a:ext>
            </a:extLst>
          </p:cNvPr>
          <p:cNvSpPr txBox="1"/>
          <p:nvPr/>
        </p:nvSpPr>
        <p:spPr>
          <a:xfrm>
            <a:off x="90436" y="3007573"/>
            <a:ext cx="2120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Rows Can be numbers, strings, </a:t>
            </a:r>
            <a:r>
              <a:rPr lang="en-US" dirty="0" err="1"/>
              <a:t>etc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AB3A43-4F79-43BE-85D9-75F5D29334D6}"/>
              </a:ext>
            </a:extLst>
          </p:cNvPr>
          <p:cNvCxnSpPr>
            <a:cxnSpLocks/>
          </p:cNvCxnSpPr>
          <p:nvPr/>
        </p:nvCxnSpPr>
        <p:spPr>
          <a:xfrm flipV="1">
            <a:off x="2210638" y="2863780"/>
            <a:ext cx="916633" cy="60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B9D7C3-C319-4695-A989-895C5A78BD8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210638" y="3215257"/>
            <a:ext cx="916633" cy="25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4A9997-032A-4E42-9EF1-FADC3617C4CC}"/>
              </a:ext>
            </a:extLst>
          </p:cNvPr>
          <p:cNvCxnSpPr>
            <a:cxnSpLocks/>
          </p:cNvCxnSpPr>
          <p:nvPr/>
        </p:nvCxnSpPr>
        <p:spPr>
          <a:xfrm>
            <a:off x="2210638" y="3469238"/>
            <a:ext cx="916633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088CE1-FE20-4138-B042-9DD710873D8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37612" y="1836391"/>
            <a:ext cx="2090054" cy="82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BC2104-5804-4D21-AF08-06BAEBE01889}"/>
              </a:ext>
            </a:extLst>
          </p:cNvPr>
          <p:cNvSpPr txBox="1"/>
          <p:nvPr/>
        </p:nvSpPr>
        <p:spPr>
          <a:xfrm>
            <a:off x="6762541" y="1467059"/>
            <a:ext cx="21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Column Header</a:t>
            </a:r>
          </a:p>
        </p:txBody>
      </p:sp>
    </p:spTree>
    <p:extLst>
      <p:ext uri="{BB962C8B-B14F-4D97-AF65-F5344CB8AC3E}">
        <p14:creationId xmlns:p14="http://schemas.microsoft.com/office/powerpoint/2010/main" val="378683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6E6A5F-D93C-4C65-99CA-F809E43EA1A0}"/>
              </a:ext>
            </a:extLst>
          </p:cNvPr>
          <p:cNvSpPr txBox="1"/>
          <p:nvPr/>
        </p:nvSpPr>
        <p:spPr>
          <a:xfrm>
            <a:off x="542611" y="492369"/>
            <a:ext cx="304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Series Access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F1D970-FD21-48F7-9E9C-B862255F2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26379"/>
              </p:ext>
            </p:extLst>
          </p:nvPr>
        </p:nvGraphicFramePr>
        <p:xfrm>
          <a:off x="1951614" y="2872740"/>
          <a:ext cx="453962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04350">
                  <a:extLst>
                    <a:ext uri="{9D8B030D-6E8A-4147-A177-3AD203B41FA5}">
                      <a16:colId xmlns:a16="http://schemas.microsoft.com/office/drawing/2014/main" val="1141052892"/>
                    </a:ext>
                  </a:extLst>
                </a:gridCol>
                <a:gridCol w="3435272">
                  <a:extLst>
                    <a:ext uri="{9D8B030D-6E8A-4147-A177-3AD203B41FA5}">
                      <a16:colId xmlns:a16="http://schemas.microsoft.com/office/drawing/2014/main" val="28090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0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206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BB8F7C-C3BD-4FA2-9821-628D0BE39788}"/>
              </a:ext>
            </a:extLst>
          </p:cNvPr>
          <p:cNvSpPr txBox="1"/>
          <p:nvPr/>
        </p:nvSpPr>
        <p:spPr>
          <a:xfrm>
            <a:off x="7777424" y="2733152"/>
            <a:ext cx="391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myVariable</a:t>
            </a:r>
            <a:r>
              <a:rPr lang="en-US" dirty="0"/>
              <a:t>[Index-A]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A9FB-9675-45BB-BE66-2B62945F455B}"/>
              </a:ext>
            </a:extLst>
          </p:cNvPr>
          <p:cNvCxnSpPr>
            <a:stCxn id="6" idx="1"/>
          </p:cNvCxnSpPr>
          <p:nvPr/>
        </p:nvCxnSpPr>
        <p:spPr>
          <a:xfrm flipH="1">
            <a:off x="6491236" y="2917818"/>
            <a:ext cx="128618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97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376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05.01</vt:lpstr>
      <vt:lpstr>Where we’ve been…</vt:lpstr>
      <vt:lpstr>Key point</vt:lpstr>
      <vt:lpstr>Pandas</vt:lpstr>
      <vt:lpstr>Why use Pandas?</vt:lpstr>
      <vt:lpstr>Important Pandas Points</vt:lpstr>
      <vt:lpstr>Important Pandas Points (pt 2)</vt:lpstr>
      <vt:lpstr>PowerPoint Presentation</vt:lpstr>
      <vt:lpstr>PowerPoint Presentation</vt:lpstr>
      <vt:lpstr>PowerPoint Presentation</vt:lpstr>
      <vt:lpstr>PowerPoint Presentation</vt:lpstr>
      <vt:lpstr>Final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05.01</dc:title>
  <dc:creator>David Thole (UIBUS)</dc:creator>
  <cp:lastModifiedBy>David Thole (UIBUS)</cp:lastModifiedBy>
  <cp:revision>15</cp:revision>
  <dcterms:created xsi:type="dcterms:W3CDTF">2021-02-20T21:02:17Z</dcterms:created>
  <dcterms:modified xsi:type="dcterms:W3CDTF">2021-02-20T23:21:46Z</dcterms:modified>
</cp:coreProperties>
</file>