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ja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7F592-D882-6244-B6B6-CDC890EC5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CCD8ED-4045-2240-9005-436A36A0D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B11E4-F330-2446-B345-C65149D8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8B2BFE-D6F5-8B4B-A738-DF72639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A6CC97-618A-DB4C-B94B-793C4352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9302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BC3AA-8F62-EC40-BE69-710908BF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21812F-0A0C-9C4A-81E0-7AC59DB9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8B480F-390C-D14C-BA8A-55437A56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C3F66-8EE9-C24E-9083-C7336B7C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2CF54-6CCF-A540-9548-A8A827B2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0796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48FE49-F645-9B4A-921F-4D0FF959A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1BB396-68E4-0C44-9AF2-D2C6E22D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BB1469-17E8-2A4D-8FD7-3AE79977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7D89E0-AE4A-E440-9E0B-A2E3BD22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95373F-ED23-6041-BE64-606664C8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069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83686-E8AA-F74F-845F-60EBED28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E5D2E-CDD1-384D-A75E-4D9DCBA5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950797-D3EF-4E45-A797-B17C1A16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7302-8988-2B4E-944B-FBA55B82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2C12A-941B-AE46-AD7E-213AA94C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23861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2492E-D2F7-C44E-8E11-BAD8770E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E80B2C-1886-FF43-994D-8375BF80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1B2B0-09BA-B041-9096-2556A9CF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720C62-85BA-DB46-85FA-C272FAB6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EED52-3A24-2247-B47B-DA976E45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9265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888AA-E5AD-F443-A3A4-AF285BAD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D2C84-00AE-C442-BD3F-D0C6BACCF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C12654-A974-D349-BAF8-00E6263F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5926F-4C4E-9245-BFF8-EAD2DE78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04388A-85E3-4544-91C3-5034C980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DAE7D6-51A9-3F42-99E7-80D65B1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5073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AB0BC-AC61-3547-84C2-6A91BC04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4265D-5322-444A-8F3C-E26DA574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A4DA0C-DFB9-794F-BF3D-56A54A1D3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029C18-0FFC-B041-B21D-7A713D702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7861F2-9F5B-F145-AF05-91892D352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A6A7A8-9734-4B43-A54F-2C8FF5DF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6F8BE4-26DF-9741-B004-CC33078F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12A03D-6773-7D42-B3CB-2E9158D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51366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92E5A-8247-8441-897A-1307ACD7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3D9257-9F33-3C47-B8DD-A6B2481A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FFA23A-56E0-1940-9AAB-87FE6618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20D5EE-1CF6-834F-B686-060FF362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9485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6F0714-4641-BF46-95A7-E90A9201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6A3D67-4D1B-8548-9069-DA7C2AEE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FB7D0-DFCA-4E44-B9FF-1F524895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45912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483EEC-5F0E-4846-8650-115EE946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6685C1-4B90-914C-B511-D196DD22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8ABF75-D6C0-6649-AC93-3DC4D597E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1F089-5EAD-FA40-B823-B677CFD5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2FE6D0-787D-7146-9B8C-BBF6D47F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2AEB-47D1-BA4C-8A8D-8C24B875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76177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B9885-503D-7D43-9133-B4D4072D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DD611-8EF0-4E4A-8C00-F0E2042A3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AE9379-1B45-3C40-8B24-C340A0264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EC4502-D787-E245-AE70-DC03F9C6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3B783A-2C70-DF41-8BD9-31A8DEA3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D9B464-69C4-3B4D-BA74-98A2483C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51761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722293-DD9F-BC40-A412-9CB222C6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038B8B-7035-9145-8655-96525446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CACBF-8FDD-584C-B456-608BC2AC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7AD8A-FF3A-5647-8AC3-482991FA7BF3}" type="datetimeFigureOut">
              <a:rPr kumimoji="1" lang="ja-US" altLang="en-US" smtClean="0"/>
              <a:t>1/3/21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7B179-B61A-0944-AAA1-9AA028910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3E4186-93E7-6E4B-9B02-7F04B4FB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5B47-F182-E948-A5EE-0202C5A31EF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0655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FF8E1-5CDB-F345-B2FD-6C644D761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US" dirty="0"/>
              <a:t>00.03</a:t>
            </a:r>
            <a:endParaRPr kumimoji="1" lang="ja-US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C68317-CBDE-CA43-9322-875EB73F5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US" dirty="0" err="1"/>
              <a:t>Jupyter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287488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EC9C6-D16A-824C-90FF-44BED204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Why </a:t>
            </a:r>
            <a:r>
              <a:rPr kumimoji="1" lang="en-US" altLang="ja-US" dirty="0" err="1"/>
              <a:t>Jupyter</a:t>
            </a:r>
            <a:r>
              <a:rPr kumimoji="1" lang="en-US" altLang="ja-US" dirty="0"/>
              <a:t>?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64659E-9C7E-C843-97BE-86A5984D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Combines documentation and code into one notebook (Markdown, code, </a:t>
            </a:r>
            <a:r>
              <a:rPr kumimoji="1" lang="en-US" altLang="ja-US" dirty="0" err="1"/>
              <a:t>etc</a:t>
            </a:r>
            <a:r>
              <a:rPr kumimoji="1" lang="en-US" altLang="ja-US" dirty="0"/>
              <a:t>)</a:t>
            </a:r>
          </a:p>
          <a:p>
            <a:r>
              <a:rPr kumimoji="1" lang="en-US" altLang="ja-US" dirty="0"/>
              <a:t>Supports multiple kernels (the underlying software that drives the execution of the contained code), including R, Python, PowerShell, </a:t>
            </a:r>
            <a:r>
              <a:rPr kumimoji="1" lang="en-US" altLang="ja-US" dirty="0" err="1"/>
              <a:t>etc</a:t>
            </a:r>
            <a:endParaRPr kumimoji="1" lang="en-US" altLang="ja-US" dirty="0"/>
          </a:p>
          <a:p>
            <a:r>
              <a:rPr kumimoji="1" lang="en-US" altLang="ja-US" dirty="0"/>
              <a:t>Easy to get started with, and organizational options allow one to come back and understand what was done.</a:t>
            </a:r>
          </a:p>
          <a:p>
            <a:r>
              <a:rPr kumimoji="1" lang="en-US" altLang="ja-US" dirty="0"/>
              <a:t>Easy to share the notebook, including the analysis, without requiring passing around the underlying included data.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167570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76E09-431E-8542-9BE3-12FEB43B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When not to use </a:t>
            </a:r>
            <a:r>
              <a:rPr kumimoji="1" lang="en-US" altLang="ja-US" dirty="0" err="1"/>
              <a:t>Jupyter</a:t>
            </a:r>
            <a:r>
              <a:rPr kumimoji="1" lang="en-US" altLang="ja-US" dirty="0"/>
              <a:t>?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95BC5D-C49A-A242-8F36-17B177BC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Not good for more complicated programmatic operations such as web development, library creation, full-blown apps.</a:t>
            </a:r>
          </a:p>
          <a:p>
            <a:r>
              <a:rPr kumimoji="1" lang="en-US" altLang="ja-US" dirty="0"/>
              <a:t>Not good for recurring code – </a:t>
            </a:r>
            <a:r>
              <a:rPr kumimoji="1" lang="en-US" altLang="ja-US" dirty="0" err="1"/>
              <a:t>cron</a:t>
            </a:r>
            <a:r>
              <a:rPr kumimoji="1" lang="en-US" altLang="ja-US" dirty="0"/>
              <a:t>/scheduled jobs, SQL Server, Azure tasks, etc.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183847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38FED-1391-9248-831C-3D2B739B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Cell Types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93FB7-4DEC-CC4E-9558-F95A2067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Code:  This is the source code itself.  The stuff that python executes.</a:t>
            </a:r>
          </a:p>
          <a:p>
            <a:r>
              <a:rPr kumimoji="1" lang="en-US" altLang="ja-US" dirty="0"/>
              <a:t>Markdown:  This is a documentation syntax, supports titles/lists/</a:t>
            </a:r>
            <a:r>
              <a:rPr kumimoji="1" lang="en-US" altLang="ja-US" dirty="0" err="1"/>
              <a:t>etc</a:t>
            </a:r>
            <a:endParaRPr kumimoji="1" lang="en-US" altLang="ja-US" dirty="0"/>
          </a:p>
          <a:p>
            <a:r>
              <a:rPr kumimoji="1" lang="en-US" altLang="ja-US" dirty="0"/>
              <a:t>Plain Text:  Cells that don’t execute anything, and are there to be rendered exactly as inserted (somewhat limited usefulness if markdown is known well)</a:t>
            </a:r>
          </a:p>
          <a:p>
            <a:endParaRPr kumimoji="1" lang="en-US" altLang="ja-US" dirty="0"/>
          </a:p>
          <a:p>
            <a:pPr marL="0" indent="0">
              <a:buNone/>
            </a:pPr>
            <a:r>
              <a:rPr kumimoji="1" lang="en-US" altLang="ja-US" dirty="0"/>
              <a:t>Use dropdown to change </a:t>
            </a:r>
            <a:r>
              <a:rPr kumimoji="1" lang="en-US" altLang="ja-US"/>
              <a:t>the cell type</a:t>
            </a:r>
          </a:p>
        </p:txBody>
      </p:sp>
    </p:spTree>
    <p:extLst>
      <p:ext uri="{BB962C8B-B14F-4D97-AF65-F5344CB8AC3E}">
        <p14:creationId xmlns:p14="http://schemas.microsoft.com/office/powerpoint/2010/main" val="104083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30FEE-73A5-0D41-A865-12D8AEED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Code Cell Notes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2656E-702C-A240-958B-AADF471A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Entire notebook can be run, in which it reads top down and executes each in order</a:t>
            </a:r>
          </a:p>
          <a:p>
            <a:r>
              <a:rPr kumimoji="1" lang="en-US" altLang="ja-US" dirty="0"/>
              <a:t>The contents persist in memory, meaning unexpected results can happen in random runs</a:t>
            </a:r>
          </a:p>
          <a:p>
            <a:r>
              <a:rPr kumimoji="1" lang="en-US" altLang="ja-US" dirty="0"/>
              <a:t>Notebook counter does update as cells are run, this can cause problems in version controlled systems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344555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75212-813F-8248-8CDD-3C099ADA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Markdown Syntax</a:t>
            </a:r>
            <a:endParaRPr kumimoji="1" lang="ja-US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BC90A13-9341-FB49-8B51-28404C8F7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020906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782677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456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US" dirty="0"/>
                        <a:t>Syntax</a:t>
                      </a:r>
                      <a:endParaRPr lang="ja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US" dirty="0"/>
                        <a:t>Meaning</a:t>
                      </a:r>
                      <a:endParaRPr lang="ja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9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US" dirty="0"/>
                        <a:t>#</a:t>
                      </a:r>
                      <a:endParaRPr lang="ja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US" dirty="0"/>
                        <a:t>H1 (header level 1)</a:t>
                      </a:r>
                      <a:endParaRPr lang="ja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8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US" dirty="0"/>
                        <a:t>##</a:t>
                      </a:r>
                      <a:endParaRPr lang="ja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US" dirty="0"/>
                        <a:t>H2 (header level 2)</a:t>
                      </a:r>
                      <a:endParaRPr lang="ja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US" dirty="0"/>
                        <a:t>### (and further)</a:t>
                      </a:r>
                      <a:endParaRPr lang="ja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US" dirty="0"/>
                        <a:t>H3 – </a:t>
                      </a:r>
                      <a:r>
                        <a:rPr lang="en-US" altLang="ja-US" dirty="0" err="1"/>
                        <a:t>H</a:t>
                      </a:r>
                      <a:r>
                        <a:rPr lang="en-US" altLang="ja-US" sz="2000" baseline="30000" dirty="0" err="1"/>
                        <a:t>n</a:t>
                      </a:r>
                      <a:endParaRPr lang="ja-US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US" dirty="0"/>
                        <a:t>**foo**</a:t>
                      </a:r>
                      <a:endParaRPr lang="ja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US" baseline="0" dirty="0"/>
                        <a:t>Bolds (</a:t>
                      </a:r>
                      <a:r>
                        <a:rPr lang="en-US" altLang="ja-US" b="1" baseline="0" dirty="0"/>
                        <a:t>foo</a:t>
                      </a:r>
                      <a:r>
                        <a:rPr lang="en-US" altLang="ja-US" baseline="0" dirty="0"/>
                        <a:t>)</a:t>
                      </a:r>
                      <a:endParaRPr lang="ja-US" alt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6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US" dirty="0"/>
                        <a:t>_foo_</a:t>
                      </a:r>
                      <a:endParaRPr lang="ja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US" baseline="0" dirty="0"/>
                        <a:t>Italics (</a:t>
                      </a:r>
                      <a:r>
                        <a:rPr lang="en-US" altLang="ja-US" i="1" baseline="0" dirty="0"/>
                        <a:t>foo</a:t>
                      </a:r>
                      <a:r>
                        <a:rPr lang="en-US" altLang="ja-US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ja-US" dirty="0"/>
                        <a:t>Foo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ja-US" dirty="0"/>
                        <a:t>Bar</a:t>
                      </a:r>
                      <a:endParaRPr lang="ja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US" baseline="0" dirty="0"/>
                        <a:t>Creates a list (numbered).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9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US" dirty="0"/>
                        <a:t>* Foo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US" dirty="0"/>
                        <a:t>* Bar</a:t>
                      </a:r>
                      <a:endParaRPr lang="ja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US" baseline="0" dirty="0"/>
                        <a:t>Creates a list (bulleted)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5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US" dirty="0"/>
                        <a:t>```code```</a:t>
                      </a:r>
                      <a:endParaRPr lang="ja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US" baseline="0" dirty="0"/>
                        <a:t>Creates a code block.  Useful when giving paths of files, snippers (such as install requirements), </a:t>
                      </a:r>
                      <a:r>
                        <a:rPr lang="en-US" altLang="ja-US" baseline="0" dirty="0" err="1"/>
                        <a:t>etc</a:t>
                      </a:r>
                      <a:endParaRPr lang="en-US" altLang="ja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0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5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96A0F-6CF3-9B41-8128-BBE987E2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Format of Notebook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84D02-F446-C84B-8A4C-80944718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Organization is key.  Documenting the process one uses in clear, concise, and accurately describes the notebook and computations done in it.</a:t>
            </a:r>
          </a:p>
          <a:p>
            <a:r>
              <a:rPr kumimoji="1" lang="en-US" altLang="ja-US" dirty="0"/>
              <a:t>Pretend you’re going to look at this notebook in 6 months, do you think you’d understand what you wrote?</a:t>
            </a:r>
          </a:p>
          <a:p>
            <a:r>
              <a:rPr kumimoji="1" lang="en-US" altLang="ja-US" dirty="0"/>
              <a:t>Things to Document:</a:t>
            </a:r>
          </a:p>
          <a:p>
            <a:pPr lvl="1"/>
            <a:r>
              <a:rPr kumimoji="1" lang="en-US" altLang="ja-US" dirty="0"/>
              <a:t>Description of the notebook.  What libraries should be installed (don’t just have install code)</a:t>
            </a:r>
          </a:p>
          <a:p>
            <a:pPr lvl="1"/>
            <a:r>
              <a:rPr kumimoji="1" lang="en-US" altLang="ja-US" dirty="0"/>
              <a:t>Descriptions between large changes in what the notebook is discussing (think like chapters in a book)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21148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つの角を切り取った四角形 3">
            <a:extLst>
              <a:ext uri="{FF2B5EF4-FFF2-40B4-BE49-F238E27FC236}">
                <a16:creationId xmlns:a16="http://schemas.microsoft.com/office/drawing/2014/main" id="{B6BCB296-C775-624E-825F-CF948B0BC9C7}"/>
              </a:ext>
            </a:extLst>
          </p:cNvPr>
          <p:cNvSpPr/>
          <p:nvPr/>
        </p:nvSpPr>
        <p:spPr>
          <a:xfrm>
            <a:off x="983974" y="606287"/>
            <a:ext cx="10485783" cy="6082748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US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B688628-96F2-1A4A-88B3-CC2D43D58CAC}"/>
              </a:ext>
            </a:extLst>
          </p:cNvPr>
          <p:cNvSpPr/>
          <p:nvPr/>
        </p:nvSpPr>
        <p:spPr>
          <a:xfrm>
            <a:off x="1500809" y="954157"/>
            <a:ext cx="8984974" cy="1878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Introduction</a:t>
            </a:r>
          </a:p>
          <a:p>
            <a:pPr algn="ctr"/>
            <a:r>
              <a:rPr kumimoji="1" lang="en-US" altLang="ja-US" dirty="0"/>
              <a:t>What is the notebook about, when was it last run, what dependencies (libraries) does it have?  Think narrative form</a:t>
            </a:r>
            <a:endParaRPr kumimoji="1" lang="ja-US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31E225F-65CE-6B40-AEF2-157D932CED8B}"/>
              </a:ext>
            </a:extLst>
          </p:cNvPr>
          <p:cNvSpPr/>
          <p:nvPr/>
        </p:nvSpPr>
        <p:spPr>
          <a:xfrm>
            <a:off x="1470991" y="3061252"/>
            <a:ext cx="9064487" cy="186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Setup Code</a:t>
            </a:r>
          </a:p>
          <a:p>
            <a:pPr algn="ctr"/>
            <a:r>
              <a:rPr kumimoji="1" lang="en-US" altLang="ja-US" dirty="0"/>
              <a:t>Library loads (first), helper methods that don’t rely on global variables (second), global variables (last)</a:t>
            </a:r>
            <a:endParaRPr kumimoji="1" lang="ja-US" altLang="en-US" dirty="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56DF854-DF3A-0945-B774-CCADD5537AA6}"/>
              </a:ext>
            </a:extLst>
          </p:cNvPr>
          <p:cNvSpPr/>
          <p:nvPr/>
        </p:nvSpPr>
        <p:spPr>
          <a:xfrm>
            <a:off x="1500809" y="5118652"/>
            <a:ext cx="9064487" cy="147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Analysis</a:t>
            </a:r>
          </a:p>
          <a:p>
            <a:pPr algn="ctr"/>
            <a:r>
              <a:rPr kumimoji="1" lang="en-US" altLang="ja-US" dirty="0"/>
              <a:t>A mixture of code, documentation, etc.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193224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469</Words>
  <Application>Microsoft Macintosh PowerPoint</Application>
  <PresentationFormat>ワイド画面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00.03</vt:lpstr>
      <vt:lpstr>Why Jupyter?</vt:lpstr>
      <vt:lpstr>When not to use Jupyter?</vt:lpstr>
      <vt:lpstr>Cell Types</vt:lpstr>
      <vt:lpstr>Code Cell Notes</vt:lpstr>
      <vt:lpstr>Markdown Syntax</vt:lpstr>
      <vt:lpstr>Format of Notebook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David Thole</dc:creator>
  <cp:lastModifiedBy>David Thole</cp:lastModifiedBy>
  <cp:revision>5</cp:revision>
  <dcterms:created xsi:type="dcterms:W3CDTF">2021-01-03T23:11:10Z</dcterms:created>
  <dcterms:modified xsi:type="dcterms:W3CDTF">2021-01-03T23:46:48Z</dcterms:modified>
</cp:coreProperties>
</file>