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7003-A288-4B0E-92DA-6C10337EA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E602F-7E14-4C94-9C59-4DF72B3A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3CAE-1E79-4096-87B1-6C111325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E67B-0984-4E34-8BD4-2224F6E0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620E-0876-4D0A-8022-7977932B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2BAC-6E12-4F8F-82C6-C3046CF6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EA691-75F4-4ACE-B432-46C9FA315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2CB8-9A19-4867-A573-9DB4E251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448A-7521-438F-BC6A-574E3C41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0D0C-4151-4378-9761-32A96E0D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DBA01-2030-431D-9D3F-60D06E902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49B00-B1A2-4F34-9E88-C98D65124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4B239-101C-4BAC-969B-FF2BB5F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4230-B988-4838-83C9-C67F9C1D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E18D-89FC-4FFB-992B-DB2C9ABE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2A33-93BE-43FA-A90E-EB88E6B3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29F4-2709-4ABE-A01E-3E40304A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1053-82F9-49CF-A9FB-053E755F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88CA9-15FC-4658-A70F-C5D81CF8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F6A81-C06A-4BD2-A036-A6746B08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CA03-877D-4AB0-962B-8EA46C74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984A-FE49-46F2-AF00-D4A90521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23E4-3D39-4BC2-A474-B4588D57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E968-AB78-4DC5-B6DF-550BF821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104D-2BF9-4AC1-90E2-0BE25734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4145-D02A-4033-9C78-CEE94C5F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1EEB-8976-41E4-A22F-A4E9B65F5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180B-BB3A-4805-93D7-F0526F18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3AE8-FC8B-4E42-8BF6-AE02ECA0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60E0D-4BBC-43A0-8BEF-1FA1DB50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0142-96B7-4B2D-84B7-FAAF0082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0C1C-A914-4B8F-B6D7-FB6902F2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35701-8F37-43CF-A04C-2BF51A17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F274B-B4F3-4739-8D3A-1EDDF9D96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7C1CE-1BC7-4BC2-A47D-672CF283C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16426-7B07-4451-B5E7-188098BF5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81799-EB39-4048-9064-DC48718F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78923-CA2B-41F6-9964-D68AE597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AAF2E-1CCE-4776-83AE-8B647109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2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CD06-731F-4225-AB8E-DCEFCC39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F903B-65CD-40FE-B41B-C7943CE5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F3877-FB73-4B9B-91CA-66156225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72D30-A9FB-4104-9730-EBF0F647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C5CE6-1C6E-4FD5-841B-18907237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4BF54-7C0D-4867-9DF4-3CFAB5A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4AE72-A477-4DA7-BADD-6B48B6CC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F0AD-3216-4288-8369-49D53E59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5688-9E28-4A53-9883-FD9622B9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5F365-21D1-4FF8-BC2D-B91C0D400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E1F5-084C-4570-9E33-48CC5E2B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2E678-9281-4D03-B0C4-6A35E357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01737-1DA6-49A3-B8EF-B7D49AF0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8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3989-6E28-4DB5-A074-0DD41ABE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BB409-D17E-4F72-8CE5-3524D67D0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33162-0005-4086-A205-6F56134F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B9EF7-3345-4DB0-B27E-C14427CA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AA35-9F1E-4498-B260-68F2A8A1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EBB99-526F-43FB-B82D-CA9311A5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0857-4890-4FE8-9897-EEA3476E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7D50-5B96-4851-B722-45535B2C3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7C470-359B-4226-9A34-3C47468C0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3E88-058B-4774-B206-F2243F63299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3796-D2CF-4EEE-8709-43F3CFBDC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80FB-CE39-4E44-AFAF-81DD82E28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5F8E-A956-4ADD-BFC7-FC79DC4D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D6F3-2D43-4D94-AF74-B4B6152D6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01.03s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BB104-57B2-44CB-89B1-2AD4044ED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and PyCharm</a:t>
            </a:r>
          </a:p>
          <a:p>
            <a:r>
              <a:rPr lang="en-US" sz="1800" dirty="0"/>
              <a:t>(supplemental)</a:t>
            </a:r>
          </a:p>
        </p:txBody>
      </p:sp>
    </p:spTree>
    <p:extLst>
      <p:ext uri="{BB962C8B-B14F-4D97-AF65-F5344CB8AC3E}">
        <p14:creationId xmlns:p14="http://schemas.microsoft.com/office/powerpoint/2010/main" val="258979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FC60-5460-47F0-8646-80EEA509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B00F-1A49-4396-B293-9891D574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highlight>
                  <a:srgbClr val="FFFF00"/>
                </a:highlight>
              </a:rPr>
              <a:t>You will NOT be graded on any content presented in this supplemental!</a:t>
            </a:r>
          </a:p>
        </p:txBody>
      </p:sp>
    </p:spTree>
    <p:extLst>
      <p:ext uri="{BB962C8B-B14F-4D97-AF65-F5344CB8AC3E}">
        <p14:creationId xmlns:p14="http://schemas.microsoft.com/office/powerpoint/2010/main" val="250181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BEC5-8C5C-4295-B03C-F57751E4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D5DA-C664-4133-A414-5C9BD69E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Git, what is </a:t>
            </a:r>
            <a:r>
              <a:rPr lang="en-US" dirty="0" err="1"/>
              <a:t>Github</a:t>
            </a:r>
            <a:r>
              <a:rPr lang="en-US" dirty="0"/>
              <a:t> – why should you care?</a:t>
            </a:r>
          </a:p>
          <a:p>
            <a:r>
              <a:rPr lang="en-US" dirty="0"/>
              <a:t>What is an IDE, why should you use one?  Why PyCharm?</a:t>
            </a:r>
          </a:p>
        </p:txBody>
      </p:sp>
    </p:spTree>
    <p:extLst>
      <p:ext uri="{BB962C8B-B14F-4D97-AF65-F5344CB8AC3E}">
        <p14:creationId xmlns:p14="http://schemas.microsoft.com/office/powerpoint/2010/main" val="396247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A043-F279-49C0-9D5B-F8028024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18E7-3071-4C5D-BD42-4A5955E1F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VCS – Stands for “Version Control System”.  Used to incrementally make changes to some files/source that can be reverted back in the future</a:t>
            </a:r>
          </a:p>
          <a:p>
            <a:r>
              <a:rPr lang="en-US" dirty="0"/>
              <a:t>IDE – Stands for “Integrated Development Environment”.  A whole collection of tools and features that make, overall, development a lot easier.</a:t>
            </a:r>
          </a:p>
        </p:txBody>
      </p:sp>
    </p:spTree>
    <p:extLst>
      <p:ext uri="{BB962C8B-B14F-4D97-AF65-F5344CB8AC3E}">
        <p14:creationId xmlns:p14="http://schemas.microsoft.com/office/powerpoint/2010/main" val="179763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A806-6AB5-46EA-A0C9-18F0B0C8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A02D-6137-4601-98D1-E8D8F643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VCS (Version Control System)</a:t>
            </a:r>
          </a:p>
          <a:p>
            <a:r>
              <a:rPr lang="en-US" dirty="0"/>
              <a:t>Probably the most popular VCS in current use.  The initial time investment can be off putting for some.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The ability to work offline (you can commit offline, but need to be online to push/pull) [will go over terms soon]</a:t>
            </a:r>
          </a:p>
          <a:p>
            <a:pPr lvl="1"/>
            <a:r>
              <a:rPr lang="en-US" dirty="0"/>
              <a:t>The ability to create branches (a way to work on something very experimental, or not ready for release, in an isolated environment.</a:t>
            </a:r>
          </a:p>
          <a:p>
            <a:pPr lvl="1"/>
            <a:r>
              <a:rPr lang="en-US" dirty="0"/>
              <a:t>Very </a:t>
            </a:r>
            <a:r>
              <a:rPr lang="en-US" dirty="0" err="1"/>
              <a:t>very</a:t>
            </a:r>
            <a:r>
              <a:rPr lang="en-US" dirty="0"/>
              <a:t> fast, with a smaller footprint of disk space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0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DB5B-C0A2-4DA0-860E-F3BF2FDA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F530-89DC-4196-BCC3-33AA5ED4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– This is when you “checkpoint” your current working code base</a:t>
            </a:r>
          </a:p>
          <a:p>
            <a:r>
              <a:rPr lang="en-US" dirty="0"/>
              <a:t>Push – This is when you send your changes to a central storage place</a:t>
            </a:r>
          </a:p>
          <a:p>
            <a:r>
              <a:rPr lang="en-US" dirty="0"/>
              <a:t>Pull – This is when you receive the changes that are up on the store, that you currently don’t have</a:t>
            </a:r>
          </a:p>
          <a:p>
            <a:pPr lvl="1"/>
            <a:r>
              <a:rPr lang="en-US" dirty="0"/>
              <a:t>Note there’s two sub terms in this:</a:t>
            </a:r>
          </a:p>
          <a:p>
            <a:pPr lvl="2"/>
            <a:r>
              <a:rPr lang="en-US" dirty="0"/>
              <a:t>Fetch – this is the action of receiving the items, but not yet pulling them into your copy</a:t>
            </a:r>
          </a:p>
          <a:p>
            <a:pPr lvl="2"/>
            <a:r>
              <a:rPr lang="en-US" dirty="0"/>
              <a:t>Merge – this is the action of merging what you received into your copy</a:t>
            </a:r>
          </a:p>
          <a:p>
            <a:pPr lvl="2"/>
            <a:r>
              <a:rPr lang="en-US" dirty="0"/>
              <a:t>(pull will simply do both for you as one operation)</a:t>
            </a:r>
          </a:p>
        </p:txBody>
      </p:sp>
    </p:spTree>
    <p:extLst>
      <p:ext uri="{BB962C8B-B14F-4D97-AF65-F5344CB8AC3E}">
        <p14:creationId xmlns:p14="http://schemas.microsoft.com/office/powerpoint/2010/main" val="149912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888F-B472-41DD-8C61-3F50F77C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 </a:t>
            </a:r>
            <a:r>
              <a:rPr lang="en-US" sz="1800" dirty="0"/>
              <a:t>(very, very simplified)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F80BB-4DA7-43FF-BBF2-B537179763F2}"/>
              </a:ext>
            </a:extLst>
          </p:cNvPr>
          <p:cNvSpPr/>
          <p:nvPr/>
        </p:nvSpPr>
        <p:spPr>
          <a:xfrm>
            <a:off x="926756" y="2331308"/>
            <a:ext cx="2611395" cy="400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project</a:t>
            </a:r>
          </a:p>
          <a:p>
            <a:pPr algn="ctr"/>
            <a:r>
              <a:rPr lang="en-US" dirty="0"/>
              <a:t>(your checked out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15CC1-6BC2-40EB-8E00-FC2FFCCDCE29}"/>
              </a:ext>
            </a:extLst>
          </p:cNvPr>
          <p:cNvSpPr/>
          <p:nvPr/>
        </p:nvSpPr>
        <p:spPr>
          <a:xfrm>
            <a:off x="3587579" y="2331308"/>
            <a:ext cx="2183027" cy="85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branch</a:t>
            </a:r>
            <a:br>
              <a:rPr lang="en-US" dirty="0"/>
            </a:br>
            <a:r>
              <a:rPr lang="en-US" dirty="0"/>
              <a:t>(called ‘master’)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AA6B3-13B7-41D3-B285-B8F346FC5E5C}"/>
              </a:ext>
            </a:extLst>
          </p:cNvPr>
          <p:cNvSpPr/>
          <p:nvPr/>
        </p:nvSpPr>
        <p:spPr>
          <a:xfrm>
            <a:off x="8550875" y="2331308"/>
            <a:ext cx="2611395" cy="400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VCS System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 project)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D00542-916E-43F0-89AF-2C5301D64E73}"/>
              </a:ext>
            </a:extLst>
          </p:cNvPr>
          <p:cNvSpPr/>
          <p:nvPr/>
        </p:nvSpPr>
        <p:spPr>
          <a:xfrm>
            <a:off x="7673545" y="2331308"/>
            <a:ext cx="2183027" cy="85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branch</a:t>
            </a:r>
            <a:br>
              <a:rPr lang="en-US" dirty="0"/>
            </a:br>
            <a:r>
              <a:rPr lang="en-US" dirty="0"/>
              <a:t>(called ‘master’)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ACBD027-3E67-4A42-82C2-685560B03974}"/>
              </a:ext>
            </a:extLst>
          </p:cNvPr>
          <p:cNvCxnSpPr>
            <a:cxnSpLocks/>
          </p:cNvCxnSpPr>
          <p:nvPr/>
        </p:nvCxnSpPr>
        <p:spPr>
          <a:xfrm flipV="1">
            <a:off x="3531973" y="3188043"/>
            <a:ext cx="1921474" cy="640620"/>
          </a:xfrm>
          <a:prstGeom prst="bentConnector3">
            <a:avLst>
              <a:gd name="adj1" fmla="val 100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9D146FA-3F5B-47FF-A04C-9DEF3CEEB34B}"/>
              </a:ext>
            </a:extLst>
          </p:cNvPr>
          <p:cNvSpPr/>
          <p:nvPr/>
        </p:nvSpPr>
        <p:spPr>
          <a:xfrm>
            <a:off x="3587578" y="5478163"/>
            <a:ext cx="2183027" cy="85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branch Copy</a:t>
            </a:r>
            <a:br>
              <a:rPr lang="en-US" dirty="0"/>
            </a:br>
            <a:r>
              <a:rPr lang="en-US" dirty="0"/>
              <a:t>(called remote/‘master’)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B95911-6014-42FC-8B96-D45DCD24FDC4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770606" y="2759676"/>
            <a:ext cx="190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4A0D88-1B3D-473A-B171-1716E7C4B0C1}"/>
              </a:ext>
            </a:extLst>
          </p:cNvPr>
          <p:cNvCxnSpPr>
            <a:stCxn id="13" idx="0"/>
          </p:cNvCxnSpPr>
          <p:nvPr/>
        </p:nvCxnSpPr>
        <p:spPr>
          <a:xfrm rot="16200000" flipV="1">
            <a:off x="3767781" y="4566851"/>
            <a:ext cx="675504" cy="1147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BF8B71-8FEC-43F6-92C5-303CFB506180}"/>
              </a:ext>
            </a:extLst>
          </p:cNvPr>
          <p:cNvCxnSpPr>
            <a:endCxn id="13" idx="3"/>
          </p:cNvCxnSpPr>
          <p:nvPr/>
        </p:nvCxnSpPr>
        <p:spPr>
          <a:xfrm rot="5400000">
            <a:off x="5474043" y="3484606"/>
            <a:ext cx="2718488" cy="2125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083753-8B9F-40F6-9B3E-82DD0529F977}"/>
              </a:ext>
            </a:extLst>
          </p:cNvPr>
          <p:cNvSpPr txBox="1"/>
          <p:nvPr/>
        </p:nvSpPr>
        <p:spPr>
          <a:xfrm>
            <a:off x="3830596" y="3542270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3E3DCD-AEC8-4C08-9EFD-0613B7826CC7}"/>
              </a:ext>
            </a:extLst>
          </p:cNvPr>
          <p:cNvSpPr txBox="1"/>
          <p:nvPr/>
        </p:nvSpPr>
        <p:spPr>
          <a:xfrm>
            <a:off x="6005384" y="2443205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5409CC-4D2A-40BE-A813-B97580733A28}"/>
              </a:ext>
            </a:extLst>
          </p:cNvPr>
          <p:cNvSpPr txBox="1"/>
          <p:nvPr/>
        </p:nvSpPr>
        <p:spPr>
          <a:xfrm>
            <a:off x="4629663" y="4972219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6DF9B-628D-43B5-9294-5F4A0F504077}"/>
              </a:ext>
            </a:extLst>
          </p:cNvPr>
          <p:cNvSpPr txBox="1"/>
          <p:nvPr/>
        </p:nvSpPr>
        <p:spPr>
          <a:xfrm>
            <a:off x="6668529" y="5566717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FE33CC3-5096-4263-BD3D-2C37532D23BA}"/>
              </a:ext>
            </a:extLst>
          </p:cNvPr>
          <p:cNvSpPr/>
          <p:nvPr/>
        </p:nvSpPr>
        <p:spPr>
          <a:xfrm rot="10800000">
            <a:off x="5754128" y="5026796"/>
            <a:ext cx="757881" cy="3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1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888F-B472-41DD-8C61-3F50F77C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Order of Operations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F80BB-4DA7-43FF-BBF2-B537179763F2}"/>
              </a:ext>
            </a:extLst>
          </p:cNvPr>
          <p:cNvSpPr/>
          <p:nvPr/>
        </p:nvSpPr>
        <p:spPr>
          <a:xfrm>
            <a:off x="926756" y="2331308"/>
            <a:ext cx="2611395" cy="400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project</a:t>
            </a:r>
          </a:p>
          <a:p>
            <a:pPr algn="ctr"/>
            <a:r>
              <a:rPr lang="en-US" dirty="0"/>
              <a:t>(your checked out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15CC1-6BC2-40EB-8E00-FC2FFCCDCE29}"/>
              </a:ext>
            </a:extLst>
          </p:cNvPr>
          <p:cNvSpPr/>
          <p:nvPr/>
        </p:nvSpPr>
        <p:spPr>
          <a:xfrm>
            <a:off x="3587579" y="2331308"/>
            <a:ext cx="2183027" cy="85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branch</a:t>
            </a:r>
            <a:br>
              <a:rPr lang="en-US" dirty="0"/>
            </a:br>
            <a:r>
              <a:rPr lang="en-US" dirty="0"/>
              <a:t>(called ‘master’)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AA6B3-13B7-41D3-B285-B8F346FC5E5C}"/>
              </a:ext>
            </a:extLst>
          </p:cNvPr>
          <p:cNvSpPr/>
          <p:nvPr/>
        </p:nvSpPr>
        <p:spPr>
          <a:xfrm>
            <a:off x="8550875" y="2331308"/>
            <a:ext cx="2611395" cy="400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VCS System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 project)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D00542-916E-43F0-89AF-2C5301D64E73}"/>
              </a:ext>
            </a:extLst>
          </p:cNvPr>
          <p:cNvSpPr/>
          <p:nvPr/>
        </p:nvSpPr>
        <p:spPr>
          <a:xfrm>
            <a:off x="7673545" y="2331308"/>
            <a:ext cx="2183027" cy="85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branch</a:t>
            </a:r>
            <a:br>
              <a:rPr lang="en-US" dirty="0"/>
            </a:br>
            <a:r>
              <a:rPr lang="en-US" dirty="0"/>
              <a:t>(called ‘master’)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ACBD027-3E67-4A42-82C2-685560B03974}"/>
              </a:ext>
            </a:extLst>
          </p:cNvPr>
          <p:cNvCxnSpPr>
            <a:cxnSpLocks/>
          </p:cNvCxnSpPr>
          <p:nvPr/>
        </p:nvCxnSpPr>
        <p:spPr>
          <a:xfrm flipV="1">
            <a:off x="3531973" y="3188043"/>
            <a:ext cx="1921474" cy="640620"/>
          </a:xfrm>
          <a:prstGeom prst="bentConnector3">
            <a:avLst>
              <a:gd name="adj1" fmla="val 100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9D146FA-3F5B-47FF-A04C-9DEF3CEEB34B}"/>
              </a:ext>
            </a:extLst>
          </p:cNvPr>
          <p:cNvSpPr/>
          <p:nvPr/>
        </p:nvSpPr>
        <p:spPr>
          <a:xfrm>
            <a:off x="3587578" y="5478163"/>
            <a:ext cx="2183027" cy="85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branch Copy</a:t>
            </a:r>
            <a:br>
              <a:rPr lang="en-US" dirty="0"/>
            </a:br>
            <a:r>
              <a:rPr lang="en-US" dirty="0"/>
              <a:t>(called remote/‘master’)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B95911-6014-42FC-8B96-D45DCD24FDC4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770606" y="2759676"/>
            <a:ext cx="190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4A0D88-1B3D-473A-B171-1716E7C4B0C1}"/>
              </a:ext>
            </a:extLst>
          </p:cNvPr>
          <p:cNvCxnSpPr>
            <a:stCxn id="13" idx="0"/>
          </p:cNvCxnSpPr>
          <p:nvPr/>
        </p:nvCxnSpPr>
        <p:spPr>
          <a:xfrm rot="16200000" flipV="1">
            <a:off x="3767781" y="4566851"/>
            <a:ext cx="675504" cy="1147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BF8B71-8FEC-43F6-92C5-303CFB506180}"/>
              </a:ext>
            </a:extLst>
          </p:cNvPr>
          <p:cNvCxnSpPr>
            <a:endCxn id="13" idx="3"/>
          </p:cNvCxnSpPr>
          <p:nvPr/>
        </p:nvCxnSpPr>
        <p:spPr>
          <a:xfrm rot="5400000">
            <a:off x="5474043" y="3484606"/>
            <a:ext cx="2718488" cy="2125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083753-8B9F-40F6-9B3E-82DD0529F977}"/>
              </a:ext>
            </a:extLst>
          </p:cNvPr>
          <p:cNvSpPr txBox="1"/>
          <p:nvPr/>
        </p:nvSpPr>
        <p:spPr>
          <a:xfrm>
            <a:off x="3830596" y="3542270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3E3DCD-AEC8-4C08-9EFD-0613B7826CC7}"/>
              </a:ext>
            </a:extLst>
          </p:cNvPr>
          <p:cNvSpPr txBox="1"/>
          <p:nvPr/>
        </p:nvSpPr>
        <p:spPr>
          <a:xfrm>
            <a:off x="6005384" y="2443205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5409CC-4D2A-40BE-A813-B97580733A28}"/>
              </a:ext>
            </a:extLst>
          </p:cNvPr>
          <p:cNvSpPr txBox="1"/>
          <p:nvPr/>
        </p:nvSpPr>
        <p:spPr>
          <a:xfrm>
            <a:off x="4629663" y="4972219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6DF9B-628D-43B5-9294-5F4A0F504077}"/>
              </a:ext>
            </a:extLst>
          </p:cNvPr>
          <p:cNvSpPr txBox="1"/>
          <p:nvPr/>
        </p:nvSpPr>
        <p:spPr>
          <a:xfrm>
            <a:off x="6668529" y="5566717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9258C-5264-4009-997E-4A293D346EEE}"/>
              </a:ext>
            </a:extLst>
          </p:cNvPr>
          <p:cNvSpPr txBox="1"/>
          <p:nvPr/>
        </p:nvSpPr>
        <p:spPr>
          <a:xfrm>
            <a:off x="6163962" y="5016843"/>
            <a:ext cx="6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EFF73-7774-45C5-92CA-72746D1BF771}"/>
              </a:ext>
            </a:extLst>
          </p:cNvPr>
          <p:cNvSpPr txBox="1"/>
          <p:nvPr/>
        </p:nvSpPr>
        <p:spPr>
          <a:xfrm>
            <a:off x="6038335" y="2066194"/>
            <a:ext cx="6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C702C-9F69-4B9B-A75B-476CC6437C19}"/>
              </a:ext>
            </a:extLst>
          </p:cNvPr>
          <p:cNvSpPr txBox="1"/>
          <p:nvPr/>
        </p:nvSpPr>
        <p:spPr>
          <a:xfrm>
            <a:off x="1843216" y="4988695"/>
            <a:ext cx="6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527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9A93-03FF-46BB-A3F8-BBFFB764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Pycharm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F111-D1C6-48B3-9EFC-6A4BABB5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very nice IDE for Python.  Why?</a:t>
            </a:r>
          </a:p>
          <a:p>
            <a:pPr lvl="1"/>
            <a:r>
              <a:rPr lang="en-US" dirty="0"/>
              <a:t>Integrated debugging (can debug cells in a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lvl="1"/>
            <a:r>
              <a:rPr lang="en-US" dirty="0"/>
              <a:t>Can do git operations within the IDE (no command line)</a:t>
            </a:r>
          </a:p>
          <a:p>
            <a:pPr lvl="1"/>
            <a:r>
              <a:rPr lang="en-US" dirty="0"/>
              <a:t>Syntax highlighting, auto completion, documentation,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Large amount of plugins to extend it as desired</a:t>
            </a:r>
          </a:p>
          <a:p>
            <a:pPr lvl="1"/>
            <a:r>
              <a:rPr lang="en-US" dirty="0"/>
              <a:t>Ability to connect/view data sources/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Useful templates (e.g. scientific mode)</a:t>
            </a:r>
          </a:p>
          <a:p>
            <a:pPr lvl="1"/>
            <a:r>
              <a:rPr lang="en-US" dirty="0"/>
              <a:t>Good </a:t>
            </a:r>
            <a:r>
              <a:rPr lang="en-US" dirty="0" err="1"/>
              <a:t>Jupyter</a:t>
            </a:r>
            <a:r>
              <a:rPr lang="en-US" dirty="0"/>
              <a:t> support</a:t>
            </a:r>
          </a:p>
          <a:p>
            <a:pPr lvl="2"/>
            <a:r>
              <a:rPr lang="en-US" dirty="0"/>
              <a:t>Debugging</a:t>
            </a:r>
          </a:p>
          <a:p>
            <a:pPr lvl="2"/>
            <a:r>
              <a:rPr lang="en-US" dirty="0"/>
              <a:t>Edit notebooks far faster</a:t>
            </a:r>
          </a:p>
          <a:p>
            <a:pPr lvl="2"/>
            <a:r>
              <a:rPr lang="en-US" dirty="0"/>
              <a:t>Auto rendering, etc.</a:t>
            </a:r>
          </a:p>
        </p:txBody>
      </p:sp>
    </p:spTree>
    <p:extLst>
      <p:ext uri="{BB962C8B-B14F-4D97-AF65-F5344CB8AC3E}">
        <p14:creationId xmlns:p14="http://schemas.microsoft.com/office/powerpoint/2010/main" val="290863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01.03s</vt:lpstr>
      <vt:lpstr>Very Important</vt:lpstr>
      <vt:lpstr>Topics</vt:lpstr>
      <vt:lpstr>Terms</vt:lpstr>
      <vt:lpstr>What is Git?</vt:lpstr>
      <vt:lpstr>Git Terms</vt:lpstr>
      <vt:lpstr>General Workflow (very, very simplified)</vt:lpstr>
      <vt:lpstr>Optimal Order of Operations</vt:lpstr>
      <vt:lpstr>What is Pycharm?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01.03s</dc:title>
  <dc:creator>David Thole (UIBUS)</dc:creator>
  <cp:lastModifiedBy>David Thole (UIBUS)</cp:lastModifiedBy>
  <cp:revision>3</cp:revision>
  <dcterms:created xsi:type="dcterms:W3CDTF">2021-01-16T23:22:28Z</dcterms:created>
  <dcterms:modified xsi:type="dcterms:W3CDTF">2021-01-16T23:41:07Z</dcterms:modified>
</cp:coreProperties>
</file>