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8" r:id="rId5"/>
    <p:sldId id="267" r:id="rId6"/>
    <p:sldId id="263" r:id="rId7"/>
    <p:sldId id="264" r:id="rId8"/>
    <p:sldId id="257" r:id="rId9"/>
    <p:sldId id="258" r:id="rId10"/>
    <p:sldId id="259" r:id="rId11"/>
    <p:sldId id="260" r:id="rId12"/>
    <p:sldId id="26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101" d="100"/>
          <a:sy n="101" d="100"/>
        </p:scale>
        <p:origin x="15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3589-781A-4375-923A-1298380CA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8E10B-9E2D-4117-8B00-AD75878ED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2743B-19BB-4509-9C73-872F4906B3D7}"/>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85CFEE70-CC99-401F-86EC-A601AE449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AC281-A484-4067-8EC6-F4908CE67BC5}"/>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187557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D6B8-BFEE-4853-AC74-CD1C9C9A5E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71BD6F-93E4-4E5E-8E4B-F3A6B4AE06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97550-0054-4DB8-B94C-6CBAC5E8ADE3}"/>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B8F00BB6-6F51-4659-B31A-BC3BA3FBB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AEA0-D1F1-42D0-A11A-C3D7432E6DD6}"/>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232956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D5CFE-F320-4600-99BA-4F2C0DDAD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391AD-D7BE-46FD-87AF-32D076E2F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751F9-73FD-4091-AD63-97424A5EA1B3}"/>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DBC835E2-3624-4EBE-B6F4-FDD8F3C93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41B43-8F41-41D9-AADD-A028C60BBBF2}"/>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60263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11A0-D3B9-401B-8593-90C40AFC1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B22F9-C0DE-4261-AC91-EF36B79E8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2AD46-8A98-4025-AFD9-A403BD3A1438}"/>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5D79300B-526C-4A9C-B40F-CB3F78623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5BE11-0713-412F-ADC8-0D1B470B56E7}"/>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104671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BB54-E241-4C14-A49D-0B4786334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27A3F-CBF7-4A77-8AD7-C14E44AD4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DDF88-F0C1-40A4-840F-E0BCFEBB7A07}"/>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2BB73B73-0A23-4E22-A1FF-8ABCCCCC3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93090-3197-4BE7-B23B-594A1647C68A}"/>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411617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1C64-3C2C-48D5-BD73-D8FF56BF6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4D984-D5A4-438D-BBCA-D6C950CED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20684-2ED0-4888-929C-A513C59819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E9866-2B54-4AA0-8081-86EC9A67D346}"/>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6" name="Footer Placeholder 5">
            <a:extLst>
              <a:ext uri="{FF2B5EF4-FFF2-40B4-BE49-F238E27FC236}">
                <a16:creationId xmlns:a16="http://schemas.microsoft.com/office/drawing/2014/main" id="{B1EDF06F-15D7-4E55-831A-D218BA944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5532D-3372-41BD-9794-493AD6EF566D}"/>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109351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C3C8-DF99-402A-863D-2F2A949C5A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9B913-7C1E-407F-B777-4EDEEBF1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80AD8-2469-44D0-BDC2-B9C7CEBE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D78E77-6584-4A26-ADA9-748C3829A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6CF2D-58A3-4D06-9EEE-8850002ED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61BF6-C098-4D23-B2C2-3383A052E745}"/>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8" name="Footer Placeholder 7">
            <a:extLst>
              <a:ext uri="{FF2B5EF4-FFF2-40B4-BE49-F238E27FC236}">
                <a16:creationId xmlns:a16="http://schemas.microsoft.com/office/drawing/2014/main" id="{BC08685A-3DF4-49B3-BE21-82A440512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38A0A3-06D3-441C-89B1-2F2947E872E1}"/>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243179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2ABA-3CBD-4BF0-9EB8-5BF1D8FA93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4543F-7E88-487A-B091-BF3A76389B08}"/>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4" name="Footer Placeholder 3">
            <a:extLst>
              <a:ext uri="{FF2B5EF4-FFF2-40B4-BE49-F238E27FC236}">
                <a16:creationId xmlns:a16="http://schemas.microsoft.com/office/drawing/2014/main" id="{4DBA22C8-43FE-4AE8-BB51-3018C20E6A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3A5E2D-DDA0-45C6-A079-9A737A7CBDA4}"/>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108745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126DA9-3592-4B76-A123-4432E8A147AD}"/>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3" name="Footer Placeholder 2">
            <a:extLst>
              <a:ext uri="{FF2B5EF4-FFF2-40B4-BE49-F238E27FC236}">
                <a16:creationId xmlns:a16="http://schemas.microsoft.com/office/drawing/2014/main" id="{3004B2F6-F9B2-4D1E-998D-F211A8BDF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D209A-C844-46BF-85C0-75A164203AFB}"/>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337561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363E-3675-4D7A-8588-C3952C004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BD3CD-106B-4485-8CF4-2F5A4FECC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E4CF8C-1D28-446F-994F-258507CCC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BDD9D-30FF-4727-BCF2-E5C57F3B5C7B}"/>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6" name="Footer Placeholder 5">
            <a:extLst>
              <a:ext uri="{FF2B5EF4-FFF2-40B4-BE49-F238E27FC236}">
                <a16:creationId xmlns:a16="http://schemas.microsoft.com/office/drawing/2014/main" id="{FDF108F2-8B52-4220-8A19-236FCB04E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F2B5-8EAA-48E6-B4E6-2297AB1A4C08}"/>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71376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DA9B-276B-4726-BBD1-61E2C2375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3C45B-A6F2-4380-A4A5-94813B9F3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0EE18-2869-455C-A690-DB4BE2719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DEE4-6C67-4B6A-8D8E-C2C718FA3671}"/>
              </a:ext>
            </a:extLst>
          </p:cNvPr>
          <p:cNvSpPr>
            <a:spLocks noGrp="1"/>
          </p:cNvSpPr>
          <p:nvPr>
            <p:ph type="dt" sz="half" idx="10"/>
          </p:nvPr>
        </p:nvSpPr>
        <p:spPr/>
        <p:txBody>
          <a:bodyPr/>
          <a:lstStyle/>
          <a:p>
            <a:fld id="{61CC16E7-0E3F-4F55-8409-DE43F0A76C87}" type="datetimeFigureOut">
              <a:rPr lang="en-US" smtClean="0"/>
              <a:t>2/22/2021</a:t>
            </a:fld>
            <a:endParaRPr lang="en-US"/>
          </a:p>
        </p:txBody>
      </p:sp>
      <p:sp>
        <p:nvSpPr>
          <p:cNvPr id="6" name="Footer Placeholder 5">
            <a:extLst>
              <a:ext uri="{FF2B5EF4-FFF2-40B4-BE49-F238E27FC236}">
                <a16:creationId xmlns:a16="http://schemas.microsoft.com/office/drawing/2014/main" id="{AB19DE83-CCBC-43C9-B9D8-1999CE1F0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E8D63-6027-4492-A0C1-5E87D089F52E}"/>
              </a:ext>
            </a:extLst>
          </p:cNvPr>
          <p:cNvSpPr>
            <a:spLocks noGrp="1"/>
          </p:cNvSpPr>
          <p:nvPr>
            <p:ph type="sldNum" sz="quarter" idx="12"/>
          </p:nvPr>
        </p:nvSpPr>
        <p:spPr/>
        <p:txBody>
          <a:bodyPr/>
          <a:lstStyle/>
          <a:p>
            <a:fld id="{B97BEBA0-93A7-4292-A26E-68B5FA84D61A}" type="slidenum">
              <a:rPr lang="en-US" smtClean="0"/>
              <a:t>‹#›</a:t>
            </a:fld>
            <a:endParaRPr lang="en-US"/>
          </a:p>
        </p:txBody>
      </p:sp>
    </p:spTree>
    <p:extLst>
      <p:ext uri="{BB962C8B-B14F-4D97-AF65-F5344CB8AC3E}">
        <p14:creationId xmlns:p14="http://schemas.microsoft.com/office/powerpoint/2010/main" val="301585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F4565-3E2E-42F5-A8FE-4B21C4B36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A05261-F028-4C0F-9674-2D841446E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C03F-E670-4A9F-9C58-9C7A28D65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C16E7-0E3F-4F55-8409-DE43F0A76C87}" type="datetimeFigureOut">
              <a:rPr lang="en-US" smtClean="0"/>
              <a:t>2/22/2021</a:t>
            </a:fld>
            <a:endParaRPr lang="en-US"/>
          </a:p>
        </p:txBody>
      </p:sp>
      <p:sp>
        <p:nvSpPr>
          <p:cNvPr id="5" name="Footer Placeholder 4">
            <a:extLst>
              <a:ext uri="{FF2B5EF4-FFF2-40B4-BE49-F238E27FC236}">
                <a16:creationId xmlns:a16="http://schemas.microsoft.com/office/drawing/2014/main" id="{858FED0A-02AC-493E-B494-7FD40EE9D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524996-30BD-4FA2-9806-AF7E77480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BEBA0-93A7-4292-A26E-68B5FA84D61A}" type="slidenum">
              <a:rPr lang="en-US" smtClean="0"/>
              <a:t>‹#›</a:t>
            </a:fld>
            <a:endParaRPr lang="en-US"/>
          </a:p>
        </p:txBody>
      </p:sp>
    </p:spTree>
    <p:extLst>
      <p:ext uri="{BB962C8B-B14F-4D97-AF65-F5344CB8AC3E}">
        <p14:creationId xmlns:p14="http://schemas.microsoft.com/office/powerpoint/2010/main" val="96827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umpy.org/doc/stable/reference/generated/numpy.vectoriz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957B-A9C7-42AF-B9A2-2054DB363476}"/>
              </a:ext>
            </a:extLst>
          </p:cNvPr>
          <p:cNvSpPr>
            <a:spLocks noGrp="1"/>
          </p:cNvSpPr>
          <p:nvPr>
            <p:ph type="ctrTitle"/>
          </p:nvPr>
        </p:nvSpPr>
        <p:spPr/>
        <p:txBody>
          <a:bodyPr/>
          <a:lstStyle/>
          <a:p>
            <a:r>
              <a:rPr lang="en-US" dirty="0"/>
              <a:t>05 - Lecture</a:t>
            </a:r>
          </a:p>
        </p:txBody>
      </p:sp>
    </p:spTree>
    <p:extLst>
      <p:ext uri="{BB962C8B-B14F-4D97-AF65-F5344CB8AC3E}">
        <p14:creationId xmlns:p14="http://schemas.microsoft.com/office/powerpoint/2010/main" val="20275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EC03-6A0C-4E0E-8785-B369AC35D42D}"/>
              </a:ext>
            </a:extLst>
          </p:cNvPr>
          <p:cNvSpPr>
            <a:spLocks noGrp="1"/>
          </p:cNvSpPr>
          <p:nvPr>
            <p:ph type="title"/>
          </p:nvPr>
        </p:nvSpPr>
        <p:spPr/>
        <p:txBody>
          <a:bodyPr/>
          <a:lstStyle/>
          <a:p>
            <a:r>
              <a:rPr lang="en-US" dirty="0"/>
              <a:t>Group Ideas</a:t>
            </a:r>
          </a:p>
        </p:txBody>
      </p:sp>
      <p:sp>
        <p:nvSpPr>
          <p:cNvPr id="3" name="Content Placeholder 2">
            <a:extLst>
              <a:ext uri="{FF2B5EF4-FFF2-40B4-BE49-F238E27FC236}">
                <a16:creationId xmlns:a16="http://schemas.microsoft.com/office/drawing/2014/main" id="{E51F4973-8E7B-44D9-960C-5436A5EC43F4}"/>
              </a:ext>
            </a:extLst>
          </p:cNvPr>
          <p:cNvSpPr>
            <a:spLocks noGrp="1"/>
          </p:cNvSpPr>
          <p:nvPr>
            <p:ph idx="1"/>
          </p:nvPr>
        </p:nvSpPr>
        <p:spPr/>
        <p:txBody>
          <a:bodyPr/>
          <a:lstStyle/>
          <a:p>
            <a:r>
              <a:rPr lang="en-US" dirty="0"/>
              <a:t>Time of Day &amp; Websites Visited</a:t>
            </a:r>
          </a:p>
          <a:p>
            <a:pPr lvl="1"/>
            <a:r>
              <a:rPr lang="en-US" dirty="0"/>
              <a:t>Over a week, what kinds of websites are visited at different types of day?  If working from home, do breaks (such as visiting Reddit, etc.) correlate to the same times for the same days?</a:t>
            </a:r>
          </a:p>
          <a:p>
            <a:r>
              <a:rPr lang="en-US" dirty="0"/>
              <a:t>Crime &amp; Time</a:t>
            </a:r>
          </a:p>
          <a:p>
            <a:pPr lvl="1"/>
            <a:r>
              <a:rPr lang="en-US" dirty="0"/>
              <a:t>Over a period of years, what kinds of arrests are we seeing?  In other words, how does the classification proportion change over the years. Example:</a:t>
            </a:r>
          </a:p>
          <a:p>
            <a:pPr lvl="1"/>
            <a:r>
              <a:rPr lang="en-US" dirty="0"/>
              <a:t>2010: Assault – 10%, Robbery 10%, …</a:t>
            </a:r>
          </a:p>
          <a:p>
            <a:pPr lvl="1"/>
            <a:r>
              <a:rPr lang="en-US" dirty="0"/>
              <a:t>2011: Assault – 15%, Robbery 5%, …</a:t>
            </a:r>
          </a:p>
          <a:p>
            <a:pPr lvl="1"/>
            <a:r>
              <a:rPr lang="en-US" dirty="0"/>
              <a:t>…</a:t>
            </a:r>
          </a:p>
        </p:txBody>
      </p:sp>
    </p:spTree>
    <p:extLst>
      <p:ext uri="{BB962C8B-B14F-4D97-AF65-F5344CB8AC3E}">
        <p14:creationId xmlns:p14="http://schemas.microsoft.com/office/powerpoint/2010/main" val="392933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ED9-C739-480D-8E30-A3E0ADA3B21C}"/>
              </a:ext>
            </a:extLst>
          </p:cNvPr>
          <p:cNvSpPr>
            <a:spLocks noGrp="1"/>
          </p:cNvSpPr>
          <p:nvPr>
            <p:ph type="title"/>
          </p:nvPr>
        </p:nvSpPr>
        <p:spPr/>
        <p:txBody>
          <a:bodyPr/>
          <a:lstStyle/>
          <a:p>
            <a:r>
              <a:rPr lang="en-US" dirty="0"/>
              <a:t>Group Ideas</a:t>
            </a:r>
          </a:p>
        </p:txBody>
      </p:sp>
      <p:sp>
        <p:nvSpPr>
          <p:cNvPr id="3" name="Content Placeholder 2">
            <a:extLst>
              <a:ext uri="{FF2B5EF4-FFF2-40B4-BE49-F238E27FC236}">
                <a16:creationId xmlns:a16="http://schemas.microsoft.com/office/drawing/2014/main" id="{B6F40137-B689-4DD1-B665-620AEDB79822}"/>
              </a:ext>
            </a:extLst>
          </p:cNvPr>
          <p:cNvSpPr>
            <a:spLocks noGrp="1"/>
          </p:cNvSpPr>
          <p:nvPr>
            <p:ph idx="1"/>
          </p:nvPr>
        </p:nvSpPr>
        <p:spPr/>
        <p:txBody>
          <a:bodyPr/>
          <a:lstStyle/>
          <a:p>
            <a:r>
              <a:rPr lang="en-US" dirty="0"/>
              <a:t>Hit up google, use some of the phrases such as:</a:t>
            </a:r>
          </a:p>
          <a:p>
            <a:pPr lvl="1"/>
            <a:r>
              <a:rPr lang="en-US" dirty="0"/>
              <a:t>Open data set &lt;topic&gt;</a:t>
            </a:r>
          </a:p>
          <a:p>
            <a:pPr lvl="1"/>
            <a:r>
              <a:rPr lang="en-US" dirty="0"/>
              <a:t>Free data set &lt;topic&gt;</a:t>
            </a:r>
          </a:p>
          <a:p>
            <a:r>
              <a:rPr lang="en-US" dirty="0"/>
              <a:t>…or, better yet, try to generate your own if you have the equipment of interest.</a:t>
            </a:r>
          </a:p>
          <a:p>
            <a:pPr lvl="1"/>
            <a:r>
              <a:rPr lang="en-US" dirty="0"/>
              <a:t>Log analysis with </a:t>
            </a:r>
            <a:r>
              <a:rPr lang="en-US" dirty="0" err="1"/>
              <a:t>graylog</a:t>
            </a:r>
            <a:r>
              <a:rPr lang="en-US" dirty="0"/>
              <a:t> and security issues</a:t>
            </a:r>
          </a:p>
          <a:p>
            <a:pPr lvl="1"/>
            <a:r>
              <a:rPr lang="en-US" dirty="0"/>
              <a:t>Website analysis using </a:t>
            </a:r>
            <a:r>
              <a:rPr lang="en-US" dirty="0" err="1"/>
              <a:t>PiHole</a:t>
            </a:r>
            <a:endParaRPr lang="en-US" dirty="0"/>
          </a:p>
          <a:p>
            <a:pPr lvl="1"/>
            <a:r>
              <a:rPr lang="en-US" dirty="0"/>
              <a:t>Radon/Temperature using SmartThings + </a:t>
            </a:r>
            <a:r>
              <a:rPr lang="en-US" dirty="0" err="1"/>
              <a:t>EcoQube</a:t>
            </a:r>
            <a:endParaRPr lang="en-US" dirty="0"/>
          </a:p>
        </p:txBody>
      </p:sp>
    </p:spTree>
    <p:extLst>
      <p:ext uri="{BB962C8B-B14F-4D97-AF65-F5344CB8AC3E}">
        <p14:creationId xmlns:p14="http://schemas.microsoft.com/office/powerpoint/2010/main" val="251027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D76E-4BCC-48CC-B637-A27302957DBD}"/>
              </a:ext>
            </a:extLst>
          </p:cNvPr>
          <p:cNvSpPr>
            <a:spLocks noGrp="1"/>
          </p:cNvSpPr>
          <p:nvPr>
            <p:ph type="title"/>
          </p:nvPr>
        </p:nvSpPr>
        <p:spPr/>
        <p:txBody>
          <a:bodyPr/>
          <a:lstStyle/>
          <a:p>
            <a:r>
              <a:rPr lang="en-US" dirty="0"/>
              <a:t>Group Timeline/Tasks</a:t>
            </a:r>
          </a:p>
        </p:txBody>
      </p:sp>
      <p:sp>
        <p:nvSpPr>
          <p:cNvPr id="3" name="Content Placeholder 2">
            <a:extLst>
              <a:ext uri="{FF2B5EF4-FFF2-40B4-BE49-F238E27FC236}">
                <a16:creationId xmlns:a16="http://schemas.microsoft.com/office/drawing/2014/main" id="{6C9F6193-74E4-4480-9064-2B8E95571D00}"/>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dirty="0"/>
              <a:t>Meet with your group. Who are your teammates, what’s the group dynamic like?  What drives the interests for each other.  Think “Team building”</a:t>
            </a:r>
          </a:p>
          <a:p>
            <a:pPr lvl="1"/>
            <a:r>
              <a:rPr lang="en-US" dirty="0"/>
              <a:t>Note I assigned leaders, but you can change this if you see fit.  Changing groups = no, but how you all manage how you handle it is between your team.</a:t>
            </a:r>
          </a:p>
          <a:p>
            <a:pPr>
              <a:buFont typeface="Wingdings" panose="05000000000000000000" pitchFamily="2" charset="2"/>
              <a:buChar char="ü"/>
            </a:pPr>
            <a:r>
              <a:rPr lang="en-US" dirty="0"/>
              <a:t>How will you collaborate on this?  How do you track tasks?</a:t>
            </a:r>
          </a:p>
          <a:p>
            <a:pPr lvl="1"/>
            <a:r>
              <a:rPr lang="en-US" dirty="0"/>
              <a:t>Remember: Office365 is university wide.  You could do this as simple as a shared excel file and shared </a:t>
            </a:r>
            <a:r>
              <a:rPr lang="en-US" dirty="0" err="1"/>
              <a:t>onedrive</a:t>
            </a:r>
            <a:r>
              <a:rPr lang="en-US" dirty="0"/>
              <a:t>.  You could also use </a:t>
            </a:r>
            <a:r>
              <a:rPr lang="en-US" dirty="0" err="1"/>
              <a:t>Github</a:t>
            </a:r>
            <a:r>
              <a:rPr lang="en-US" dirty="0"/>
              <a:t> and the issue tracker in that, if so desired.</a:t>
            </a:r>
          </a:p>
          <a:p>
            <a:pPr>
              <a:buFont typeface="Wingdings" panose="05000000000000000000" pitchFamily="2" charset="2"/>
              <a:buChar char="ü"/>
            </a:pPr>
            <a:r>
              <a:rPr lang="en-US" dirty="0"/>
              <a:t>When can your team meet?  How will you meet?</a:t>
            </a:r>
          </a:p>
          <a:p>
            <a:pPr lvl="1"/>
            <a:r>
              <a:rPr lang="en-US" dirty="0"/>
              <a:t>Note, Zoom is also available for everyone – students too.  You can schedule meetings.  You *may* have access to MS Teams (far superior in my view), that could be a good option assuming you have access.</a:t>
            </a:r>
          </a:p>
        </p:txBody>
      </p:sp>
    </p:spTree>
    <p:extLst>
      <p:ext uri="{BB962C8B-B14F-4D97-AF65-F5344CB8AC3E}">
        <p14:creationId xmlns:p14="http://schemas.microsoft.com/office/powerpoint/2010/main" val="389904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88B-B7F1-4FF3-8D86-BB7A0AA4F2FC}"/>
              </a:ext>
            </a:extLst>
          </p:cNvPr>
          <p:cNvSpPr>
            <a:spLocks noGrp="1"/>
          </p:cNvSpPr>
          <p:nvPr>
            <p:ph type="title"/>
          </p:nvPr>
        </p:nvSpPr>
        <p:spPr/>
        <p:txBody>
          <a:bodyPr/>
          <a:lstStyle/>
          <a:p>
            <a:r>
              <a:rPr lang="en-US" dirty="0"/>
              <a:t>In-Class Activity</a:t>
            </a:r>
          </a:p>
        </p:txBody>
      </p:sp>
      <p:sp>
        <p:nvSpPr>
          <p:cNvPr id="3" name="Content Placeholder 2">
            <a:extLst>
              <a:ext uri="{FF2B5EF4-FFF2-40B4-BE49-F238E27FC236}">
                <a16:creationId xmlns:a16="http://schemas.microsoft.com/office/drawing/2014/main" id="{4316DD51-466C-4269-9F2F-A15BF78F3738}"/>
              </a:ext>
            </a:extLst>
          </p:cNvPr>
          <p:cNvSpPr>
            <a:spLocks noGrp="1"/>
          </p:cNvSpPr>
          <p:nvPr>
            <p:ph idx="1"/>
          </p:nvPr>
        </p:nvSpPr>
        <p:spPr/>
        <p:txBody>
          <a:bodyPr/>
          <a:lstStyle/>
          <a:p>
            <a:r>
              <a:rPr lang="en-US" dirty="0"/>
              <a:t>Concepts most important for the upcoming midterm.  So, we’re doing the practice exam.  Will post link in chat.</a:t>
            </a:r>
          </a:p>
          <a:p>
            <a:r>
              <a:rPr lang="en-US" dirty="0"/>
              <a:t>Your group success depends on the members understanding the concepts.  Use this time to get a feeling of comfort level by all involved.  And, consider meeting.</a:t>
            </a:r>
          </a:p>
          <a:p>
            <a:r>
              <a:rPr lang="en-US" dirty="0"/>
              <a:t>I will be available to answer clarifying questions, but I want to treat this closer to an exam.  Try to rely on each other.  The answer is already on </a:t>
            </a:r>
            <a:r>
              <a:rPr lang="en-US" dirty="0" err="1"/>
              <a:t>Github</a:t>
            </a:r>
            <a:r>
              <a:rPr lang="en-US" dirty="0"/>
              <a:t>, but avoid looking at it, if possible.</a:t>
            </a:r>
          </a:p>
          <a:p>
            <a:r>
              <a:rPr lang="en-US" dirty="0"/>
              <a:t>I’ll hang in the main channel, please join the main channel to ask questions and return (part to practice the teaching part for people)</a:t>
            </a:r>
          </a:p>
        </p:txBody>
      </p:sp>
    </p:spTree>
    <p:extLst>
      <p:ext uri="{BB962C8B-B14F-4D97-AF65-F5344CB8AC3E}">
        <p14:creationId xmlns:p14="http://schemas.microsoft.com/office/powerpoint/2010/main" val="35578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D61D-8717-4E25-9714-93B5C42AC2DD}"/>
              </a:ext>
            </a:extLst>
          </p:cNvPr>
          <p:cNvSpPr>
            <a:spLocks noGrp="1"/>
          </p:cNvSpPr>
          <p:nvPr>
            <p:ph type="title"/>
          </p:nvPr>
        </p:nvSpPr>
        <p:spPr/>
        <p:txBody>
          <a:bodyPr/>
          <a:lstStyle/>
          <a:p>
            <a:r>
              <a:rPr lang="en-US" dirty="0"/>
              <a:t>Format of today’s lecture</a:t>
            </a:r>
          </a:p>
        </p:txBody>
      </p:sp>
      <p:sp>
        <p:nvSpPr>
          <p:cNvPr id="3" name="Content Placeholder 2">
            <a:extLst>
              <a:ext uri="{FF2B5EF4-FFF2-40B4-BE49-F238E27FC236}">
                <a16:creationId xmlns:a16="http://schemas.microsoft.com/office/drawing/2014/main" id="{E2ECFD91-B99A-4B8F-B6AB-95C78925816C}"/>
              </a:ext>
            </a:extLst>
          </p:cNvPr>
          <p:cNvSpPr>
            <a:spLocks noGrp="1"/>
          </p:cNvSpPr>
          <p:nvPr>
            <p:ph idx="1"/>
          </p:nvPr>
        </p:nvSpPr>
        <p:spPr/>
        <p:txBody>
          <a:bodyPr/>
          <a:lstStyle/>
          <a:p>
            <a:r>
              <a:rPr lang="en-US" dirty="0"/>
              <a:t>Important announcements, deadlines, etc.</a:t>
            </a:r>
          </a:p>
          <a:p>
            <a:r>
              <a:rPr lang="en-US" dirty="0"/>
              <a:t>Homework (in general)</a:t>
            </a:r>
          </a:p>
          <a:p>
            <a:r>
              <a:rPr lang="en-US" dirty="0"/>
              <a:t>Test Structure</a:t>
            </a:r>
          </a:p>
          <a:p>
            <a:pPr lvl="1"/>
            <a:r>
              <a:rPr lang="en-US" dirty="0"/>
              <a:t>And how to prepare…</a:t>
            </a:r>
          </a:p>
          <a:p>
            <a:r>
              <a:rPr lang="en-US" dirty="0"/>
              <a:t>Group Projects</a:t>
            </a:r>
          </a:p>
          <a:p>
            <a:pPr lvl="1"/>
            <a:r>
              <a:rPr lang="en-US" dirty="0"/>
              <a:t>Structure, some group project ideas.</a:t>
            </a:r>
          </a:p>
          <a:p>
            <a:r>
              <a:rPr lang="en-US" dirty="0"/>
              <a:t>Group Activity</a:t>
            </a:r>
          </a:p>
          <a:p>
            <a:pPr lvl="1"/>
            <a:r>
              <a:rPr lang="en-US" dirty="0"/>
              <a:t>Groups as formed already for working on the activity.</a:t>
            </a:r>
          </a:p>
          <a:p>
            <a:pPr lvl="1"/>
            <a:r>
              <a:rPr lang="en-US" dirty="0"/>
              <a:t>Activity today is working through the midterm practice exam.</a:t>
            </a:r>
          </a:p>
        </p:txBody>
      </p:sp>
    </p:spTree>
    <p:extLst>
      <p:ext uri="{BB962C8B-B14F-4D97-AF65-F5344CB8AC3E}">
        <p14:creationId xmlns:p14="http://schemas.microsoft.com/office/powerpoint/2010/main" val="304462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7E5B-5F75-463C-B1A3-2734668B3824}"/>
              </a:ext>
            </a:extLst>
          </p:cNvPr>
          <p:cNvSpPr>
            <a:spLocks noGrp="1"/>
          </p:cNvSpPr>
          <p:nvPr>
            <p:ph type="title"/>
          </p:nvPr>
        </p:nvSpPr>
        <p:spPr/>
        <p:txBody>
          <a:bodyPr/>
          <a:lstStyle/>
          <a:p>
            <a:r>
              <a:rPr lang="en-US" dirty="0"/>
              <a:t>Important Announcements</a:t>
            </a:r>
          </a:p>
        </p:txBody>
      </p:sp>
      <p:sp>
        <p:nvSpPr>
          <p:cNvPr id="3" name="Content Placeholder 2">
            <a:extLst>
              <a:ext uri="{FF2B5EF4-FFF2-40B4-BE49-F238E27FC236}">
                <a16:creationId xmlns:a16="http://schemas.microsoft.com/office/drawing/2014/main" id="{78C9BDF0-AD91-4EE6-9240-13411362202D}"/>
              </a:ext>
            </a:extLst>
          </p:cNvPr>
          <p:cNvSpPr>
            <a:spLocks noGrp="1"/>
          </p:cNvSpPr>
          <p:nvPr>
            <p:ph idx="1"/>
          </p:nvPr>
        </p:nvSpPr>
        <p:spPr/>
        <p:txBody>
          <a:bodyPr/>
          <a:lstStyle/>
          <a:p>
            <a:r>
              <a:rPr lang="en-US" dirty="0"/>
              <a:t>Mid-semester course evaluations</a:t>
            </a:r>
          </a:p>
          <a:p>
            <a:pPr lvl="1"/>
            <a:r>
              <a:rPr lang="en-US" dirty="0"/>
              <a:t>Please complete by 11/28</a:t>
            </a:r>
          </a:p>
          <a:p>
            <a:pPr lvl="1"/>
            <a:r>
              <a:rPr lang="en-US" dirty="0"/>
              <a:t>Unsure what they’ll ask.  I’ll have my own survey released next week to revisit pace in the course</a:t>
            </a:r>
          </a:p>
          <a:p>
            <a:pPr lvl="1"/>
            <a:r>
              <a:rPr lang="en-US" dirty="0"/>
              <a:t>They say it takes ~10m to complete.  Please try to do it in free time during class or right after.</a:t>
            </a:r>
          </a:p>
          <a:p>
            <a:r>
              <a:rPr lang="en-US" dirty="0"/>
              <a:t>Midterm next week</a:t>
            </a:r>
          </a:p>
          <a:p>
            <a:r>
              <a:rPr lang="en-US" dirty="0"/>
              <a:t>No homework this week</a:t>
            </a:r>
          </a:p>
          <a:p>
            <a:r>
              <a:rPr lang="en-US" dirty="0"/>
              <a:t>Homework from last week due Tuesday at 6PM.</a:t>
            </a:r>
          </a:p>
        </p:txBody>
      </p:sp>
    </p:spTree>
    <p:extLst>
      <p:ext uri="{BB962C8B-B14F-4D97-AF65-F5344CB8AC3E}">
        <p14:creationId xmlns:p14="http://schemas.microsoft.com/office/powerpoint/2010/main" val="23876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88EE-A54B-4F8D-8A0C-23BFE1BBA289}"/>
              </a:ext>
            </a:extLst>
          </p:cNvPr>
          <p:cNvSpPr>
            <a:spLocks noGrp="1"/>
          </p:cNvSpPr>
          <p:nvPr>
            <p:ph type="title"/>
          </p:nvPr>
        </p:nvSpPr>
        <p:spPr/>
        <p:txBody>
          <a:bodyPr/>
          <a:lstStyle/>
          <a:p>
            <a:r>
              <a:rPr lang="en-US" dirty="0"/>
              <a:t>Motivation for course</a:t>
            </a:r>
          </a:p>
        </p:txBody>
      </p:sp>
    </p:spTree>
    <p:extLst>
      <p:ext uri="{BB962C8B-B14F-4D97-AF65-F5344CB8AC3E}">
        <p14:creationId xmlns:p14="http://schemas.microsoft.com/office/powerpoint/2010/main" val="153514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E9AE-5CF6-4CA3-B0A1-7C19AFD6E2F2}"/>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105ADAF-3AD2-4438-B810-21CC3FA31AB5}"/>
              </a:ext>
            </a:extLst>
          </p:cNvPr>
          <p:cNvSpPr>
            <a:spLocks noGrp="1"/>
          </p:cNvSpPr>
          <p:nvPr>
            <p:ph idx="1"/>
          </p:nvPr>
        </p:nvSpPr>
        <p:spPr/>
        <p:txBody>
          <a:bodyPr/>
          <a:lstStyle/>
          <a:p>
            <a:r>
              <a:rPr lang="en-US" dirty="0"/>
              <a:t>Read the instructions, carefully, and read documentation</a:t>
            </a:r>
          </a:p>
          <a:p>
            <a:r>
              <a:rPr lang="en-US" dirty="0"/>
              <a:t>Do NOT just copy code from the internet.  You must know what it’s doing, and defend your choice in using it.</a:t>
            </a:r>
          </a:p>
          <a:p>
            <a:pPr lvl="1"/>
            <a:r>
              <a:rPr lang="en-US" dirty="0"/>
              <a:t>Yes, you can fail this course if you blindly copy code.  I do pay attention.</a:t>
            </a:r>
          </a:p>
          <a:p>
            <a:pPr lvl="1"/>
            <a:r>
              <a:rPr lang="en-US" dirty="0"/>
              <a:t>If you can’t explain how it works, don’t use it.</a:t>
            </a:r>
          </a:p>
          <a:p>
            <a:r>
              <a:rPr lang="en-US" dirty="0"/>
              <a:t>Reading documentation is part an art, lets go through an example from the homework:</a:t>
            </a:r>
          </a:p>
          <a:p>
            <a:pPr lvl="1"/>
            <a:r>
              <a:rPr lang="en-US" dirty="0"/>
              <a:t>Part 5: </a:t>
            </a:r>
            <a:r>
              <a:rPr lang="en-US" dirty="0">
                <a:hlinkClick r:id="rId2"/>
              </a:rPr>
              <a:t>https://</a:t>
            </a:r>
            <a:r>
              <a:rPr lang="en-US" dirty="0" err="1">
                <a:hlinkClick r:id="rId2"/>
              </a:rPr>
              <a:t>numpy.org</a:t>
            </a:r>
            <a:r>
              <a:rPr lang="en-US" dirty="0">
                <a:hlinkClick r:id="rId2"/>
              </a:rPr>
              <a:t>/doc/stable/reference/generated/</a:t>
            </a:r>
            <a:r>
              <a:rPr lang="en-US" dirty="0" err="1">
                <a:hlinkClick r:id="rId2"/>
              </a:rPr>
              <a:t>numpy.vectorize.html</a:t>
            </a:r>
            <a:endParaRPr lang="en-US" dirty="0"/>
          </a:p>
        </p:txBody>
      </p:sp>
    </p:spTree>
    <p:extLst>
      <p:ext uri="{BB962C8B-B14F-4D97-AF65-F5344CB8AC3E}">
        <p14:creationId xmlns:p14="http://schemas.microsoft.com/office/powerpoint/2010/main" val="347837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3346-8E29-4E3C-AEC2-FE6F26BD56B5}"/>
              </a:ext>
            </a:extLst>
          </p:cNvPr>
          <p:cNvSpPr>
            <a:spLocks noGrp="1"/>
          </p:cNvSpPr>
          <p:nvPr>
            <p:ph idx="1"/>
          </p:nvPr>
        </p:nvSpPr>
        <p:spPr>
          <a:xfrm>
            <a:off x="687198" y="1309444"/>
            <a:ext cx="10515600" cy="5712142"/>
          </a:xfrm>
        </p:spPr>
        <p:txBody>
          <a:bodyPr>
            <a:normAutofit lnSpcReduction="10000"/>
          </a:bodyPr>
          <a:lstStyle/>
          <a:p>
            <a:r>
              <a:rPr lang="en-US" dirty="0"/>
              <a:t>Two Parts</a:t>
            </a:r>
          </a:p>
          <a:p>
            <a:pPr lvl="1"/>
            <a:r>
              <a:rPr lang="en-US" dirty="0"/>
              <a:t>Theory/Concept - ~30 minutes or so, next class right after any announcements.  Closed book.  Proctored if possible.</a:t>
            </a:r>
          </a:p>
          <a:p>
            <a:pPr lvl="1"/>
            <a:r>
              <a:rPr lang="en-US" dirty="0"/>
              <a:t>Practical - ~1 week.  Due much like a homework is.  Open book/net/etc. but if questions arise, be prepared to </a:t>
            </a:r>
            <a:r>
              <a:rPr lang="en-US"/>
              <a:t>explain rational.</a:t>
            </a:r>
            <a:endParaRPr lang="en-US" dirty="0"/>
          </a:p>
          <a:p>
            <a:r>
              <a:rPr lang="en-US" dirty="0"/>
              <a:t>Because of homework/test on same week, extending the due date of the homework </a:t>
            </a:r>
            <a:r>
              <a:rPr lang="en-US" dirty="0" err="1"/>
              <a:t>til</a:t>
            </a:r>
            <a:r>
              <a:rPr lang="en-US" dirty="0"/>
              <a:t> the end of that following week.</a:t>
            </a:r>
          </a:p>
          <a:p>
            <a:endParaRPr lang="en-US" dirty="0"/>
          </a:p>
          <a:p>
            <a:endParaRPr lang="en-US" dirty="0"/>
          </a:p>
          <a:p>
            <a:endParaRPr lang="en-US" dirty="0"/>
          </a:p>
          <a:p>
            <a:endParaRPr lang="en-US" dirty="0"/>
          </a:p>
          <a:p>
            <a:r>
              <a:rPr lang="en-US" dirty="0"/>
              <a:t>Theory/Concept:</a:t>
            </a:r>
          </a:p>
          <a:p>
            <a:pPr lvl="1"/>
            <a:r>
              <a:rPr lang="en-US" dirty="0"/>
              <a:t>Multiple choice and short answer.  No coding.</a:t>
            </a:r>
          </a:p>
        </p:txBody>
      </p:sp>
      <p:graphicFrame>
        <p:nvGraphicFramePr>
          <p:cNvPr id="5" name="Table 5">
            <a:extLst>
              <a:ext uri="{FF2B5EF4-FFF2-40B4-BE49-F238E27FC236}">
                <a16:creationId xmlns:a16="http://schemas.microsoft.com/office/drawing/2014/main" id="{4201A216-6B25-48E3-9D0E-393C1077AF1F}"/>
              </a:ext>
            </a:extLst>
          </p:cNvPr>
          <p:cNvGraphicFramePr>
            <a:graphicFrameLocks noGrp="1"/>
          </p:cNvGraphicFramePr>
          <p:nvPr>
            <p:extLst>
              <p:ext uri="{D42A27DB-BD31-4B8C-83A1-F6EECF244321}">
                <p14:modId xmlns:p14="http://schemas.microsoft.com/office/powerpoint/2010/main" val="1895479911"/>
              </p:ext>
            </p:extLst>
          </p:nvPr>
        </p:nvGraphicFramePr>
        <p:xfrm>
          <a:off x="1503494" y="3840371"/>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28606467"/>
                    </a:ext>
                  </a:extLst>
                </a:gridCol>
                <a:gridCol w="2709333">
                  <a:extLst>
                    <a:ext uri="{9D8B030D-6E8A-4147-A177-3AD203B41FA5}">
                      <a16:colId xmlns:a16="http://schemas.microsoft.com/office/drawing/2014/main" val="3617034935"/>
                    </a:ext>
                  </a:extLst>
                </a:gridCol>
                <a:gridCol w="2709333">
                  <a:extLst>
                    <a:ext uri="{9D8B030D-6E8A-4147-A177-3AD203B41FA5}">
                      <a16:colId xmlns:a16="http://schemas.microsoft.com/office/drawing/2014/main" val="2251279281"/>
                    </a:ext>
                  </a:extLst>
                </a:gridCol>
              </a:tblGrid>
              <a:tr h="370840">
                <a:tc>
                  <a:txBody>
                    <a:bodyPr/>
                    <a:lstStyle/>
                    <a:p>
                      <a:r>
                        <a:rPr lang="en-US" dirty="0"/>
                        <a:t>Event</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1811722288"/>
                  </a:ext>
                </a:extLst>
              </a:tr>
              <a:tr h="370840">
                <a:tc>
                  <a:txBody>
                    <a:bodyPr/>
                    <a:lstStyle/>
                    <a:p>
                      <a:r>
                        <a:rPr lang="en-US" dirty="0"/>
                        <a:t>Theory/Concept Exam</a:t>
                      </a:r>
                    </a:p>
                  </a:txBody>
                  <a:tcPr/>
                </a:tc>
                <a:tc>
                  <a:txBody>
                    <a:bodyPr/>
                    <a:lstStyle/>
                    <a:p>
                      <a:r>
                        <a:rPr lang="en-US" dirty="0"/>
                        <a:t>March 01</a:t>
                      </a:r>
                    </a:p>
                  </a:txBody>
                  <a:tcPr/>
                </a:tc>
                <a:tc>
                  <a:txBody>
                    <a:bodyPr/>
                    <a:lstStyle/>
                    <a:p>
                      <a:r>
                        <a:rPr lang="en-US" dirty="0"/>
                        <a:t>March 01</a:t>
                      </a:r>
                    </a:p>
                  </a:txBody>
                  <a:tcPr/>
                </a:tc>
                <a:extLst>
                  <a:ext uri="{0D108BD9-81ED-4DB2-BD59-A6C34878D82A}">
                    <a16:rowId xmlns:a16="http://schemas.microsoft.com/office/drawing/2014/main" val="4141748725"/>
                  </a:ext>
                </a:extLst>
              </a:tr>
              <a:tr h="370840">
                <a:tc>
                  <a:txBody>
                    <a:bodyPr/>
                    <a:lstStyle/>
                    <a:p>
                      <a:r>
                        <a:rPr lang="en-US" dirty="0"/>
                        <a:t>Practical Exam</a:t>
                      </a:r>
                    </a:p>
                  </a:txBody>
                  <a:tcPr/>
                </a:tc>
                <a:tc>
                  <a:txBody>
                    <a:bodyPr/>
                    <a:lstStyle/>
                    <a:p>
                      <a:r>
                        <a:rPr lang="en-US" dirty="0"/>
                        <a:t>March 01</a:t>
                      </a:r>
                    </a:p>
                  </a:txBody>
                  <a:tcPr/>
                </a:tc>
                <a:tc>
                  <a:txBody>
                    <a:bodyPr/>
                    <a:lstStyle/>
                    <a:p>
                      <a:r>
                        <a:rPr lang="en-US" dirty="0"/>
                        <a:t>March 08</a:t>
                      </a:r>
                    </a:p>
                  </a:txBody>
                  <a:tcPr/>
                </a:tc>
                <a:extLst>
                  <a:ext uri="{0D108BD9-81ED-4DB2-BD59-A6C34878D82A}">
                    <a16:rowId xmlns:a16="http://schemas.microsoft.com/office/drawing/2014/main" val="2627747181"/>
                  </a:ext>
                </a:extLst>
              </a:tr>
              <a:tr h="370840">
                <a:tc>
                  <a:txBody>
                    <a:bodyPr/>
                    <a:lstStyle/>
                    <a:p>
                      <a:r>
                        <a:rPr lang="en-US" dirty="0"/>
                        <a:t>Homework 5</a:t>
                      </a:r>
                    </a:p>
                  </a:txBody>
                  <a:tcPr/>
                </a:tc>
                <a:tc>
                  <a:txBody>
                    <a:bodyPr/>
                    <a:lstStyle/>
                    <a:p>
                      <a:r>
                        <a:rPr lang="en-US" dirty="0"/>
                        <a:t>March 01</a:t>
                      </a:r>
                    </a:p>
                  </a:txBody>
                  <a:tcPr/>
                </a:tc>
                <a:tc>
                  <a:txBody>
                    <a:bodyPr/>
                    <a:lstStyle/>
                    <a:p>
                      <a:r>
                        <a:rPr lang="en-US" dirty="0"/>
                        <a:t>March 12</a:t>
                      </a:r>
                    </a:p>
                  </a:txBody>
                  <a:tcPr/>
                </a:tc>
                <a:extLst>
                  <a:ext uri="{0D108BD9-81ED-4DB2-BD59-A6C34878D82A}">
                    <a16:rowId xmlns:a16="http://schemas.microsoft.com/office/drawing/2014/main" val="3687838459"/>
                  </a:ext>
                </a:extLst>
              </a:tr>
              <a:tr h="370840">
                <a:tc>
                  <a:txBody>
                    <a:bodyPr/>
                    <a:lstStyle/>
                    <a:p>
                      <a:r>
                        <a:rPr lang="en-US" dirty="0"/>
                        <a:t>Checkpoint</a:t>
                      </a:r>
                    </a:p>
                  </a:txBody>
                  <a:tcPr/>
                </a:tc>
                <a:tc>
                  <a:txBody>
                    <a:bodyPr/>
                    <a:lstStyle/>
                    <a:p>
                      <a:r>
                        <a:rPr lang="en-US" dirty="0"/>
                        <a:t>Feb 17</a:t>
                      </a:r>
                    </a:p>
                  </a:txBody>
                  <a:tcPr/>
                </a:tc>
                <a:tc>
                  <a:txBody>
                    <a:bodyPr/>
                    <a:lstStyle/>
                    <a:p>
                      <a:r>
                        <a:rPr lang="en-US" dirty="0"/>
                        <a:t>March 08</a:t>
                      </a:r>
                    </a:p>
                  </a:txBody>
                  <a:tcPr/>
                </a:tc>
                <a:extLst>
                  <a:ext uri="{0D108BD9-81ED-4DB2-BD59-A6C34878D82A}">
                    <a16:rowId xmlns:a16="http://schemas.microsoft.com/office/drawing/2014/main" val="1269776408"/>
                  </a:ext>
                </a:extLst>
              </a:tr>
            </a:tbl>
          </a:graphicData>
        </a:graphic>
      </p:graphicFrame>
      <p:sp>
        <p:nvSpPr>
          <p:cNvPr id="8" name="TextBox 7">
            <a:extLst>
              <a:ext uri="{FF2B5EF4-FFF2-40B4-BE49-F238E27FC236}">
                <a16:creationId xmlns:a16="http://schemas.microsoft.com/office/drawing/2014/main" id="{8BB3EB30-A897-4E8B-9EAC-AEDEC4D26312}"/>
              </a:ext>
            </a:extLst>
          </p:cNvPr>
          <p:cNvSpPr txBox="1"/>
          <p:nvPr/>
        </p:nvSpPr>
        <p:spPr>
          <a:xfrm>
            <a:off x="570451" y="393988"/>
            <a:ext cx="2952925" cy="769441"/>
          </a:xfrm>
          <a:prstGeom prst="rect">
            <a:avLst/>
          </a:prstGeom>
          <a:noFill/>
        </p:spPr>
        <p:txBody>
          <a:bodyPr wrap="square" rtlCol="0">
            <a:spAutoFit/>
          </a:bodyPr>
          <a:lstStyle/>
          <a:p>
            <a:r>
              <a:rPr lang="en-US" sz="4400" dirty="0"/>
              <a:t>Test Format</a:t>
            </a:r>
          </a:p>
        </p:txBody>
      </p:sp>
    </p:spTree>
    <p:extLst>
      <p:ext uri="{BB962C8B-B14F-4D97-AF65-F5344CB8AC3E}">
        <p14:creationId xmlns:p14="http://schemas.microsoft.com/office/powerpoint/2010/main" val="277325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4B6-FF96-49DA-B02E-1FE234BCF1B0}"/>
              </a:ext>
            </a:extLst>
          </p:cNvPr>
          <p:cNvSpPr>
            <a:spLocks noGrp="1"/>
          </p:cNvSpPr>
          <p:nvPr>
            <p:ph type="title"/>
          </p:nvPr>
        </p:nvSpPr>
        <p:spPr/>
        <p:txBody>
          <a:bodyPr/>
          <a:lstStyle/>
          <a:p>
            <a:r>
              <a:rPr lang="en-US" dirty="0"/>
              <a:t>How to Prepare…</a:t>
            </a:r>
          </a:p>
        </p:txBody>
      </p:sp>
      <p:sp>
        <p:nvSpPr>
          <p:cNvPr id="3" name="Content Placeholder 2">
            <a:extLst>
              <a:ext uri="{FF2B5EF4-FFF2-40B4-BE49-F238E27FC236}">
                <a16:creationId xmlns:a16="http://schemas.microsoft.com/office/drawing/2014/main" id="{CD26C8BB-CA79-4D6B-9F52-1A38681F0897}"/>
              </a:ext>
            </a:extLst>
          </p:cNvPr>
          <p:cNvSpPr>
            <a:spLocks noGrp="1"/>
          </p:cNvSpPr>
          <p:nvPr>
            <p:ph idx="1"/>
          </p:nvPr>
        </p:nvSpPr>
        <p:spPr/>
        <p:txBody>
          <a:bodyPr/>
          <a:lstStyle/>
          <a:p>
            <a:r>
              <a:rPr lang="en-US" dirty="0"/>
              <a:t>Both Theory and Practical relate to each other.  Be prepared for questions such as:</a:t>
            </a:r>
          </a:p>
          <a:p>
            <a:pPr marL="914400" lvl="1" indent="-457200">
              <a:buFont typeface="+mj-lt"/>
              <a:buAutoNum type="arabicPeriod"/>
            </a:pPr>
            <a:r>
              <a:rPr lang="en-US" dirty="0"/>
              <a:t>How does a list differ from a set?</a:t>
            </a:r>
          </a:p>
          <a:p>
            <a:pPr marL="914400" lvl="1" indent="-457200">
              <a:buFont typeface="+mj-lt"/>
              <a:buAutoNum type="arabicPeriod"/>
            </a:pPr>
            <a:r>
              <a:rPr lang="en-US" dirty="0"/>
              <a:t>Why do we have to cast between some types?</a:t>
            </a:r>
          </a:p>
          <a:p>
            <a:pPr marL="914400" lvl="1" indent="-457200">
              <a:buFont typeface="+mj-lt"/>
              <a:buAutoNum type="arabicPeriod"/>
            </a:pPr>
            <a:r>
              <a:rPr lang="en-US" dirty="0"/>
              <a:t>What’s NumPy used for?</a:t>
            </a:r>
          </a:p>
          <a:p>
            <a:pPr marL="914400" lvl="1" indent="-457200">
              <a:buFont typeface="+mj-lt"/>
              <a:buAutoNum type="arabicPeriod"/>
            </a:pPr>
            <a:r>
              <a:rPr lang="en-US" dirty="0"/>
              <a:t>What’s the difference between different types of loops?</a:t>
            </a:r>
          </a:p>
          <a:p>
            <a:pPr marL="914400" lvl="1" indent="-457200">
              <a:buFont typeface="+mj-lt"/>
              <a:buAutoNum type="arabicPeriod"/>
            </a:pPr>
            <a:r>
              <a:rPr lang="en-US" dirty="0"/>
              <a:t>What’s a named function vs unnamed function? Why would we use one over the other?</a:t>
            </a:r>
          </a:p>
        </p:txBody>
      </p:sp>
    </p:spTree>
    <p:extLst>
      <p:ext uri="{BB962C8B-B14F-4D97-AF65-F5344CB8AC3E}">
        <p14:creationId xmlns:p14="http://schemas.microsoft.com/office/powerpoint/2010/main" val="309179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0439-3B6A-4475-B9B1-D339B0CBA31A}"/>
              </a:ext>
            </a:extLst>
          </p:cNvPr>
          <p:cNvSpPr>
            <a:spLocks noGrp="1"/>
          </p:cNvSpPr>
          <p:nvPr>
            <p:ph type="title"/>
          </p:nvPr>
        </p:nvSpPr>
        <p:spPr/>
        <p:txBody>
          <a:bodyPr/>
          <a:lstStyle/>
          <a:p>
            <a:r>
              <a:rPr lang="en-US" dirty="0"/>
              <a:t>Group Projects</a:t>
            </a:r>
          </a:p>
        </p:txBody>
      </p:sp>
      <p:sp>
        <p:nvSpPr>
          <p:cNvPr id="3" name="Content Placeholder 2">
            <a:extLst>
              <a:ext uri="{FF2B5EF4-FFF2-40B4-BE49-F238E27FC236}">
                <a16:creationId xmlns:a16="http://schemas.microsoft.com/office/drawing/2014/main" id="{F43AA237-518F-41D4-AC86-B1D6A3B8DFEA}"/>
              </a:ext>
            </a:extLst>
          </p:cNvPr>
          <p:cNvSpPr>
            <a:spLocks noGrp="1"/>
          </p:cNvSpPr>
          <p:nvPr>
            <p:ph idx="1"/>
          </p:nvPr>
        </p:nvSpPr>
        <p:spPr/>
        <p:txBody>
          <a:bodyPr>
            <a:normAutofit fontScale="92500"/>
          </a:bodyPr>
          <a:lstStyle/>
          <a:p>
            <a:r>
              <a:rPr lang="en-US" dirty="0"/>
              <a:t>Groups should have met by now.  If not, please meet.</a:t>
            </a:r>
          </a:p>
          <a:p>
            <a:r>
              <a:rPr lang="en-US" dirty="0"/>
              <a:t>Start formalizing some ideas.  Please email me once group ideas formed.</a:t>
            </a:r>
          </a:p>
          <a:p>
            <a:r>
              <a:rPr lang="en-US" dirty="0"/>
              <a:t>For the “Checkpoint” on slide 4, what I want to know are the following:</a:t>
            </a:r>
          </a:p>
          <a:p>
            <a:pPr lvl="1"/>
            <a:r>
              <a:rPr lang="en-US" dirty="0"/>
              <a:t>What project are you all doing, and why did you choose it as a project?</a:t>
            </a:r>
          </a:p>
          <a:p>
            <a:pPr lvl="1"/>
            <a:r>
              <a:rPr lang="en-US" dirty="0"/>
              <a:t>What kind of data is it (relates to the above)? Is it from one source, or from multiple sources?</a:t>
            </a:r>
          </a:p>
          <a:p>
            <a:pPr lvl="1"/>
            <a:r>
              <a:rPr lang="en-US" dirty="0"/>
              <a:t>What kind of analysis have you done so far (note, analysis here doesn’t mean with Python – often times you have to investigate the data in various ways before you code about it)</a:t>
            </a:r>
          </a:p>
          <a:p>
            <a:pPr lvl="1"/>
            <a:r>
              <a:rPr lang="en-US" dirty="0"/>
              <a:t>**Remember** The largest part of programming is thinking about problems, and how to approach them.  That’s what I’m looking for at this checkpoint.</a:t>
            </a:r>
          </a:p>
        </p:txBody>
      </p:sp>
    </p:spTree>
    <p:extLst>
      <p:ext uri="{BB962C8B-B14F-4D97-AF65-F5344CB8AC3E}">
        <p14:creationId xmlns:p14="http://schemas.microsoft.com/office/powerpoint/2010/main" val="5976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2851-1B89-43DA-8A78-8A408F647E63}"/>
              </a:ext>
            </a:extLst>
          </p:cNvPr>
          <p:cNvSpPr>
            <a:spLocks noGrp="1"/>
          </p:cNvSpPr>
          <p:nvPr>
            <p:ph type="title"/>
          </p:nvPr>
        </p:nvSpPr>
        <p:spPr/>
        <p:txBody>
          <a:bodyPr/>
          <a:lstStyle/>
          <a:p>
            <a:r>
              <a:rPr lang="en-US" dirty="0"/>
              <a:t>Group Ideas</a:t>
            </a:r>
          </a:p>
        </p:txBody>
      </p:sp>
      <p:sp>
        <p:nvSpPr>
          <p:cNvPr id="3" name="Content Placeholder 2">
            <a:extLst>
              <a:ext uri="{FF2B5EF4-FFF2-40B4-BE49-F238E27FC236}">
                <a16:creationId xmlns:a16="http://schemas.microsoft.com/office/drawing/2014/main" id="{DFE6CA27-9645-44C5-9367-812E80C1D947}"/>
              </a:ext>
            </a:extLst>
          </p:cNvPr>
          <p:cNvSpPr>
            <a:spLocks noGrp="1"/>
          </p:cNvSpPr>
          <p:nvPr>
            <p:ph idx="1"/>
          </p:nvPr>
        </p:nvSpPr>
        <p:spPr/>
        <p:txBody>
          <a:bodyPr/>
          <a:lstStyle/>
          <a:p>
            <a:r>
              <a:rPr lang="en-US" dirty="0"/>
              <a:t>Radon &amp; Temperature</a:t>
            </a:r>
          </a:p>
          <a:p>
            <a:pPr lvl="1"/>
            <a:r>
              <a:rPr lang="en-US" dirty="0"/>
              <a:t>Do Radon levels correlate with temperature levels?  What about sudden increases in temperature over a certain amount?</a:t>
            </a:r>
          </a:p>
          <a:p>
            <a:r>
              <a:rPr lang="en-US" dirty="0"/>
              <a:t>AQI &amp; Temperature</a:t>
            </a:r>
          </a:p>
          <a:p>
            <a:pPr lvl="1"/>
            <a:r>
              <a:rPr lang="en-US" dirty="0"/>
              <a:t>Does AQI (Air Quality Index) correlate with temperature levels?  What about sudden increases in temperature over a certain amount?</a:t>
            </a:r>
          </a:p>
          <a:p>
            <a:r>
              <a:rPr lang="en-US" dirty="0"/>
              <a:t>Twitter and Trending Tags</a:t>
            </a:r>
          </a:p>
          <a:p>
            <a:pPr lvl="1"/>
            <a:r>
              <a:rPr lang="en-US" dirty="0"/>
              <a:t>Given a sample (say 1,000 for a group of 20 tags), are the comments mostly positive or negative?  What kinds of tags result in positive responses?  What kinds of tags result in negative responses?</a:t>
            </a:r>
          </a:p>
        </p:txBody>
      </p:sp>
    </p:spTree>
    <p:extLst>
      <p:ext uri="{BB962C8B-B14F-4D97-AF65-F5344CB8AC3E}">
        <p14:creationId xmlns:p14="http://schemas.microsoft.com/office/powerpoint/2010/main" val="85351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TotalTime>
  <Words>1131</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05 - Lecture</vt:lpstr>
      <vt:lpstr>Format of today’s lecture</vt:lpstr>
      <vt:lpstr>Important Announcements</vt:lpstr>
      <vt:lpstr>Motivation for course</vt:lpstr>
      <vt:lpstr>Homework</vt:lpstr>
      <vt:lpstr>PowerPoint Presentation</vt:lpstr>
      <vt:lpstr>How to Prepare…</vt:lpstr>
      <vt:lpstr>Group Projects</vt:lpstr>
      <vt:lpstr>Group Ideas</vt:lpstr>
      <vt:lpstr>Group Ideas</vt:lpstr>
      <vt:lpstr>Group Ideas</vt:lpstr>
      <vt:lpstr>Group Timeline/Tasks</vt:lpstr>
      <vt:lpstr>In-Class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 Lecture</dc:title>
  <dc:creator>David Thole (UIBUS)</dc:creator>
  <cp:lastModifiedBy>Thole, David</cp:lastModifiedBy>
  <cp:revision>15</cp:revision>
  <dcterms:created xsi:type="dcterms:W3CDTF">2021-02-19T11:05:29Z</dcterms:created>
  <dcterms:modified xsi:type="dcterms:W3CDTF">2021-02-22T23:32:31Z</dcterms:modified>
</cp:coreProperties>
</file>