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2CEF-7D4A-1143-BA27-2CC35CED3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9815-A995-8B46-8BBF-0F96ED62D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3C8A58-6260-034F-990B-A21CCFE13F8A}"/>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5" name="Footer Placeholder 4">
            <a:extLst>
              <a:ext uri="{FF2B5EF4-FFF2-40B4-BE49-F238E27FC236}">
                <a16:creationId xmlns:a16="http://schemas.microsoft.com/office/drawing/2014/main" id="{2A684ED7-3BA7-6040-9DA2-4E02C769F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F6998-4937-0D4A-930A-F0313DC6F5CF}"/>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76830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30CD-6DDB-FF42-BEAF-0E41047CA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23292-25A3-A549-8689-9870FA1CA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D344E-DDF9-9444-859A-30099043E23F}"/>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5" name="Footer Placeholder 4">
            <a:extLst>
              <a:ext uri="{FF2B5EF4-FFF2-40B4-BE49-F238E27FC236}">
                <a16:creationId xmlns:a16="http://schemas.microsoft.com/office/drawing/2014/main" id="{812A9A15-C48D-5F45-A9AE-EA32E7656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2087A-DA04-8A47-98F0-34C837EF5809}"/>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126196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7D147-9606-3B43-9D6B-534C9B51BC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FD762-F8F0-C042-BBAD-45DF56740B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12468-3B13-C94A-B6A4-DC9C8A181A4A}"/>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5" name="Footer Placeholder 4">
            <a:extLst>
              <a:ext uri="{FF2B5EF4-FFF2-40B4-BE49-F238E27FC236}">
                <a16:creationId xmlns:a16="http://schemas.microsoft.com/office/drawing/2014/main" id="{210E5C0D-3CD1-4446-9395-1B0D88A6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43C59-81F8-F04E-AE99-B23ADFB968F2}"/>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49535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A8BA-50A2-D84A-ABB1-6AA623EEA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79BEA-1039-704C-ABB6-7DFF2442E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DF12D-ABA9-3F43-8FA6-7FDCF03A76F0}"/>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5" name="Footer Placeholder 4">
            <a:extLst>
              <a:ext uri="{FF2B5EF4-FFF2-40B4-BE49-F238E27FC236}">
                <a16:creationId xmlns:a16="http://schemas.microsoft.com/office/drawing/2014/main" id="{8196A50B-8F25-7741-A92A-5B3BC886A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C0264-5304-CC4E-8D33-D011A996EB72}"/>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721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0F7E-BC16-504B-A107-8D9035DDF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812E26-20FC-1D44-99AA-4AABAAB19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1C10-E85D-A24C-893E-239E59C0D4CA}"/>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5" name="Footer Placeholder 4">
            <a:extLst>
              <a:ext uri="{FF2B5EF4-FFF2-40B4-BE49-F238E27FC236}">
                <a16:creationId xmlns:a16="http://schemas.microsoft.com/office/drawing/2014/main" id="{6C8256D3-58BC-2B4C-88EE-1E87D2E11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F4201-ADAF-014C-B096-BC93901596FC}"/>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2136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1DB4-866B-F740-A98C-E972E09CA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0B35F-5141-8042-8214-EA281D33F6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4C754-833B-6A46-A6F9-660281EC6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8E193D-E45C-2D46-9B04-798B00AA6501}"/>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6" name="Footer Placeholder 5">
            <a:extLst>
              <a:ext uri="{FF2B5EF4-FFF2-40B4-BE49-F238E27FC236}">
                <a16:creationId xmlns:a16="http://schemas.microsoft.com/office/drawing/2014/main" id="{B7D7FC29-A5C7-8246-AD6D-C5E36DDF4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91028-F2DF-6243-B08A-FA162C0002B2}"/>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257918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BE89-C316-A041-ACBB-0388212458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8D50CF-37F3-EC4B-8EE0-8AB1E1264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4D5C4-387E-9E41-81AA-D723D1DA2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9E8048-ED34-7843-905C-D3EB1B036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491F-6148-044F-9059-5384B895D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17E3F8-9338-6F49-8472-E2489878A082}"/>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8" name="Footer Placeholder 7">
            <a:extLst>
              <a:ext uri="{FF2B5EF4-FFF2-40B4-BE49-F238E27FC236}">
                <a16:creationId xmlns:a16="http://schemas.microsoft.com/office/drawing/2014/main" id="{2FDEA60F-5355-564F-93C8-D0F8E53A8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EC2FA2-93F9-2342-A30E-9B91CF761CAB}"/>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179922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7734-097D-5640-A711-28F5DE8E15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BE35DA-87BA-3342-BECE-A548AA1D05A6}"/>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4" name="Footer Placeholder 3">
            <a:extLst>
              <a:ext uri="{FF2B5EF4-FFF2-40B4-BE49-F238E27FC236}">
                <a16:creationId xmlns:a16="http://schemas.microsoft.com/office/drawing/2014/main" id="{547CBF53-051D-2344-92B9-01B9270911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4D0CF6-9903-DF4B-B488-6EF772733817}"/>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37464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5117E-1D1A-5B4B-BFE7-99E09DF845A3}"/>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3" name="Footer Placeholder 2">
            <a:extLst>
              <a:ext uri="{FF2B5EF4-FFF2-40B4-BE49-F238E27FC236}">
                <a16:creationId xmlns:a16="http://schemas.microsoft.com/office/drawing/2014/main" id="{AB9B050A-5EBB-C741-87FA-4A83BD9032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0B5D04-B36A-FF49-A6A7-3943BD56FA53}"/>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31172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CB5B-A5D0-0E49-BAF8-38A11C9EE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4919B-BB6A-9E46-B84E-93AFF0AD1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EFB72-4547-BE44-819E-B47E7F15B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8F193-99F2-8D4C-8637-798C1E0E6C08}"/>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6" name="Footer Placeholder 5">
            <a:extLst>
              <a:ext uri="{FF2B5EF4-FFF2-40B4-BE49-F238E27FC236}">
                <a16:creationId xmlns:a16="http://schemas.microsoft.com/office/drawing/2014/main" id="{AF23A962-F12D-C54A-907C-F24302742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A36D1-112B-1E45-8C0D-EA57A5F4B681}"/>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230492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79F5-EADE-3848-BA68-4327B4918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4EC600-CBB0-A549-815D-A9C893840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6558D5-C31D-764A-8E21-A470F0B53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8837B-3592-5B40-9A2D-18D97A1E4232}"/>
              </a:ext>
            </a:extLst>
          </p:cNvPr>
          <p:cNvSpPr>
            <a:spLocks noGrp="1"/>
          </p:cNvSpPr>
          <p:nvPr>
            <p:ph type="dt" sz="half" idx="10"/>
          </p:nvPr>
        </p:nvSpPr>
        <p:spPr/>
        <p:txBody>
          <a:bodyPr/>
          <a:lstStyle/>
          <a:p>
            <a:fld id="{895A8962-0C3D-0B4E-836F-AED7E0D2D3A8}" type="datetimeFigureOut">
              <a:rPr lang="en-US" smtClean="0"/>
              <a:t>12/28/20</a:t>
            </a:fld>
            <a:endParaRPr lang="en-US"/>
          </a:p>
        </p:txBody>
      </p:sp>
      <p:sp>
        <p:nvSpPr>
          <p:cNvPr id="6" name="Footer Placeholder 5">
            <a:extLst>
              <a:ext uri="{FF2B5EF4-FFF2-40B4-BE49-F238E27FC236}">
                <a16:creationId xmlns:a16="http://schemas.microsoft.com/office/drawing/2014/main" id="{98F66E48-A007-494E-9BF4-45B5F78C5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FF200-412E-DF49-9249-5E34B76E6754}"/>
              </a:ext>
            </a:extLst>
          </p:cNvPr>
          <p:cNvSpPr>
            <a:spLocks noGrp="1"/>
          </p:cNvSpPr>
          <p:nvPr>
            <p:ph type="sldNum" sz="quarter" idx="12"/>
          </p:nvPr>
        </p:nvSpPr>
        <p:spPr/>
        <p:txBody>
          <a:bodyPr/>
          <a:lstStyle/>
          <a:p>
            <a:fld id="{AEBB7824-A52A-5841-9235-B06BE724C3FB}" type="slidenum">
              <a:rPr lang="en-US" smtClean="0"/>
              <a:t>‹#›</a:t>
            </a:fld>
            <a:endParaRPr lang="en-US"/>
          </a:p>
        </p:txBody>
      </p:sp>
    </p:spTree>
    <p:extLst>
      <p:ext uri="{BB962C8B-B14F-4D97-AF65-F5344CB8AC3E}">
        <p14:creationId xmlns:p14="http://schemas.microsoft.com/office/powerpoint/2010/main" val="353555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3C7B4-4E1C-4646-8755-AED360403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4FF74C-91C5-DC40-B8A5-7DCE4A847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591DB-C85B-1B48-85FB-036A28786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A8962-0C3D-0B4E-836F-AED7E0D2D3A8}" type="datetimeFigureOut">
              <a:rPr lang="en-US" smtClean="0"/>
              <a:t>12/28/20</a:t>
            </a:fld>
            <a:endParaRPr lang="en-US"/>
          </a:p>
        </p:txBody>
      </p:sp>
      <p:sp>
        <p:nvSpPr>
          <p:cNvPr id="5" name="Footer Placeholder 4">
            <a:extLst>
              <a:ext uri="{FF2B5EF4-FFF2-40B4-BE49-F238E27FC236}">
                <a16:creationId xmlns:a16="http://schemas.microsoft.com/office/drawing/2014/main" id="{41AB998C-E954-544E-8CD9-9203E781B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30088-9D78-FC4D-8D43-6B3B216EC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B7824-A52A-5841-9235-B06BE724C3FB}" type="slidenum">
              <a:rPr lang="en-US" smtClean="0"/>
              <a:t>‹#›</a:t>
            </a:fld>
            <a:endParaRPr lang="en-US"/>
          </a:p>
        </p:txBody>
      </p:sp>
    </p:spTree>
    <p:extLst>
      <p:ext uri="{BB962C8B-B14F-4D97-AF65-F5344CB8AC3E}">
        <p14:creationId xmlns:p14="http://schemas.microsoft.com/office/powerpoint/2010/main" val="952398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anaconda.com/_downloads/9ee215ff15fde24bf01791d719084950/Anaconda-Starter-Guide.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F0A6-2C90-584A-B76E-D85ED42FA1C1}"/>
              </a:ext>
            </a:extLst>
          </p:cNvPr>
          <p:cNvSpPr>
            <a:spLocks noGrp="1"/>
          </p:cNvSpPr>
          <p:nvPr>
            <p:ph type="ctrTitle"/>
          </p:nvPr>
        </p:nvSpPr>
        <p:spPr/>
        <p:txBody>
          <a:bodyPr/>
          <a:lstStyle/>
          <a:p>
            <a:r>
              <a:rPr lang="en-US" dirty="0"/>
              <a:t>00.02 </a:t>
            </a:r>
          </a:p>
        </p:txBody>
      </p:sp>
      <p:sp>
        <p:nvSpPr>
          <p:cNvPr id="3" name="Subtitle 2">
            <a:extLst>
              <a:ext uri="{FF2B5EF4-FFF2-40B4-BE49-F238E27FC236}">
                <a16:creationId xmlns:a16="http://schemas.microsoft.com/office/drawing/2014/main" id="{57AE802B-17F8-B24A-A36F-4BBC5D10DF5F}"/>
              </a:ext>
            </a:extLst>
          </p:cNvPr>
          <p:cNvSpPr>
            <a:spLocks noGrp="1"/>
          </p:cNvSpPr>
          <p:nvPr>
            <p:ph type="subTitle" idx="1"/>
          </p:nvPr>
        </p:nvSpPr>
        <p:spPr/>
        <p:txBody>
          <a:bodyPr/>
          <a:lstStyle/>
          <a:p>
            <a:r>
              <a:rPr lang="en-US" dirty="0"/>
              <a:t>Python and Anaconda</a:t>
            </a:r>
          </a:p>
        </p:txBody>
      </p:sp>
    </p:spTree>
    <p:extLst>
      <p:ext uri="{BB962C8B-B14F-4D97-AF65-F5344CB8AC3E}">
        <p14:creationId xmlns:p14="http://schemas.microsoft.com/office/powerpoint/2010/main" val="302559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0877-F77B-F74D-B897-E52C33B20101}"/>
              </a:ext>
            </a:extLst>
          </p:cNvPr>
          <p:cNvSpPr>
            <a:spLocks noGrp="1"/>
          </p:cNvSpPr>
          <p:nvPr>
            <p:ph type="title"/>
          </p:nvPr>
        </p:nvSpPr>
        <p:spPr/>
        <p:txBody>
          <a:bodyPr/>
          <a:lstStyle/>
          <a:p>
            <a:r>
              <a:rPr lang="en-US" dirty="0"/>
              <a:t>Python Introduction</a:t>
            </a:r>
          </a:p>
        </p:txBody>
      </p:sp>
      <p:sp>
        <p:nvSpPr>
          <p:cNvPr id="3" name="Content Placeholder 2">
            <a:extLst>
              <a:ext uri="{FF2B5EF4-FFF2-40B4-BE49-F238E27FC236}">
                <a16:creationId xmlns:a16="http://schemas.microsoft.com/office/drawing/2014/main" id="{C9C2DCB7-A195-384F-BE92-B6CFFB07E42E}"/>
              </a:ext>
            </a:extLst>
          </p:cNvPr>
          <p:cNvSpPr>
            <a:spLocks noGrp="1"/>
          </p:cNvSpPr>
          <p:nvPr>
            <p:ph idx="1"/>
          </p:nvPr>
        </p:nvSpPr>
        <p:spPr/>
        <p:txBody>
          <a:bodyPr/>
          <a:lstStyle/>
          <a:p>
            <a:r>
              <a:rPr lang="en-US" dirty="0"/>
              <a:t>General Purpose programming language</a:t>
            </a:r>
          </a:p>
          <a:p>
            <a:pPr lvl="1"/>
            <a:r>
              <a:rPr lang="en-US" dirty="0"/>
              <a:t>Object Oriented in nature, with some functional aspects</a:t>
            </a:r>
          </a:p>
          <a:p>
            <a:r>
              <a:rPr lang="en-US" dirty="0"/>
              <a:t>Was used mostly for scripts and web apps around 2005, but grew in popularity since then and is now a heavy contender in the Data Science realm</a:t>
            </a:r>
          </a:p>
          <a:p>
            <a:pPr lvl="1"/>
            <a:r>
              <a:rPr lang="en-US" dirty="0"/>
              <a:t>R is also another popular, and useful, language</a:t>
            </a:r>
          </a:p>
          <a:p>
            <a:r>
              <a:rPr lang="en-US" dirty="0"/>
              <a:t>Some use cases</a:t>
            </a:r>
          </a:p>
          <a:p>
            <a:pPr lvl="1"/>
            <a:r>
              <a:rPr lang="en-US" dirty="0"/>
              <a:t>Azure management, database applications, in-database scripting, plugins for some products, among many other uses</a:t>
            </a:r>
          </a:p>
          <a:p>
            <a:pPr lvl="1"/>
            <a:endParaRPr lang="en-US" dirty="0"/>
          </a:p>
        </p:txBody>
      </p:sp>
    </p:spTree>
    <p:extLst>
      <p:ext uri="{BB962C8B-B14F-4D97-AF65-F5344CB8AC3E}">
        <p14:creationId xmlns:p14="http://schemas.microsoft.com/office/powerpoint/2010/main" val="7563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7BC6-0BA7-E246-AFAF-633169DAEA06}"/>
              </a:ext>
            </a:extLst>
          </p:cNvPr>
          <p:cNvSpPr>
            <a:spLocks noGrp="1"/>
          </p:cNvSpPr>
          <p:nvPr>
            <p:ph type="title"/>
          </p:nvPr>
        </p:nvSpPr>
        <p:spPr/>
        <p:txBody>
          <a:bodyPr/>
          <a:lstStyle/>
          <a:p>
            <a:r>
              <a:rPr lang="en-US" dirty="0"/>
              <a:t>Anaconda Introduction</a:t>
            </a:r>
          </a:p>
        </p:txBody>
      </p:sp>
      <p:sp>
        <p:nvSpPr>
          <p:cNvPr id="3" name="Content Placeholder 2">
            <a:extLst>
              <a:ext uri="{FF2B5EF4-FFF2-40B4-BE49-F238E27FC236}">
                <a16:creationId xmlns:a16="http://schemas.microsoft.com/office/drawing/2014/main" id="{1FD4464B-B67F-9549-9F94-B3669BF20A85}"/>
              </a:ext>
            </a:extLst>
          </p:cNvPr>
          <p:cNvSpPr>
            <a:spLocks noGrp="1"/>
          </p:cNvSpPr>
          <p:nvPr>
            <p:ph idx="1"/>
          </p:nvPr>
        </p:nvSpPr>
        <p:spPr/>
        <p:txBody>
          <a:bodyPr/>
          <a:lstStyle/>
          <a:p>
            <a:r>
              <a:rPr lang="en-US" dirty="0"/>
              <a:t>A collection of scientific packages, pre installed</a:t>
            </a:r>
          </a:p>
          <a:p>
            <a:pPr lvl="1"/>
            <a:r>
              <a:rPr lang="en-US" dirty="0"/>
              <a:t>Less use of pip and the like</a:t>
            </a:r>
          </a:p>
          <a:p>
            <a:r>
              <a:rPr lang="en-US" dirty="0"/>
              <a:t>Little dependency issues</a:t>
            </a:r>
          </a:p>
          <a:p>
            <a:pPr lvl="1"/>
            <a:r>
              <a:rPr lang="en-US" dirty="0"/>
              <a:t>Some packages may only work in Windows, but won’t impact this class</a:t>
            </a:r>
          </a:p>
          <a:p>
            <a:r>
              <a:rPr lang="en-US" dirty="0"/>
              <a:t>Large distribution and install (&gt; 3Gb)</a:t>
            </a:r>
          </a:p>
          <a:p>
            <a:r>
              <a:rPr lang="en-US" dirty="0"/>
              <a:t>Very beginner friendly with a nice interface</a:t>
            </a:r>
          </a:p>
          <a:p>
            <a:r>
              <a:rPr lang="en-US" dirty="0"/>
              <a:t>Anaconda Cheat Sheet (available </a:t>
            </a:r>
            <a:r>
              <a:rPr lang="en-US" dirty="0">
                <a:hlinkClick r:id="rId2"/>
              </a:rPr>
              <a:t>here</a:t>
            </a:r>
            <a:r>
              <a:rPr lang="en-US" dirty="0"/>
              <a:t>)</a:t>
            </a:r>
          </a:p>
        </p:txBody>
      </p:sp>
    </p:spTree>
    <p:extLst>
      <p:ext uri="{BB962C8B-B14F-4D97-AF65-F5344CB8AC3E}">
        <p14:creationId xmlns:p14="http://schemas.microsoft.com/office/powerpoint/2010/main" val="266177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D451-A2E7-A243-84AF-2CA4CBCB8EE3}"/>
              </a:ext>
            </a:extLst>
          </p:cNvPr>
          <p:cNvSpPr>
            <a:spLocks noGrp="1"/>
          </p:cNvSpPr>
          <p:nvPr>
            <p:ph type="title"/>
          </p:nvPr>
        </p:nvSpPr>
        <p:spPr/>
        <p:txBody>
          <a:bodyPr/>
          <a:lstStyle/>
          <a:p>
            <a:r>
              <a:rPr lang="en-US" dirty="0"/>
              <a:t>Methods of working with Python</a:t>
            </a:r>
          </a:p>
        </p:txBody>
      </p:sp>
      <p:sp>
        <p:nvSpPr>
          <p:cNvPr id="3" name="Content Placeholder 2">
            <a:extLst>
              <a:ext uri="{FF2B5EF4-FFF2-40B4-BE49-F238E27FC236}">
                <a16:creationId xmlns:a16="http://schemas.microsoft.com/office/drawing/2014/main" id="{67145149-63E3-8843-99AD-1BF2A944732C}"/>
              </a:ext>
            </a:extLst>
          </p:cNvPr>
          <p:cNvSpPr>
            <a:spLocks noGrp="1"/>
          </p:cNvSpPr>
          <p:nvPr>
            <p:ph idx="1"/>
          </p:nvPr>
        </p:nvSpPr>
        <p:spPr/>
        <p:txBody>
          <a:bodyPr>
            <a:normAutofit lnSpcReduction="10000"/>
          </a:bodyPr>
          <a:lstStyle/>
          <a:p>
            <a:pPr marL="514350" indent="-514350">
              <a:buFont typeface="+mj-lt"/>
              <a:buAutoNum type="arabicPeriod"/>
            </a:pPr>
            <a:r>
              <a:rPr lang="en-US" dirty="0"/>
              <a:t>Executing Python script (e.g. python </a:t>
            </a:r>
            <a:r>
              <a:rPr lang="en-US" dirty="0" err="1"/>
              <a:t>my_script.py</a:t>
            </a:r>
            <a:r>
              <a:rPr lang="en-US" dirty="0"/>
              <a:t>)</a:t>
            </a:r>
          </a:p>
          <a:p>
            <a:pPr marL="514350" indent="-514350">
              <a:buFont typeface="+mj-lt"/>
              <a:buAutoNum type="arabicPeriod"/>
            </a:pPr>
            <a:r>
              <a:rPr lang="en-US" dirty="0"/>
              <a:t>Working within a Python REPL (e.g. python)</a:t>
            </a:r>
          </a:p>
          <a:p>
            <a:pPr marL="514350" indent="-514350">
              <a:buFont typeface="+mj-lt"/>
              <a:buAutoNum type="arabicPeriod"/>
            </a:pPr>
            <a:r>
              <a:rPr lang="en-US" dirty="0"/>
              <a:t>Working within an IDE (Visual Studio Code or </a:t>
            </a:r>
            <a:r>
              <a:rPr lang="en-US" dirty="0" err="1"/>
              <a:t>Jetbrains</a:t>
            </a:r>
            <a:r>
              <a:rPr lang="en-US" dirty="0"/>
              <a:t> PyCharm)</a:t>
            </a:r>
          </a:p>
          <a:p>
            <a:pPr marL="514350" indent="-514350">
              <a:buFont typeface="+mj-lt"/>
              <a:buAutoNum type="arabicPeriod"/>
            </a:pPr>
            <a:r>
              <a:rPr lang="en-US" dirty="0"/>
              <a:t>Working within </a:t>
            </a:r>
            <a:r>
              <a:rPr lang="en-US" dirty="0" err="1"/>
              <a:t>Jupyter</a:t>
            </a:r>
            <a:r>
              <a:rPr lang="en-US" dirty="0"/>
              <a:t> Notebooks</a:t>
            </a:r>
          </a:p>
          <a:p>
            <a:pPr marL="971550" lvl="1" indent="-514350">
              <a:buFont typeface="+mj-lt"/>
              <a:buAutoNum type="arabicPeriod"/>
            </a:pPr>
            <a:r>
              <a:rPr lang="en-US" dirty="0"/>
              <a:t>Our focus will be on this one.  All homework needs to be turned in using notebooks, but you can do notebooks within PyCharm, VSCode, and Azure Data Studio.  Easiest is to launch from Anaconda, but the other options offer greater flexibility</a:t>
            </a:r>
          </a:p>
          <a:p>
            <a:pPr marL="971550" lvl="1" indent="-514350">
              <a:buFont typeface="+mj-lt"/>
              <a:buAutoNum type="arabicPeriod"/>
            </a:pPr>
            <a:endParaRPr lang="en-US" dirty="0"/>
          </a:p>
          <a:p>
            <a:pPr marL="0" indent="0">
              <a:buNone/>
            </a:pPr>
            <a:r>
              <a:rPr lang="en-US" dirty="0"/>
              <a:t>I work in PyCharm near exclusively, but will teach with Anaconda’s interface</a:t>
            </a:r>
          </a:p>
        </p:txBody>
      </p:sp>
    </p:spTree>
    <p:extLst>
      <p:ext uri="{BB962C8B-B14F-4D97-AF65-F5344CB8AC3E}">
        <p14:creationId xmlns:p14="http://schemas.microsoft.com/office/powerpoint/2010/main" val="288060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D105-BA89-CC46-B066-951CBC2AC9BE}"/>
              </a:ext>
            </a:extLst>
          </p:cNvPr>
          <p:cNvSpPr>
            <a:spLocks noGrp="1"/>
          </p:cNvSpPr>
          <p:nvPr>
            <p:ph type="title"/>
          </p:nvPr>
        </p:nvSpPr>
        <p:spPr/>
        <p:txBody>
          <a:bodyPr/>
          <a:lstStyle/>
          <a:p>
            <a:r>
              <a:rPr lang="en-US" dirty="0"/>
              <a:t>Other Anaconda Options</a:t>
            </a:r>
          </a:p>
        </p:txBody>
      </p:sp>
      <p:sp>
        <p:nvSpPr>
          <p:cNvPr id="3" name="Content Placeholder 2">
            <a:extLst>
              <a:ext uri="{FF2B5EF4-FFF2-40B4-BE49-F238E27FC236}">
                <a16:creationId xmlns:a16="http://schemas.microsoft.com/office/drawing/2014/main" id="{AB5217C8-FB51-B643-B9DE-E35C9711461A}"/>
              </a:ext>
            </a:extLst>
          </p:cNvPr>
          <p:cNvSpPr>
            <a:spLocks noGrp="1"/>
          </p:cNvSpPr>
          <p:nvPr>
            <p:ph idx="1"/>
          </p:nvPr>
        </p:nvSpPr>
        <p:spPr/>
        <p:txBody>
          <a:bodyPr/>
          <a:lstStyle/>
          <a:p>
            <a:r>
              <a:rPr lang="en-US" dirty="0"/>
              <a:t>Standard Python (e.g. pip) – Has a disadvantage of either user or system, but they can clobber each other</a:t>
            </a:r>
          </a:p>
          <a:p>
            <a:r>
              <a:rPr lang="en-US" dirty="0"/>
              <a:t>PyEnv/VirtualEnv – Much lighter weight than Anaconda, very precise in terms of “install what you need, nothing more”</a:t>
            </a:r>
          </a:p>
          <a:p>
            <a:r>
              <a:rPr lang="en-US" dirty="0" err="1"/>
              <a:t>Miniconda</a:t>
            </a:r>
            <a:r>
              <a:rPr lang="en-US" dirty="0"/>
              <a:t> – A lighter weight version of Anaconda.  A lot like PyEnv/VirtualEnv with the same user friendly options as </a:t>
            </a:r>
            <a:r>
              <a:rPr lang="en-US"/>
              <a:t>Anaconda Provides.</a:t>
            </a:r>
            <a:endParaRPr lang="en-US" dirty="0"/>
          </a:p>
        </p:txBody>
      </p:sp>
    </p:spTree>
    <p:extLst>
      <p:ext uri="{BB962C8B-B14F-4D97-AF65-F5344CB8AC3E}">
        <p14:creationId xmlns:p14="http://schemas.microsoft.com/office/powerpoint/2010/main" val="1944215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00.02 </vt:lpstr>
      <vt:lpstr>Python Introduction</vt:lpstr>
      <vt:lpstr>Anaconda Introduction</vt:lpstr>
      <vt:lpstr>Methods of working with Python</vt:lpstr>
      <vt:lpstr>Other Anaconda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00.02 </dc:title>
  <dc:creator>David Thole</dc:creator>
  <cp:lastModifiedBy>David Thole</cp:lastModifiedBy>
  <cp:revision>1</cp:revision>
  <dcterms:created xsi:type="dcterms:W3CDTF">2020-12-28T07:58:50Z</dcterms:created>
  <dcterms:modified xsi:type="dcterms:W3CDTF">2020-12-28T09:15:17Z</dcterms:modified>
</cp:coreProperties>
</file>