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297C1-0D6B-1A49-9C49-E0EFE681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5A72BE-7A9E-C644-9C23-112A4C876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945DB-5705-B943-8C96-FBFC390E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4F420-20CD-ED47-8058-EBA79AC9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C0098-EB97-B544-A975-10EF93F0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2270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799F9-AB53-2546-AC34-A6058874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B90D38-B52C-FC40-B8FB-B4BD4584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31CB1-D8D6-9141-B90F-D7D9DD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DE6F9-E1A2-9544-BE22-96872A6F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080F8-D6F0-1A45-9BC1-FCFF618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202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C7C4CC-1C0B-1449-835F-DB519B8AF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11860A-A1A8-7741-A0F9-41D7C17C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60D0A-7FA1-874E-B69C-B716070E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447DD-6BA5-8142-AD90-57BC183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03683-45B4-0B4D-9BB0-D0659685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441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74135-AE9E-AD41-9363-00E0400D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D7236-D715-1341-8BF4-2BB3DD17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62FEB-26A4-8249-BD10-8609883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549E65-5F5D-114F-B497-269EB96F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25230-E205-0F4A-8B13-39E2E5D0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1210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4E0B2-02CB-D949-B410-396203AD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72D3B-A2E3-6D43-90DD-CD053D89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5A3E8-DBD5-E74D-B701-7F7AC69A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C2D6C-53E6-EF44-9083-C42B3A7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87EEB-DAB6-B140-AE37-46A4F852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6071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07878-FFB6-D242-B54F-B943F479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312D7-C816-2246-AA31-65BB8463E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DFD5FD-BBBA-784D-AA94-7DF3A2292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7EE91A-B14E-914D-BFAB-A82412A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A7CF3-E05F-5E45-AEE9-04286FD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FB0F7-A314-FE43-AE3C-31E6A5F8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3069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11A3-B9FA-3146-A476-F17396ED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85AF9-C198-704E-B862-E22292DD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DAF7D2-C2B1-D34D-ADFF-88A1F60B8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A423FB-3124-584C-82CE-1E6ABAB03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FBBBE4-6241-5442-80EC-A77869610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F10AC1-444B-2743-A57F-644C13BD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DC31BD-808A-0B49-89F9-90AEAFAF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DDA25E-B01F-5741-A4BA-DE0EE4BE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8376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D6426-38F8-FC41-B107-CA9C0A7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A5494E-CA7C-2D48-888E-AE58946E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7AAE20-E237-EF4D-9986-92F89786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FBAED-FAE3-0940-883F-9E7E5102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1785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49A60-C19F-DF49-988D-F015373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362F69-22DB-5C4A-8BBE-38D02995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FEB1D6-5681-424A-B1C4-C496A52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969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3405E-0263-9647-8234-270CEE39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784499-12E6-C443-84E7-FEEABBAA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8718C8-A72F-1841-A1DA-A2FF5021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25D3F8-56ED-DC46-BA11-AF483B6A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BDFDD1-393A-C747-8B27-52613BC9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71270-73BE-E944-908D-517A552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8277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B7808-3DA8-5442-837A-D0856B83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4E2A13-5184-1A45-AA59-E18B86A3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B94DF-8689-464F-B3A6-A1E594BB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FB3F4-C33A-C84D-A8E0-D5576DC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8142F6-C86B-1542-B91C-56FDB568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F14E68-6120-0C4D-91FC-FA1546A0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7906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0FF24-BCE3-1F4E-A30A-94B7E2C2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496B7-A147-5942-84A3-4D7D1A26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4D1AD-D506-404D-94A5-86A178E37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C78C-5785-D14F-8390-E072884EB459}" type="datetimeFigureOut">
              <a:rPr kumimoji="1" lang="ja-US" altLang="en-US" smtClean="0"/>
              <a:t>1/13/21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81283-5B87-5547-84F8-82BDCA5C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65F0C-94F6-0049-80AF-EE1728C47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FC14-5465-644B-9C13-C7E33DB0CBCD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09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EEE8C-ECB5-EE46-98ED-E7C1C92A8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US" dirty="0"/>
              <a:t>01.01</a:t>
            </a:r>
            <a:endParaRPr kumimoji="1" lang="ja-US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6CB8A-C0B2-4740-A8CB-364486F3C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US" dirty="0"/>
              <a:t>What is a number?</a:t>
            </a:r>
          </a:p>
          <a:p>
            <a:r>
              <a:rPr kumimoji="1" lang="en-US" altLang="ja-US" dirty="0"/>
              <a:t>An Introduction to Types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852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A39B4-FD69-2F40-B8BC-35871A9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What’s the difference among these?</a:t>
            </a:r>
            <a:endParaRPr kumimoji="1" lang="ja-US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6EB57E-C08A-B842-8B93-3473DF6DED77}"/>
              </a:ext>
            </a:extLst>
          </p:cNvPr>
          <p:cNvSpPr txBox="1"/>
          <p:nvPr/>
        </p:nvSpPr>
        <p:spPr>
          <a:xfrm>
            <a:off x="1523999" y="2013997"/>
            <a:ext cx="31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US" sz="2400" dirty="0"/>
              <a:t>1</a:t>
            </a:r>
            <a:endParaRPr kumimoji="1" lang="ja-US" altLang="en-US" sz="24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1916870"/>
            <a:ext cx="716017" cy="55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“1”</a:t>
            </a:r>
            <a:endParaRPr kumimoji="1" lang="ja-US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523998" y="4863885"/>
            <a:ext cx="658407" cy="4618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1.0</a:t>
            </a:r>
            <a:endParaRPr kumimoji="1" lang="ja-US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4814457"/>
            <a:ext cx="1155747" cy="56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0x1</a:t>
            </a:r>
            <a:endParaRPr kumimoji="1" lang="ja-US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523998" y="3426478"/>
            <a:ext cx="871542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0b1</a:t>
            </a:r>
            <a:endParaRPr kumimoji="1" lang="ja-US" altLang="en-US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64CD49E5-1F69-2343-94F3-97418444DC5C}"/>
              </a:ext>
            </a:extLst>
          </p:cNvPr>
          <p:cNvSpPr>
            <a:spLocks noGrp="1"/>
          </p:cNvSpPr>
          <p:nvPr/>
        </p:nvSpPr>
        <p:spPr>
          <a:xfrm>
            <a:off x="8655020" y="3426478"/>
            <a:ext cx="871542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T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6323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A39B4-FD69-2F40-B8BC-35871A9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All equal 1 (but represented differently)</a:t>
            </a:r>
            <a:endParaRPr kumimoji="1" lang="ja-US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6EB57E-C08A-B842-8B93-3473DF6DED77}"/>
              </a:ext>
            </a:extLst>
          </p:cNvPr>
          <p:cNvSpPr txBox="1"/>
          <p:nvPr/>
        </p:nvSpPr>
        <p:spPr>
          <a:xfrm>
            <a:off x="1496214" y="2013997"/>
            <a:ext cx="203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US" sz="2400" dirty="0"/>
              <a:t>1 </a:t>
            </a:r>
            <a:r>
              <a:rPr kumimoji="1" lang="en-US" altLang="ja-US" dirty="0"/>
              <a:t>(integer)</a:t>
            </a:r>
            <a:endParaRPr kumimoji="1" lang="ja-US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2013996"/>
            <a:ext cx="2400655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“1” </a:t>
            </a:r>
            <a:r>
              <a:rPr kumimoji="1" lang="en-US" altLang="ja-US" sz="1800" dirty="0"/>
              <a:t>(string)</a:t>
            </a:r>
            <a:endParaRPr kumimoji="1" lang="ja-US" altLang="en-US" sz="1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496214" y="4814456"/>
            <a:ext cx="1827754" cy="56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1.0 </a:t>
            </a:r>
            <a:r>
              <a:rPr kumimoji="1" lang="en-US" altLang="ja-US" sz="1800" dirty="0"/>
              <a:t>(float)</a:t>
            </a:r>
            <a:endParaRPr kumimoji="1" lang="ja-US" altLang="en-US" sz="18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4814457"/>
            <a:ext cx="2400655" cy="56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0x1 </a:t>
            </a:r>
            <a:r>
              <a:rPr kumimoji="1" lang="en-US" altLang="ja-US" sz="1800" dirty="0"/>
              <a:t>(hex)</a:t>
            </a:r>
            <a:endParaRPr kumimoji="1" lang="ja-US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496214" y="3401763"/>
            <a:ext cx="1971294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0b1 </a:t>
            </a:r>
            <a:r>
              <a:rPr kumimoji="1" lang="en-US" altLang="ja-US" sz="1800" dirty="0"/>
              <a:t>(binary)</a:t>
            </a:r>
            <a:endParaRPr kumimoji="1" lang="ja-US" altLang="en-US" sz="18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4CA14648-17E5-BD47-9532-360598B322B4}"/>
              </a:ext>
            </a:extLst>
          </p:cNvPr>
          <p:cNvSpPr>
            <a:spLocks noGrp="1"/>
          </p:cNvSpPr>
          <p:nvPr/>
        </p:nvSpPr>
        <p:spPr>
          <a:xfrm>
            <a:off x="8732783" y="3542893"/>
            <a:ext cx="1971294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T </a:t>
            </a:r>
            <a:r>
              <a:rPr kumimoji="1" lang="en-US" altLang="ja-US" sz="1800" dirty="0"/>
              <a:t>(</a:t>
            </a:r>
            <a:r>
              <a:rPr kumimoji="1" lang="en-US" altLang="ja-US" sz="1800" dirty="0" err="1"/>
              <a:t>boolean</a:t>
            </a:r>
            <a:r>
              <a:rPr kumimoji="1" lang="en-US" altLang="ja-US" sz="1800" dirty="0"/>
              <a:t>)</a:t>
            </a:r>
            <a:endParaRPr kumimoji="1" lang="ja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127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6C18A-606D-3A44-A0BF-BD178DB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Computers are fast…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82CEF-9FA5-BF42-97C6-6CE3D38A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…but not intelligent</a:t>
            </a:r>
          </a:p>
          <a:p>
            <a:r>
              <a:rPr kumimoji="1" lang="en-US" altLang="ja-US" dirty="0"/>
              <a:t>Types are represented differently. Why?</a:t>
            </a:r>
          </a:p>
          <a:p>
            <a:pPr lvl="1"/>
            <a:r>
              <a:rPr kumimoji="1" lang="en-US" altLang="ja-US" dirty="0"/>
              <a:t>Speed of operations (addition with strings = conversion at JIT layer)</a:t>
            </a:r>
          </a:p>
          <a:p>
            <a:pPr lvl="1"/>
            <a:r>
              <a:rPr kumimoji="1" lang="en-US" altLang="ja-US" dirty="0"/>
              <a:t>Consistency  and intention (do I really want to add a string an int?)</a:t>
            </a:r>
          </a:p>
          <a:p>
            <a:pPr lvl="1"/>
            <a:r>
              <a:rPr kumimoji="1" lang="en-US" altLang="ja-US" dirty="0"/>
              <a:t>Memory space (do I really need this precision?)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11579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A39B4-FD69-2F40-B8BC-35871A9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Methods of converting to</a:t>
            </a:r>
            <a:endParaRPr kumimoji="1" lang="ja-US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6EB57E-C08A-B842-8B93-3473DF6DED77}"/>
              </a:ext>
            </a:extLst>
          </p:cNvPr>
          <p:cNvSpPr txBox="1"/>
          <p:nvPr/>
        </p:nvSpPr>
        <p:spPr>
          <a:xfrm>
            <a:off x="1496214" y="2013997"/>
            <a:ext cx="203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US" sz="2400" dirty="0"/>
              <a:t>1 </a:t>
            </a:r>
            <a:r>
              <a:rPr kumimoji="1" lang="en-US" altLang="ja-US" dirty="0"/>
              <a:t>– int()</a:t>
            </a:r>
            <a:endParaRPr kumimoji="1" lang="ja-US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2013996"/>
            <a:ext cx="2400655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“1” </a:t>
            </a:r>
            <a:r>
              <a:rPr kumimoji="1" lang="en-US" altLang="ja-US" sz="1800" dirty="0"/>
              <a:t>– str()</a:t>
            </a:r>
            <a:endParaRPr kumimoji="1" lang="ja-US" altLang="en-US" sz="1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496214" y="4814456"/>
            <a:ext cx="1827754" cy="56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1.0 </a:t>
            </a:r>
            <a:r>
              <a:rPr kumimoji="1" lang="en-US" altLang="ja-US" sz="1800" dirty="0"/>
              <a:t>– float()</a:t>
            </a:r>
            <a:endParaRPr kumimoji="1" lang="ja-US" altLang="en-US" sz="18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8732783" y="4814457"/>
            <a:ext cx="2400655" cy="56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0x1 </a:t>
            </a:r>
            <a:r>
              <a:rPr kumimoji="1" lang="en-US" altLang="ja-US" sz="1800" dirty="0"/>
              <a:t>– hex()</a:t>
            </a:r>
            <a:endParaRPr kumimoji="1" lang="ja-US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CB5388F-F660-024E-A2AF-C845A0877260}"/>
              </a:ext>
            </a:extLst>
          </p:cNvPr>
          <p:cNvSpPr>
            <a:spLocks noGrp="1"/>
          </p:cNvSpPr>
          <p:nvPr/>
        </p:nvSpPr>
        <p:spPr>
          <a:xfrm>
            <a:off x="1496214" y="3401763"/>
            <a:ext cx="1971294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0b1 </a:t>
            </a:r>
            <a:r>
              <a:rPr kumimoji="1" lang="en-US" altLang="ja-US" sz="1800" dirty="0"/>
              <a:t>– bin()</a:t>
            </a:r>
            <a:endParaRPr kumimoji="1" lang="ja-US" altLang="en-US" sz="18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4CA14648-17E5-BD47-9532-360598B322B4}"/>
              </a:ext>
            </a:extLst>
          </p:cNvPr>
          <p:cNvSpPr>
            <a:spLocks noGrp="1"/>
          </p:cNvSpPr>
          <p:nvPr/>
        </p:nvSpPr>
        <p:spPr>
          <a:xfrm>
            <a:off x="8732783" y="3542893"/>
            <a:ext cx="1971294" cy="486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US" dirty="0"/>
              <a:t>T </a:t>
            </a:r>
            <a:r>
              <a:rPr kumimoji="1" lang="en-US" altLang="ja-US" sz="1800" dirty="0"/>
              <a:t>– bool()</a:t>
            </a:r>
            <a:endParaRPr kumimoji="1" lang="ja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486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FE2C-2983-6243-9FF2-AC5C36A4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Special notes about bool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7FD3D-8B9F-EF47-AB48-0E8EA84C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Booleans are weird…</a:t>
            </a:r>
          </a:p>
          <a:p>
            <a:endParaRPr kumimoji="1" lang="en-US" altLang="ja-US" dirty="0"/>
          </a:p>
          <a:p>
            <a:pPr marL="0" indent="0">
              <a:buNone/>
            </a:pPr>
            <a:r>
              <a:rPr kumimoji="1" lang="en-US" altLang="ja-US" dirty="0"/>
              <a:t>bool(1) = True</a:t>
            </a:r>
          </a:p>
          <a:p>
            <a:pPr marL="0" indent="0">
              <a:buNone/>
            </a:pPr>
            <a:r>
              <a:rPr kumimoji="1" lang="en-US" altLang="ja-US" dirty="0"/>
              <a:t>bool(0) = False</a:t>
            </a:r>
          </a:p>
          <a:p>
            <a:pPr marL="0" indent="0">
              <a:buNone/>
            </a:pPr>
            <a:r>
              <a:rPr kumimoji="1" lang="en-US" altLang="ja-US" dirty="0"/>
              <a:t>bool(“0”) = ???</a:t>
            </a:r>
          </a:p>
          <a:p>
            <a:pPr marL="0" indent="0">
              <a:buNone/>
            </a:pPr>
            <a:r>
              <a:rPr kumimoji="1" lang="en-US" altLang="ja-US" dirty="0"/>
              <a:t>bool(“1”) = ???</a:t>
            </a:r>
          </a:p>
        </p:txBody>
      </p:sp>
    </p:spTree>
    <p:extLst>
      <p:ext uri="{BB962C8B-B14F-4D97-AF65-F5344CB8AC3E}">
        <p14:creationId xmlns:p14="http://schemas.microsoft.com/office/powerpoint/2010/main" val="5459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FE2C-2983-6243-9FF2-AC5C36A4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Special notes about bool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7FD3D-8B9F-EF47-AB48-0E8EA84C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Booleans are weird…</a:t>
            </a:r>
          </a:p>
          <a:p>
            <a:endParaRPr kumimoji="1" lang="en-US" altLang="ja-US" dirty="0"/>
          </a:p>
          <a:p>
            <a:pPr marL="0" indent="0">
              <a:buNone/>
            </a:pPr>
            <a:r>
              <a:rPr kumimoji="1" lang="en-US" altLang="ja-US" dirty="0"/>
              <a:t>bool(1) = True</a:t>
            </a:r>
          </a:p>
          <a:p>
            <a:pPr marL="0" indent="0">
              <a:buNone/>
            </a:pPr>
            <a:r>
              <a:rPr kumimoji="1" lang="en-US" altLang="ja-US" dirty="0"/>
              <a:t>bool(0) = False</a:t>
            </a:r>
          </a:p>
          <a:p>
            <a:pPr marL="0" indent="0">
              <a:buNone/>
            </a:pPr>
            <a:r>
              <a:rPr kumimoji="1" lang="en-US" altLang="ja-US" dirty="0"/>
              <a:t>bool(“0”) = True</a:t>
            </a:r>
          </a:p>
          <a:p>
            <a:pPr marL="0" indent="0">
              <a:buNone/>
            </a:pPr>
            <a:r>
              <a:rPr kumimoji="1" lang="en-US" altLang="ja-US" dirty="0"/>
              <a:t>bool(“1”) = True</a:t>
            </a:r>
          </a:p>
        </p:txBody>
      </p:sp>
    </p:spTree>
    <p:extLst>
      <p:ext uri="{BB962C8B-B14F-4D97-AF65-F5344CB8AC3E}">
        <p14:creationId xmlns:p14="http://schemas.microsoft.com/office/powerpoint/2010/main" val="55223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F8216-7CEC-3A49-A988-6CD70956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US" dirty="0"/>
              <a:t>Some notes about Python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7E3AE-5DA9-DE44-AD12-1DA4FB57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US" dirty="0"/>
              <a:t>Classified as a weakly typed programming language.  Meaning you don’t have to declare the type a variable holds.</a:t>
            </a:r>
          </a:p>
          <a:p>
            <a:r>
              <a:rPr kumimoji="1" lang="en-US" altLang="ja-US" dirty="0"/>
              <a:t>…But, you will have to convert some values from one to another when doing certain operations (e.g. addition)</a:t>
            </a:r>
          </a:p>
          <a:p>
            <a:r>
              <a:rPr kumimoji="1" lang="en-US" altLang="ja-US" dirty="0"/>
              <a:t>Use type() to determine the type, if needed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45309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264</Words>
  <Application>Microsoft Macintosh PowerPoint</Application>
  <PresentationFormat>ワイド画面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01.01</vt:lpstr>
      <vt:lpstr>What’s the difference among these?</vt:lpstr>
      <vt:lpstr>All equal 1 (but represented differently)</vt:lpstr>
      <vt:lpstr>Computers are fast…</vt:lpstr>
      <vt:lpstr>Methods of converting to</vt:lpstr>
      <vt:lpstr>Special notes about bool</vt:lpstr>
      <vt:lpstr>Special notes about bool</vt:lpstr>
      <vt:lpstr>Some notes about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David Thole</dc:creator>
  <cp:lastModifiedBy>David Thole</cp:lastModifiedBy>
  <cp:revision>13</cp:revision>
  <dcterms:created xsi:type="dcterms:W3CDTF">2021-01-13T09:03:10Z</dcterms:created>
  <dcterms:modified xsi:type="dcterms:W3CDTF">2021-01-13T14:19:15Z</dcterms:modified>
</cp:coreProperties>
</file>