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8709" y="925830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Developers &amp; Databases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SQL, ORMs, MicroORMs, MVC, etc.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Demos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 smtClean="0"/>
          </a:p>
          <a:p>
            <a:r>
              <a:rPr lang="en-US" dirty="0" err="1" smtClean="0"/>
              <a:t>DataGrip</a:t>
            </a:r>
            <a:endParaRPr lang="en-US" dirty="0" smtClean="0"/>
          </a:p>
          <a:p>
            <a:r>
              <a:rPr lang="en-US" dirty="0" smtClean="0"/>
              <a:t>Visual Studio (Database Project)</a:t>
            </a:r>
          </a:p>
          <a:p>
            <a:r>
              <a:rPr lang="en-US" dirty="0" smtClean="0"/>
              <a:t>Git/Version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8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Tools to show-off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SSIS – Cloning databases</a:t>
            </a:r>
          </a:p>
          <a:p>
            <a:r>
              <a:rPr lang="en-US" dirty="0" smtClean="0"/>
              <a:t>SQL Server Profiler</a:t>
            </a:r>
          </a:p>
          <a:p>
            <a:r>
              <a:rPr lang="en-US" dirty="0" smtClean="0"/>
              <a:t>SSMS</a:t>
            </a:r>
          </a:p>
          <a:p>
            <a:r>
              <a:rPr lang="en-US" dirty="0" smtClean="0"/>
              <a:t>Stored Procedures/SQL/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7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6214188" y="3127825"/>
            <a:ext cx="5838112" cy="40253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/>
              <a:t>Application developer, at the UI, for around 10 years now.  11-years total professional experience.</a:t>
            </a:r>
          </a:p>
          <a:p>
            <a:r>
              <a:rPr sz="2400" dirty="0"/>
              <a:t>Web Developer, DBA, participates in some research on campus</a:t>
            </a:r>
          </a:p>
          <a:p>
            <a:pPr lvl="1"/>
            <a:r>
              <a:rPr sz="2400" dirty="0"/>
              <a:t>Computational genomics, drug discovery, data/image mining, </a:t>
            </a:r>
            <a:r>
              <a:rPr sz="2400" dirty="0" smtClean="0"/>
              <a:t>HPC</a:t>
            </a:r>
            <a:endParaRPr lang="en-US" sz="24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6740"/>
            <a:ext cx="6214188" cy="35475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005665"/>
            <a:ext cx="1723895" cy="12168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07094" y="8285803"/>
            <a:ext cx="41054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@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thedarktrumpet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3382"/>
            </a:pPr>
            <a:r>
              <a:t>Goals of this presentation, and why it’s important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Definitions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A [brief] history of Application Development, related to databases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Useful Developer Tools</a:t>
            </a:r>
          </a:p>
          <a:p>
            <a:pPr marL="395604" indent="-395604" defTabSz="519937">
              <a:spcBef>
                <a:spcPts val="3700"/>
              </a:spcBef>
              <a:defRPr sz="3382"/>
            </a:pPr>
            <a:r>
              <a:t>Discussion,  Q&amp;A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458"/>
            </a:pPr>
            <a:r>
              <a:t>Developer - Scope limited to web development, application development, anything touching a relational database.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Design Pattern - Given a recurring problem, this is a generalized solution.</a:t>
            </a:r>
          </a:p>
          <a:p>
            <a:pPr marL="808990" lvl="1" indent="-404495" defTabSz="531622">
              <a:spcBef>
                <a:spcPts val="3800"/>
              </a:spcBef>
              <a:defRPr sz="3458"/>
            </a:pPr>
            <a:r>
              <a:t>MVC = Model View Controller (Design Pattern)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ORM - Object Relational Mapping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Brief History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952500" y="1940767"/>
            <a:ext cx="11099800" cy="76137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 defTabSz="368045">
              <a:spcBef>
                <a:spcPts val="0"/>
              </a:spcBef>
              <a:buNone/>
              <a:defRPr sz="3780"/>
            </a:pPr>
            <a:r>
              <a:rPr dirty="0"/>
              <a:t>10-12 Years </a:t>
            </a:r>
            <a:r>
              <a:rPr dirty="0" smtClean="0"/>
              <a:t>Ago…</a:t>
            </a:r>
            <a:r>
              <a:rPr lang="en-US" dirty="0" smtClean="0"/>
              <a:t>and sometimes current…</a:t>
            </a:r>
            <a:endParaRPr dirty="0"/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&lt;?</a:t>
            </a:r>
            <a:r>
              <a:rPr sz="1700" dirty="0" err="1"/>
              <a:t>php</a:t>
            </a:r>
            <a:endParaRPr sz="1700" dirty="0"/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</a:t>
            </a:r>
            <a:r>
              <a:rPr sz="1700" dirty="0" err="1"/>
              <a:t>servername</a:t>
            </a:r>
            <a:r>
              <a:rPr sz="1700" dirty="0"/>
              <a:t> = "localhost";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$username = "username";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$password = "password";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</a:t>
            </a:r>
            <a:r>
              <a:rPr sz="1700" dirty="0" err="1"/>
              <a:t>dbname</a:t>
            </a:r>
            <a:r>
              <a:rPr sz="1700" dirty="0"/>
              <a:t> = "</a:t>
            </a:r>
            <a:r>
              <a:rPr sz="1700" dirty="0" err="1"/>
              <a:t>myDB</a:t>
            </a:r>
            <a:r>
              <a:rPr sz="1700" dirty="0"/>
              <a:t>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endParaRPr sz="1700" dirty="0"/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// Create connection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$conn = </a:t>
            </a:r>
            <a:r>
              <a:rPr sz="1700" dirty="0" err="1"/>
              <a:t>mysqli_connect</a:t>
            </a:r>
            <a:r>
              <a:rPr sz="1700" dirty="0"/>
              <a:t>($</a:t>
            </a:r>
            <a:r>
              <a:rPr sz="1700" dirty="0" err="1"/>
              <a:t>servername</a:t>
            </a:r>
            <a:r>
              <a:rPr sz="1700" dirty="0"/>
              <a:t>, $username, $password, $</a:t>
            </a:r>
            <a:r>
              <a:rPr sz="1700" dirty="0" err="1"/>
              <a:t>dbname</a:t>
            </a:r>
            <a:r>
              <a:rPr sz="1700" dirty="0"/>
              <a:t>);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// Check connection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if (!$conn) {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    die("Connection failed: " . </a:t>
            </a:r>
            <a:r>
              <a:rPr sz="1700" dirty="0" err="1"/>
              <a:t>mysqli_connect_error</a:t>
            </a:r>
            <a:r>
              <a:rPr sz="1700" dirty="0"/>
              <a:t>());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}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endParaRPr sz="1700" dirty="0"/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</a:t>
            </a:r>
            <a:r>
              <a:rPr sz="1700" dirty="0" err="1"/>
              <a:t>sql</a:t>
            </a:r>
            <a:r>
              <a:rPr sz="1700" dirty="0"/>
              <a:t> = "SELECT id, </a:t>
            </a:r>
            <a:r>
              <a:rPr sz="1700" dirty="0" err="1"/>
              <a:t>firstname</a:t>
            </a:r>
            <a:r>
              <a:rPr sz="1700" dirty="0"/>
              <a:t>, </a:t>
            </a:r>
            <a:r>
              <a:rPr sz="1700" dirty="0" err="1"/>
              <a:t>lastname</a:t>
            </a:r>
            <a:r>
              <a:rPr sz="1700" dirty="0"/>
              <a:t> FROM </a:t>
            </a:r>
            <a:r>
              <a:rPr sz="1700" dirty="0" err="1"/>
              <a:t>MyGuests</a:t>
            </a:r>
            <a:r>
              <a:rPr sz="1700" dirty="0"/>
              <a:t>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$result = </a:t>
            </a:r>
            <a:r>
              <a:rPr sz="1700" dirty="0" err="1"/>
              <a:t>mysqli_query</a:t>
            </a:r>
            <a:r>
              <a:rPr sz="1700" dirty="0"/>
              <a:t>($conn, $</a:t>
            </a:r>
            <a:r>
              <a:rPr sz="1700" dirty="0" err="1"/>
              <a:t>sql</a:t>
            </a:r>
            <a:r>
              <a:rPr sz="1700" dirty="0"/>
              <a:t>);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endParaRPr sz="1700" dirty="0"/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if (</a:t>
            </a:r>
            <a:r>
              <a:rPr sz="1700" dirty="0" err="1"/>
              <a:t>mysqli_num_rows</a:t>
            </a:r>
            <a:r>
              <a:rPr sz="1700" dirty="0"/>
              <a:t>($result) &gt; 0) {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    // output data of each row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    while($row = </a:t>
            </a:r>
            <a:r>
              <a:rPr sz="1700" dirty="0" err="1"/>
              <a:t>mysqli_fetch_assoc</a:t>
            </a:r>
            <a:r>
              <a:rPr sz="1700" dirty="0"/>
              <a:t>($result)) {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        echo "id: " . $row["id"]. " - Name: " . $row["</a:t>
            </a:r>
            <a:r>
              <a:rPr sz="1700" dirty="0" err="1"/>
              <a:t>firstname</a:t>
            </a:r>
            <a:r>
              <a:rPr sz="1700" dirty="0"/>
              <a:t>"]. " " . $row["</a:t>
            </a:r>
            <a:r>
              <a:rPr sz="1700" dirty="0" err="1"/>
              <a:t>lastname</a:t>
            </a:r>
            <a:r>
              <a:rPr sz="1700" dirty="0"/>
              <a:t>"]. "&lt;</a:t>
            </a:r>
            <a:r>
              <a:rPr sz="1700" dirty="0" err="1"/>
              <a:t>br</a:t>
            </a:r>
            <a:r>
              <a:rPr sz="1700" dirty="0"/>
              <a:t>&gt;";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    }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} else {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    echo "0 results";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}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endParaRPr sz="1700" dirty="0"/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 err="1"/>
              <a:t>mysqli_close</a:t>
            </a:r>
            <a:r>
              <a:rPr sz="1700" dirty="0"/>
              <a:t>($conn);</a:t>
            </a:r>
          </a:p>
          <a:p>
            <a:pPr marL="0" indent="0" defTabSz="288036">
              <a:spcBef>
                <a:spcPts val="0"/>
              </a:spcBef>
              <a:buSzTx/>
              <a:buNone/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 sz="1700" dirty="0"/>
              <a:t>?&gt;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952500" y="5946320"/>
            <a:ext cx="4721290" cy="556181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Library (Model)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52500" y="2413000"/>
            <a:ext cx="11099800" cy="786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Greater than 5 years ago…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82" y="6033814"/>
            <a:ext cx="990600" cy="4762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952500" y="7734680"/>
            <a:ext cx="4721290" cy="556181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Views (PHP/DSL)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cxnSp>
        <p:nvCxnSpPr>
          <p:cNvPr id="8" name="直線コネクタ 7"/>
          <p:cNvCxnSpPr>
            <a:stCxn id="5" idx="2"/>
            <a:endCxn id="6" idx="0"/>
          </p:cNvCxnSpPr>
          <p:nvPr/>
        </p:nvCxnSpPr>
        <p:spPr>
          <a:xfrm>
            <a:off x="3313145" y="6502501"/>
            <a:ext cx="0" cy="1232179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29" y="3756063"/>
            <a:ext cx="1066032" cy="1287823"/>
          </a:xfrm>
          <a:prstGeom prst="rect">
            <a:avLst/>
          </a:prstGeom>
        </p:spPr>
      </p:pic>
      <p:cxnSp>
        <p:nvCxnSpPr>
          <p:cNvPr id="12" name="直線コネクタ 11"/>
          <p:cNvCxnSpPr>
            <a:stCxn id="10" idx="2"/>
          </p:cNvCxnSpPr>
          <p:nvPr/>
        </p:nvCxnSpPr>
        <p:spPr>
          <a:xfrm>
            <a:off x="3313145" y="5043886"/>
            <a:ext cx="0" cy="1180524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67773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9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Greater than 3-years ago</a:t>
            </a:r>
            <a:endParaRPr 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52500" y="5386483"/>
            <a:ext cx="4721290" cy="556181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Library (Model/ORM)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236737" y="5386482"/>
            <a:ext cx="4721290" cy="556181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Library (Model/ORM)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313145" y="7087765"/>
            <a:ext cx="4721290" cy="556181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Controller (Switcher)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7" y="3626203"/>
            <a:ext cx="1066032" cy="12878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37" y="3736097"/>
            <a:ext cx="1066032" cy="128782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66" y="3658146"/>
            <a:ext cx="1066032" cy="1287823"/>
          </a:xfrm>
          <a:prstGeom prst="rect">
            <a:avLst/>
          </a:prstGeom>
        </p:spPr>
      </p:pic>
      <p:cxnSp>
        <p:nvCxnSpPr>
          <p:cNvPr id="11" name="直線コネクタ 10"/>
          <p:cNvCxnSpPr>
            <a:stCxn id="7" idx="2"/>
          </p:cNvCxnSpPr>
          <p:nvPr/>
        </p:nvCxnSpPr>
        <p:spPr>
          <a:xfrm>
            <a:off x="1913553" y="4914026"/>
            <a:ext cx="0" cy="47245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線コネクタ 12"/>
          <p:cNvCxnSpPr>
            <a:stCxn id="8" idx="2"/>
          </p:cNvCxnSpPr>
          <p:nvPr/>
        </p:nvCxnSpPr>
        <p:spPr>
          <a:xfrm>
            <a:off x="4656753" y="5023920"/>
            <a:ext cx="0" cy="362562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線コネクタ 14"/>
          <p:cNvCxnSpPr>
            <a:stCxn id="9" idx="2"/>
            <a:endCxn id="5" idx="0"/>
          </p:cNvCxnSpPr>
          <p:nvPr/>
        </p:nvCxnSpPr>
        <p:spPr>
          <a:xfrm>
            <a:off x="8597382" y="4945969"/>
            <a:ext cx="0" cy="440513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コネクタ 16"/>
          <p:cNvCxnSpPr>
            <a:stCxn id="5" idx="2"/>
            <a:endCxn id="6" idx="0"/>
          </p:cNvCxnSpPr>
          <p:nvPr/>
        </p:nvCxnSpPr>
        <p:spPr>
          <a:xfrm flipH="1">
            <a:off x="5673790" y="5942663"/>
            <a:ext cx="2923592" cy="1145102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線コネクタ 18"/>
          <p:cNvCxnSpPr>
            <a:stCxn id="4" idx="2"/>
            <a:endCxn id="6" idx="0"/>
          </p:cNvCxnSpPr>
          <p:nvPr/>
        </p:nvCxnSpPr>
        <p:spPr>
          <a:xfrm>
            <a:off x="3313145" y="5942664"/>
            <a:ext cx="2360645" cy="1145101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角丸四角形 20"/>
          <p:cNvSpPr/>
          <p:nvPr/>
        </p:nvSpPr>
        <p:spPr>
          <a:xfrm>
            <a:off x="3313145" y="8281694"/>
            <a:ext cx="4721290" cy="556181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Views (DSL)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>
          <a:xfrm>
            <a:off x="5673790" y="7643946"/>
            <a:ext cx="0" cy="637748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25898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(cont..)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442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Recent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83363" y="4721865"/>
            <a:ext cx="3862874" cy="50270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Application (API)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83363" y="6270746"/>
            <a:ext cx="3862874" cy="50270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Application (API)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82408" y="5490086"/>
            <a:ext cx="3862874" cy="50270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Web App (JS/Node/</a:t>
            </a:r>
            <a:r>
              <a:rPr kumimoji="0" lang="en-US" sz="2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Etc</a:t>
            </a: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11669744" y="5351107"/>
            <a:ext cx="765111" cy="780660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cxnSp>
        <p:nvCxnSpPr>
          <p:cNvPr id="9" name="直線コネクタ 8"/>
          <p:cNvCxnSpPr>
            <a:stCxn id="6" idx="3"/>
            <a:endCxn id="7" idx="2"/>
          </p:cNvCxnSpPr>
          <p:nvPr/>
        </p:nvCxnSpPr>
        <p:spPr>
          <a:xfrm>
            <a:off x="10845282" y="5741437"/>
            <a:ext cx="824462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カギ線コネクタ 10"/>
          <p:cNvCxnSpPr>
            <a:stCxn id="7" idx="0"/>
          </p:cNvCxnSpPr>
          <p:nvPr/>
        </p:nvCxnSpPr>
        <p:spPr>
          <a:xfrm rot="16200000" flipV="1">
            <a:off x="8860324" y="2159130"/>
            <a:ext cx="377891" cy="6006063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カギ線コネクタ 12"/>
          <p:cNvCxnSpPr>
            <a:stCxn id="7" idx="4"/>
            <a:endCxn id="5" idx="3"/>
          </p:cNvCxnSpPr>
          <p:nvPr/>
        </p:nvCxnSpPr>
        <p:spPr>
          <a:xfrm rot="5400000">
            <a:off x="8854104" y="3323901"/>
            <a:ext cx="390330" cy="6006063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正方形/長方形 13"/>
          <p:cNvSpPr/>
          <p:nvPr/>
        </p:nvSpPr>
        <p:spPr>
          <a:xfrm>
            <a:off x="877856" y="3655647"/>
            <a:ext cx="1751045" cy="31803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Model (EF/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etc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06320" y="4235755"/>
            <a:ext cx="1897225" cy="31803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Framework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 (MVC/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etc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09" y="3525818"/>
            <a:ext cx="478203" cy="577694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4" idx="0"/>
            <a:endCxn id="16" idx="3"/>
          </p:cNvCxnSpPr>
          <p:nvPr/>
        </p:nvCxnSpPr>
        <p:spPr>
          <a:xfrm rot="16200000" flipV="1">
            <a:off x="3245627" y="3852691"/>
            <a:ext cx="327092" cy="1411255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コネクタ 20"/>
          <p:cNvCxnSpPr>
            <a:stCxn id="14" idx="2"/>
            <a:endCxn id="16" idx="0"/>
          </p:cNvCxnSpPr>
          <p:nvPr/>
        </p:nvCxnSpPr>
        <p:spPr>
          <a:xfrm>
            <a:off x="1753379" y="3973683"/>
            <a:ext cx="1554" cy="262072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線コネクタ 22"/>
          <p:cNvCxnSpPr>
            <a:stCxn id="14" idx="3"/>
            <a:endCxn id="17" idx="1"/>
          </p:cNvCxnSpPr>
          <p:nvPr/>
        </p:nvCxnSpPr>
        <p:spPr>
          <a:xfrm>
            <a:off x="2628901" y="3814665"/>
            <a:ext cx="737108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正方形/長方形 23"/>
          <p:cNvSpPr/>
          <p:nvPr/>
        </p:nvSpPr>
        <p:spPr>
          <a:xfrm>
            <a:off x="880968" y="7502967"/>
            <a:ext cx="1751045" cy="31803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Model (EF/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etc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09432" y="8083075"/>
            <a:ext cx="1897225" cy="31803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Framework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 (MVC/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etc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83" y="7950254"/>
            <a:ext cx="478203" cy="577694"/>
          </a:xfrm>
          <a:prstGeom prst="rect">
            <a:avLst/>
          </a:prstGeom>
        </p:spPr>
      </p:pic>
      <p:cxnSp>
        <p:nvCxnSpPr>
          <p:cNvPr id="28" name="カギ線コネクタ 27"/>
          <p:cNvCxnSpPr>
            <a:stCxn id="5" idx="1"/>
            <a:endCxn id="24" idx="0"/>
          </p:cNvCxnSpPr>
          <p:nvPr/>
        </p:nvCxnSpPr>
        <p:spPr>
          <a:xfrm rot="10800000" flipV="1">
            <a:off x="1756491" y="6522097"/>
            <a:ext cx="426872" cy="980870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カギ線コネクタ 29"/>
          <p:cNvCxnSpPr>
            <a:stCxn id="24" idx="2"/>
            <a:endCxn id="25" idx="0"/>
          </p:cNvCxnSpPr>
          <p:nvPr/>
        </p:nvCxnSpPr>
        <p:spPr>
          <a:xfrm rot="16200000" flipH="1">
            <a:off x="1626232" y="7951262"/>
            <a:ext cx="262072" cy="1554"/>
          </a:xfrm>
          <a:prstGeom prst="bentConnector3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コネクタ 31"/>
          <p:cNvCxnSpPr>
            <a:stCxn id="25" idx="3"/>
            <a:endCxn id="26" idx="1"/>
          </p:cNvCxnSpPr>
          <p:nvPr/>
        </p:nvCxnSpPr>
        <p:spPr>
          <a:xfrm flipV="1">
            <a:off x="2706657" y="8239101"/>
            <a:ext cx="650026" cy="2992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正方形/長方形 32"/>
          <p:cNvSpPr/>
          <p:nvPr/>
        </p:nvSpPr>
        <p:spPr>
          <a:xfrm>
            <a:off x="4257869" y="7408622"/>
            <a:ext cx="3862874" cy="50270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ヒラギノ角ゴ ProN W3"/>
              </a:rPr>
              <a:t>Application (Console)</a:t>
            </a: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cxnSp>
        <p:nvCxnSpPr>
          <p:cNvPr id="35" name="直線コネクタ 34"/>
          <p:cNvCxnSpPr>
            <a:stCxn id="33" idx="1"/>
            <a:endCxn id="24" idx="3"/>
          </p:cNvCxnSpPr>
          <p:nvPr/>
        </p:nvCxnSpPr>
        <p:spPr>
          <a:xfrm flipH="1">
            <a:off x="2632013" y="7659973"/>
            <a:ext cx="1625856" cy="2012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781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Demos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 F# with micro-</a:t>
            </a:r>
            <a:r>
              <a:rPr lang="en-US" dirty="0" err="1" smtClean="0"/>
              <a:t>orm</a:t>
            </a:r>
            <a:r>
              <a:rPr lang="en-US" dirty="0" smtClean="0"/>
              <a:t>-</a:t>
            </a:r>
            <a:r>
              <a:rPr lang="en-US" dirty="0" err="1" smtClean="0"/>
              <a:t>ish</a:t>
            </a:r>
            <a:r>
              <a:rPr lang="en-US" dirty="0" smtClean="0"/>
              <a:t> like option</a:t>
            </a:r>
          </a:p>
          <a:p>
            <a:r>
              <a:rPr lang="en-US" dirty="0" smtClean="0"/>
              <a:t>Second – C# with a micro-</a:t>
            </a:r>
            <a:r>
              <a:rPr lang="en-US" dirty="0" err="1" smtClean="0"/>
              <a:t>orm</a:t>
            </a:r>
            <a:r>
              <a:rPr lang="en-US" dirty="0" smtClean="0"/>
              <a:t> (PETAPOCO)</a:t>
            </a:r>
          </a:p>
          <a:p>
            <a:r>
              <a:rPr lang="en-US" dirty="0" smtClean="0"/>
              <a:t>Third – C# with 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20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327</Words>
  <Application>Microsoft Office PowerPoint</Application>
  <PresentationFormat>ユーザー設定</PresentationFormat>
  <Paragraphs>81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Helvetica Light</vt:lpstr>
      <vt:lpstr>Helvetica Neue</vt:lpstr>
      <vt:lpstr>ヒラギノ角ゴ ProN W3</vt:lpstr>
      <vt:lpstr>Consolas</vt:lpstr>
      <vt:lpstr>Black</vt:lpstr>
      <vt:lpstr>Developers &amp; Databases</vt:lpstr>
      <vt:lpstr>Introduction</vt:lpstr>
      <vt:lpstr>Overview</vt:lpstr>
      <vt:lpstr>Definitions</vt:lpstr>
      <vt:lpstr>Brief History</vt:lpstr>
      <vt:lpstr>Brief History (cont…)</vt:lpstr>
      <vt:lpstr>Brief History (cont…)</vt:lpstr>
      <vt:lpstr>Brief History (cont..)</vt:lpstr>
      <vt:lpstr>ORM Demos</vt:lpstr>
      <vt:lpstr>Tool Demos</vt:lpstr>
      <vt:lpstr>Useful Tools to show-off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Developers &amp; Databases</dc:title>
  <cp:lastModifiedBy>Thole, David M</cp:lastModifiedBy>
  <cp:revision>11</cp:revision>
  <dcterms:modified xsi:type="dcterms:W3CDTF">2016-02-09T22:16:57Z</dcterms:modified>
</cp:coreProperties>
</file>