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67" r:id="rId7"/>
    <p:sldId id="259" r:id="rId8"/>
    <p:sldId id="260" r:id="rId9"/>
    <p:sldId id="268" r:id="rId10"/>
    <p:sldId id="261" r:id="rId11"/>
    <p:sldId id="263" r:id="rId12"/>
    <p:sldId id="262" r:id="rId13"/>
    <p:sldId id="269" r:id="rId14"/>
    <p:sldId id="272" r:id="rId15"/>
    <p:sldId id="270" r:id="rId16"/>
    <p:sldId id="258" r:id="rId17"/>
    <p:sldId id="271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65"/>
  </p:normalViewPr>
  <p:slideViewPr>
    <p:cSldViewPr snapToGrid="0" snapToObjects="1">
      <p:cViewPr>
        <p:scale>
          <a:sx n="81" d="100"/>
          <a:sy n="81" d="100"/>
        </p:scale>
        <p:origin x="149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31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9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4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16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28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76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2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0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348B-90AC-FD4C-89EC-E087AD4B6035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C92F-F4C7-1F42-B3A4-C6295083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0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atamining.com/" TargetMode="External"/><Relationship Id="rId4" Type="http://schemas.openxmlformats.org/officeDocument/2006/relationships/hyperlink" Target="https://mran.microsoft.com/" TargetMode="External"/><Relationship Id="rId5" Type="http://schemas.openxmlformats.org/officeDocument/2006/relationships/hyperlink" Target="https://msdn.microsoft.com/en-us/microsoft-r/scaler/compare-base-r-scaler-func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thole@gmail.com" TargetMode="External"/><Relationship Id="rId3" Type="http://schemas.openxmlformats.org/officeDocument/2006/relationships/hyperlink" Target="https://github.com/thedarktrump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ran.microsoft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 and SQL Server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 brief introduction to R, how it relates to SQL Server, and how you can use it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635" y="6359211"/>
            <a:ext cx="749036" cy="4987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0170016" y="6390742"/>
            <a:ext cx="193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thedarktrumpet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9728" y="5891953"/>
            <a:ext cx="498789" cy="49878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184524" y="5928284"/>
            <a:ext cx="209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dthole@gmail.com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21013" y="6101710"/>
            <a:ext cx="765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David Thole</a:t>
            </a:r>
          </a:p>
          <a:p>
            <a:r>
              <a:rPr lang="en-US" altLang="ja-JP" dirty="0" smtClean="0"/>
              <a:t>Senior Application Developer – College of Pharmacy @ The University of Iowa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1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22788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Microsoft R Open – Architecture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13943" y="4130565"/>
            <a:ext cx="2932387" cy="8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Microsoft Open R</a:t>
            </a:r>
          </a:p>
          <a:p>
            <a:pPr algn="ctr"/>
            <a:r>
              <a:rPr kumimoji="1" lang="en-US" altLang="ja-JP" dirty="0" smtClean="0"/>
              <a:t>(Client Side)</a:t>
            </a:r>
            <a:endParaRPr kumimoji="1" lang="ja-JP" altLang="en-US" dirty="0"/>
          </a:p>
        </p:txBody>
      </p:sp>
      <p:sp>
        <p:nvSpPr>
          <p:cNvPr id="5" name="スマイル 4"/>
          <p:cNvSpPr/>
          <p:nvPr/>
        </p:nvSpPr>
        <p:spPr>
          <a:xfrm>
            <a:off x="2372710" y="5514811"/>
            <a:ext cx="614855" cy="6148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6026" y="1913859"/>
            <a:ext cx="1836684" cy="53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R-Libraries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824655" y="1924861"/>
            <a:ext cx="1836684" cy="53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Some Multiprocessing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803928" y="2948142"/>
            <a:ext cx="2932387" cy="8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Microsoft Open R</a:t>
            </a:r>
          </a:p>
          <a:p>
            <a:pPr algn="ctr"/>
            <a:r>
              <a:rPr kumimoji="1" lang="en-US" altLang="ja-JP" dirty="0" smtClean="0"/>
              <a:t>(R-Server)</a:t>
            </a:r>
            <a:endParaRPr kumimoji="1" lang="ja-JP" altLang="en-US" dirty="0"/>
          </a:p>
        </p:txBody>
      </p:sp>
      <p:sp>
        <p:nvSpPr>
          <p:cNvPr id="9" name="スマイル 8"/>
          <p:cNvSpPr/>
          <p:nvPr/>
        </p:nvSpPr>
        <p:spPr>
          <a:xfrm>
            <a:off x="8962695" y="5514811"/>
            <a:ext cx="614855" cy="6148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999897" y="1940623"/>
            <a:ext cx="1836684" cy="53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R-Libraries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414640" y="1940624"/>
            <a:ext cx="1836684" cy="53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ScaleR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803928" y="4332388"/>
            <a:ext cx="2932387" cy="8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Microsoft R Client or Microsoft Open R + IDE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5" idx="0"/>
            <a:endCxn id="4" idx="2"/>
          </p:cNvCxnSpPr>
          <p:nvPr/>
        </p:nvCxnSpPr>
        <p:spPr>
          <a:xfrm flipH="1" flipV="1">
            <a:off x="2680137" y="5029200"/>
            <a:ext cx="1" cy="48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2"/>
            <a:endCxn id="4" idx="0"/>
          </p:cNvCxnSpPr>
          <p:nvPr/>
        </p:nvCxnSpPr>
        <p:spPr>
          <a:xfrm>
            <a:off x="1454368" y="2446768"/>
            <a:ext cx="1225769" cy="1683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2"/>
            <a:endCxn id="4" idx="0"/>
          </p:cNvCxnSpPr>
          <p:nvPr/>
        </p:nvCxnSpPr>
        <p:spPr>
          <a:xfrm flipH="1">
            <a:off x="2680137" y="2457770"/>
            <a:ext cx="1062860" cy="1672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0"/>
            <a:endCxn id="12" idx="2"/>
          </p:cNvCxnSpPr>
          <p:nvPr/>
        </p:nvCxnSpPr>
        <p:spPr>
          <a:xfrm flipH="1" flipV="1">
            <a:off x="9270122" y="5231023"/>
            <a:ext cx="1" cy="28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右矢印 21"/>
          <p:cNvSpPr/>
          <p:nvPr/>
        </p:nvSpPr>
        <p:spPr>
          <a:xfrm>
            <a:off x="8962695" y="3846777"/>
            <a:ext cx="468000" cy="485611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>
            <a:stCxn id="8" idx="0"/>
            <a:endCxn id="10" idx="2"/>
          </p:cNvCxnSpPr>
          <p:nvPr/>
        </p:nvCxnSpPr>
        <p:spPr>
          <a:xfrm flipH="1" flipV="1">
            <a:off x="7918239" y="2473532"/>
            <a:ext cx="1351883" cy="474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  <a:endCxn id="11" idx="2"/>
          </p:cNvCxnSpPr>
          <p:nvPr/>
        </p:nvCxnSpPr>
        <p:spPr>
          <a:xfrm flipV="1">
            <a:off x="9270122" y="2473533"/>
            <a:ext cx="1062860" cy="474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柱 28"/>
          <p:cNvSpPr/>
          <p:nvPr/>
        </p:nvSpPr>
        <p:spPr>
          <a:xfrm>
            <a:off x="5515299" y="2414874"/>
            <a:ext cx="978772" cy="1148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Hadoop</a:t>
            </a:r>
            <a:endParaRPr kumimoji="1" lang="ja-JP" altLang="en-US" dirty="0"/>
          </a:p>
        </p:txBody>
      </p:sp>
      <p:sp>
        <p:nvSpPr>
          <p:cNvPr id="32" name="円柱 31"/>
          <p:cNvSpPr/>
          <p:nvPr/>
        </p:nvSpPr>
        <p:spPr>
          <a:xfrm>
            <a:off x="5515299" y="3887573"/>
            <a:ext cx="978772" cy="1148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SQL</a:t>
            </a:r>
            <a:endParaRPr kumimoji="1" lang="ja-JP" altLang="en-US" dirty="0"/>
          </a:p>
        </p:txBody>
      </p:sp>
      <p:sp>
        <p:nvSpPr>
          <p:cNvPr id="33" name="円柱 32"/>
          <p:cNvSpPr/>
          <p:nvPr/>
        </p:nvSpPr>
        <p:spPr>
          <a:xfrm>
            <a:off x="5485744" y="5357152"/>
            <a:ext cx="978772" cy="1148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FLAT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29" idx="2"/>
            <a:endCxn id="4" idx="3"/>
          </p:cNvCxnSpPr>
          <p:nvPr/>
        </p:nvCxnSpPr>
        <p:spPr>
          <a:xfrm flipH="1">
            <a:off x="4146330" y="2988939"/>
            <a:ext cx="1368969" cy="159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2" idx="2"/>
            <a:endCxn id="4" idx="3"/>
          </p:cNvCxnSpPr>
          <p:nvPr/>
        </p:nvCxnSpPr>
        <p:spPr>
          <a:xfrm flipH="1">
            <a:off x="4146330" y="4461638"/>
            <a:ext cx="1368969" cy="11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3" idx="2"/>
            <a:endCxn id="4" idx="3"/>
          </p:cNvCxnSpPr>
          <p:nvPr/>
        </p:nvCxnSpPr>
        <p:spPr>
          <a:xfrm flipH="1" flipV="1">
            <a:off x="4146330" y="4579883"/>
            <a:ext cx="1339414" cy="135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3" idx="4"/>
            <a:endCxn id="8" idx="1"/>
          </p:cNvCxnSpPr>
          <p:nvPr/>
        </p:nvCxnSpPr>
        <p:spPr>
          <a:xfrm flipV="1">
            <a:off x="6464516" y="3397460"/>
            <a:ext cx="1339412" cy="253375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32" idx="4"/>
            <a:endCxn id="8" idx="1"/>
          </p:cNvCxnSpPr>
          <p:nvPr/>
        </p:nvCxnSpPr>
        <p:spPr>
          <a:xfrm flipV="1">
            <a:off x="6494071" y="3397460"/>
            <a:ext cx="1309857" cy="106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29" idx="4"/>
            <a:endCxn id="8" idx="1"/>
          </p:cNvCxnSpPr>
          <p:nvPr/>
        </p:nvCxnSpPr>
        <p:spPr>
          <a:xfrm>
            <a:off x="6494071" y="2988939"/>
            <a:ext cx="1309857" cy="40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 R Open – </a:t>
            </a:r>
            <a:r>
              <a:rPr lang="en-US" altLang="ja-JP" dirty="0" smtClean="0"/>
              <a:t>Architecture </a:t>
            </a:r>
            <a:r>
              <a:rPr lang="en-US" altLang="ja-JP" dirty="0" err="1" smtClean="0"/>
              <a:t>cont</a:t>
            </a:r>
            <a:r>
              <a:rPr lang="is-I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353498" y="3147524"/>
            <a:ext cx="1623845" cy="8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Microsoft Open R</a:t>
            </a:r>
          </a:p>
          <a:p>
            <a:pPr algn="ctr"/>
            <a:r>
              <a:rPr kumimoji="1" lang="en-US" altLang="ja-JP" dirty="0" smtClean="0"/>
              <a:t>(R-Server)</a:t>
            </a:r>
            <a:endParaRPr kumimoji="1" lang="ja-JP" altLang="en-US" dirty="0"/>
          </a:p>
        </p:txBody>
      </p:sp>
      <p:sp>
        <p:nvSpPr>
          <p:cNvPr id="5" name="スマイル 4"/>
          <p:cNvSpPr/>
          <p:nvPr/>
        </p:nvSpPr>
        <p:spPr>
          <a:xfrm>
            <a:off x="6382552" y="5947918"/>
            <a:ext cx="614855" cy="61485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414352" y="1690688"/>
            <a:ext cx="1836684" cy="53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R-Libraries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829095" y="1690689"/>
            <a:ext cx="1836684" cy="53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ScaleR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218383" y="4744971"/>
            <a:ext cx="2932387" cy="89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Microsoft R Client or Microsoft Open R + IDE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5" idx="0"/>
            <a:endCxn id="8" idx="2"/>
          </p:cNvCxnSpPr>
          <p:nvPr/>
        </p:nvCxnSpPr>
        <p:spPr>
          <a:xfrm flipH="1" flipV="1">
            <a:off x="6684577" y="5643606"/>
            <a:ext cx="5403" cy="30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柱 12"/>
          <p:cNvSpPr/>
          <p:nvPr/>
        </p:nvSpPr>
        <p:spPr>
          <a:xfrm>
            <a:off x="2119812" y="1854390"/>
            <a:ext cx="978772" cy="1148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Hadoop</a:t>
            </a:r>
            <a:endParaRPr kumimoji="1" lang="ja-JP" altLang="en-US" dirty="0"/>
          </a:p>
        </p:txBody>
      </p:sp>
      <p:sp>
        <p:nvSpPr>
          <p:cNvPr id="14" name="円柱 13"/>
          <p:cNvSpPr/>
          <p:nvPr/>
        </p:nvSpPr>
        <p:spPr>
          <a:xfrm>
            <a:off x="5374726" y="3002519"/>
            <a:ext cx="978772" cy="1148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SQL</a:t>
            </a:r>
          </a:p>
          <a:p>
            <a:pPr algn="ctr"/>
            <a:r>
              <a:rPr kumimoji="1" lang="en-US" altLang="ja-JP" dirty="0" smtClean="0"/>
              <a:t>Server</a:t>
            </a:r>
          </a:p>
        </p:txBody>
      </p:sp>
      <p:sp>
        <p:nvSpPr>
          <p:cNvPr id="15" name="円柱 14"/>
          <p:cNvSpPr/>
          <p:nvPr/>
        </p:nvSpPr>
        <p:spPr>
          <a:xfrm>
            <a:off x="2119812" y="5107216"/>
            <a:ext cx="978772" cy="1148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FLAT</a:t>
            </a:r>
            <a:endParaRPr kumimoji="1" lang="ja-JP" altLang="en-US" dirty="0"/>
          </a:p>
        </p:txBody>
      </p:sp>
      <p:sp>
        <p:nvSpPr>
          <p:cNvPr id="40" name="円柱 39"/>
          <p:cNvSpPr/>
          <p:nvPr/>
        </p:nvSpPr>
        <p:spPr>
          <a:xfrm>
            <a:off x="2119812" y="3472094"/>
            <a:ext cx="978772" cy="1148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Other SQL</a:t>
            </a:r>
            <a:endParaRPr kumimoji="1" lang="ja-JP" altLang="en-US" dirty="0"/>
          </a:p>
        </p:txBody>
      </p:sp>
      <p:sp>
        <p:nvSpPr>
          <p:cNvPr id="41" name="左右矢印 40"/>
          <p:cNvSpPr/>
          <p:nvPr/>
        </p:nvSpPr>
        <p:spPr>
          <a:xfrm rot="5400000">
            <a:off x="6346439" y="4160779"/>
            <a:ext cx="698812" cy="4695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13" idx="4"/>
            <a:endCxn id="14" idx="2"/>
          </p:cNvCxnSpPr>
          <p:nvPr/>
        </p:nvCxnSpPr>
        <p:spPr>
          <a:xfrm>
            <a:off x="3098584" y="2428455"/>
            <a:ext cx="2276142" cy="11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0" idx="4"/>
            <a:endCxn id="14" idx="2"/>
          </p:cNvCxnSpPr>
          <p:nvPr/>
        </p:nvCxnSpPr>
        <p:spPr>
          <a:xfrm flipV="1">
            <a:off x="3098584" y="3576584"/>
            <a:ext cx="2276142" cy="4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5" idx="4"/>
            <a:endCxn id="14" idx="2"/>
          </p:cNvCxnSpPr>
          <p:nvPr/>
        </p:nvCxnSpPr>
        <p:spPr>
          <a:xfrm flipV="1">
            <a:off x="3098584" y="3576584"/>
            <a:ext cx="2276142" cy="210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  <a:endCxn id="4" idx="0"/>
          </p:cNvCxnSpPr>
          <p:nvPr/>
        </p:nvCxnSpPr>
        <p:spPr>
          <a:xfrm>
            <a:off x="5332694" y="2223597"/>
            <a:ext cx="1832727" cy="923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7" idx="2"/>
            <a:endCxn id="4" idx="0"/>
          </p:cNvCxnSpPr>
          <p:nvPr/>
        </p:nvCxnSpPr>
        <p:spPr>
          <a:xfrm flipH="1">
            <a:off x="7165421" y="2223598"/>
            <a:ext cx="582016" cy="923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4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Microsoft R Open Performance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777" y="1825625"/>
            <a:ext cx="7820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Deploy R</a:t>
            </a:r>
            <a:endParaRPr kumimoji="1" lang="ja-JP" altLang="en-US" dirty="0"/>
          </a:p>
        </p:txBody>
      </p:sp>
      <p:sp>
        <p:nvSpPr>
          <p:cNvPr id="4" name="スマイル 3"/>
          <p:cNvSpPr/>
          <p:nvPr/>
        </p:nvSpPr>
        <p:spPr>
          <a:xfrm>
            <a:off x="1123293" y="536027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R-Dev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80338" y="1706453"/>
            <a:ext cx="1810407" cy="2207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Deploy-R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75290" y="2260135"/>
            <a:ext cx="1810407" cy="1084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R/</a:t>
            </a:r>
            <a:r>
              <a:rPr kumimoji="1" lang="en-US" altLang="ja-JP" dirty="0" err="1" smtClean="0"/>
              <a:t>OpenR</a:t>
            </a:r>
            <a:r>
              <a:rPr lang="en-US" altLang="ja-JP" dirty="0" smtClean="0"/>
              <a:t> With IDE of Choice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90745" y="1706453"/>
            <a:ext cx="956441" cy="22229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</a:p>
          <a:p>
            <a:pPr algn="ctr"/>
            <a:r>
              <a:rPr lang="en-US" altLang="ja-JP" dirty="0" smtClean="0"/>
              <a:t>Services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6" idx="2"/>
            <a:endCxn id="4" idx="0"/>
          </p:cNvCxnSpPr>
          <p:nvPr/>
        </p:nvCxnSpPr>
        <p:spPr>
          <a:xfrm flipH="1">
            <a:off x="1580493" y="3344178"/>
            <a:ext cx="1" cy="2016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3"/>
            <a:endCxn id="34" idx="1"/>
          </p:cNvCxnSpPr>
          <p:nvPr/>
        </p:nvCxnSpPr>
        <p:spPr>
          <a:xfrm>
            <a:off x="2485697" y="2802157"/>
            <a:ext cx="735395" cy="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マイル 12"/>
          <p:cNvSpPr/>
          <p:nvPr/>
        </p:nvSpPr>
        <p:spPr>
          <a:xfrm>
            <a:off x="9647183" y="5549468"/>
            <a:ext cx="914400" cy="914400"/>
          </a:xfrm>
          <a:prstGeom prst="smileyFac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C#</a:t>
            </a:r>
            <a:r>
              <a:rPr kumimoji="1" lang="en-US" altLang="ja-JP" dirty="0" smtClean="0"/>
              <a:t>-Dev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8145517" y="3689131"/>
            <a:ext cx="9144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.NET App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9447491" y="3689131"/>
            <a:ext cx="1279634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JS/Angular</a:t>
            </a:r>
            <a:r>
              <a:rPr kumimoji="1" lang="en-US" altLang="ja-JP" smtClean="0"/>
              <a:t> </a:t>
            </a:r>
            <a:r>
              <a:rPr kumimoji="1" lang="en-US" altLang="ja-JP" dirty="0" smtClean="0"/>
              <a:t>App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11114689" y="3704896"/>
            <a:ext cx="9144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Other</a:t>
            </a:r>
            <a:r>
              <a:rPr kumimoji="1" lang="en-US" altLang="ja-JP" dirty="0" smtClean="0"/>
              <a:t> App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4" idx="2"/>
            <a:endCxn id="13" idx="1"/>
          </p:cNvCxnSpPr>
          <p:nvPr/>
        </p:nvCxnSpPr>
        <p:spPr>
          <a:xfrm>
            <a:off x="8602717" y="4603531"/>
            <a:ext cx="1178377" cy="1079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3" idx="0"/>
          </p:cNvCxnSpPr>
          <p:nvPr/>
        </p:nvCxnSpPr>
        <p:spPr>
          <a:xfrm>
            <a:off x="10087308" y="4603531"/>
            <a:ext cx="17075" cy="945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6" idx="2"/>
            <a:endCxn id="13" idx="7"/>
          </p:cNvCxnSpPr>
          <p:nvPr/>
        </p:nvCxnSpPr>
        <p:spPr>
          <a:xfrm flipH="1">
            <a:off x="10427672" y="4619296"/>
            <a:ext cx="1144217" cy="1064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7" idx="3"/>
            <a:endCxn id="14" idx="0"/>
          </p:cNvCxnSpPr>
          <p:nvPr/>
        </p:nvCxnSpPr>
        <p:spPr>
          <a:xfrm>
            <a:off x="7047186" y="2817922"/>
            <a:ext cx="1555531" cy="871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7" idx="3"/>
            <a:endCxn id="15" idx="0"/>
          </p:cNvCxnSpPr>
          <p:nvPr/>
        </p:nvCxnSpPr>
        <p:spPr>
          <a:xfrm>
            <a:off x="7047186" y="2817922"/>
            <a:ext cx="3040122" cy="871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3"/>
            <a:endCxn id="16" idx="0"/>
          </p:cNvCxnSpPr>
          <p:nvPr/>
        </p:nvCxnSpPr>
        <p:spPr>
          <a:xfrm>
            <a:off x="7047186" y="2817922"/>
            <a:ext cx="4524703" cy="886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221092" y="1706454"/>
            <a:ext cx="1045123" cy="220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Repo</a:t>
            </a:r>
          </a:p>
          <a:p>
            <a:pPr algn="ctr"/>
            <a:r>
              <a:rPr lang="en-US" altLang="ja-JP" dirty="0" smtClean="0"/>
              <a:t>Manager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1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RevoScaleR</a:t>
            </a:r>
            <a:r>
              <a:rPr lang="en-US" altLang="ja-JP" dirty="0"/>
              <a:t> </a:t>
            </a:r>
            <a:r>
              <a:rPr lang="en-US" altLang="ja-JP" dirty="0" smtClean="0"/>
              <a:t> - A quick note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Allows computation within SQL Server itself</a:t>
            </a:r>
          </a:p>
          <a:p>
            <a:r>
              <a:rPr lang="en-US" altLang="ja-JP" dirty="0" smtClean="0"/>
              <a:t>Allows pulling information from various data sources, including SQL Server</a:t>
            </a:r>
          </a:p>
          <a:p>
            <a:pPr lvl="1"/>
            <a:r>
              <a:rPr kumimoji="1" lang="en-US" altLang="ja-JP" dirty="0" smtClean="0"/>
              <a:t>Different from ODBC, computation handles on the server itself.</a:t>
            </a:r>
          </a:p>
          <a:p>
            <a:pPr lvl="1"/>
            <a:r>
              <a:rPr lang="en-US" altLang="ja-JP" dirty="0" smtClean="0"/>
              <a:t>Reads data in chunks in a way to optimize reads (processes things in parallel when possible)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395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Demos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90688"/>
            <a:ext cx="1068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Demo 1: Example of R interfacing with SQL Server (the standard way)</a:t>
            </a:r>
          </a:p>
          <a:p>
            <a:r>
              <a:rPr lang="en-US" altLang="ja-JP" dirty="0" smtClean="0"/>
              <a:t>Demo 2: Example of R interfacing with SQL Server (Using </a:t>
            </a:r>
            <a:r>
              <a:rPr lang="en-US" altLang="ja-JP" dirty="0" err="1"/>
              <a:t>RevoScaleR</a:t>
            </a:r>
            <a:r>
              <a:rPr lang="en-US" altLang="ja-JP" dirty="0" smtClean="0"/>
              <a:t>) and executing on SQL Server</a:t>
            </a:r>
          </a:p>
          <a:p>
            <a:r>
              <a:rPr kumimoji="1" lang="en-US" altLang="ja-JP" dirty="0" smtClean="0"/>
              <a:t>Demo 3: Running R from within SQL Server (stored procedures and SSMS)</a:t>
            </a:r>
          </a:p>
          <a:p>
            <a:r>
              <a:rPr lang="en-US" altLang="ja-JP" dirty="0" smtClean="0"/>
              <a:t>Demo 4: Simple visualization and introduction to </a:t>
            </a:r>
            <a:r>
              <a:rPr lang="en-US" altLang="ja-JP" dirty="0" err="1" smtClean="0"/>
              <a:t>PowerBI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1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Resources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cran.r-project.org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www.rdatamining.com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https://mran.microsoft.com</a:t>
            </a:r>
            <a:endParaRPr lang="en-US" altLang="ja-JP" dirty="0" smtClean="0"/>
          </a:p>
          <a:p>
            <a:r>
              <a:rPr lang="en-US" altLang="ja-JP" dirty="0" smtClean="0">
                <a:hlinkClick r:id="rId5"/>
              </a:rPr>
              <a:t>https://msdn.microsoft.com/en-us/microsoft-r/scaler/compare-base-r-scaler-functions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Contact Information and Code Location (IP)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Email: </a:t>
            </a:r>
            <a:r>
              <a:rPr kumimoji="1" lang="en-US" altLang="ja-JP" dirty="0" smtClean="0">
                <a:hlinkClick r:id="rId2"/>
              </a:rPr>
              <a:t>dthole@gmail.com</a:t>
            </a:r>
            <a:endParaRPr kumimoji="1" lang="en-US" altLang="ja-JP" dirty="0" smtClean="0"/>
          </a:p>
          <a:p>
            <a:r>
              <a:rPr lang="en-US" altLang="ja-JP" dirty="0" smtClean="0"/>
              <a:t>Twitter: @</a:t>
            </a:r>
            <a:r>
              <a:rPr lang="en-US" altLang="ja-JP" dirty="0" err="1" smtClean="0"/>
              <a:t>thedarktrumpet</a:t>
            </a: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en-US" altLang="ja-JP" dirty="0" smtClean="0"/>
              <a:t>: </a:t>
            </a:r>
            <a:r>
              <a:rPr lang="en-US" altLang="ja-JP" dirty="0" smtClean="0">
                <a:hlinkClick r:id="rId3"/>
              </a:rPr>
              <a:t>https://github.com/thedarktrumpet</a:t>
            </a:r>
            <a:endParaRPr lang="en-US" altLang="ja-JP" dirty="0" smtClean="0"/>
          </a:p>
          <a:p>
            <a:pPr lvl="1"/>
            <a:r>
              <a:rPr lang="en-US" altLang="ja-JP" dirty="0"/>
              <a:t>Source Location: </a:t>
            </a: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github.com/thedarktrumpet</a:t>
            </a:r>
            <a:r>
              <a:rPr lang="en-US" altLang="ja-JP" dirty="0" smtClean="0"/>
              <a:t>/</a:t>
            </a:r>
            <a:r>
              <a:rPr lang="is-IS" altLang="ja-JP" smtClean="0"/>
              <a:t>…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 little bit about me</a:t>
            </a:r>
            <a:r>
              <a:rPr kumimoji="1" lang="is-IS" altLang="ja-JP" dirty="0" smtClean="0"/>
              <a:t>….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Worked in Center for Bioinformatics and Computational Biology at the University of Iowa</a:t>
            </a:r>
          </a:p>
          <a:p>
            <a:r>
              <a:rPr lang="en-US" altLang="ja-JP" dirty="0" smtClean="0"/>
              <a:t>Currently an Application Developer, and DBA for College of Pharmacy</a:t>
            </a:r>
          </a:p>
          <a:p>
            <a:pPr lvl="1"/>
            <a:r>
              <a:rPr kumimoji="1" lang="en-US" altLang="ja-JP" dirty="0" smtClean="0"/>
              <a:t>C#/.NET Development</a:t>
            </a:r>
          </a:p>
          <a:p>
            <a:pPr lvl="1"/>
            <a:r>
              <a:rPr lang="en-US" altLang="ja-JP" dirty="0" smtClean="0"/>
              <a:t>Database Administration</a:t>
            </a:r>
          </a:p>
          <a:p>
            <a:pPr lvl="1"/>
            <a:r>
              <a:rPr kumimoji="1" lang="en-US" altLang="ja-JP" dirty="0" smtClean="0"/>
              <a:t>Business Intelligence</a:t>
            </a:r>
          </a:p>
          <a:p>
            <a:r>
              <a:rPr lang="en-US" altLang="ja-JP" dirty="0" smtClean="0"/>
              <a:t>Lead of the University of Iowa R-Users Group and soon to come Functional Programming Users 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8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Who will benefit from this?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Primary Audience are people getting into or are into some kind of Data Science work (reporting, graphs, manipulation of data, </a:t>
            </a:r>
            <a:r>
              <a:rPr kumimoji="1" lang="en-US" altLang="ja-JP" dirty="0" err="1" smtClean="0"/>
              <a:t>etc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Anyone wanting to understand the overall structure of the current state of Microsoft in this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77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 programming language used in Data Analytics</a:t>
            </a:r>
          </a:p>
          <a:p>
            <a:r>
              <a:rPr lang="en-US" altLang="ja-JP" dirty="0" smtClean="0"/>
              <a:t>An alternative to SAS</a:t>
            </a:r>
          </a:p>
          <a:p>
            <a:r>
              <a:rPr kumimoji="1" lang="en-US" altLang="ja-JP" dirty="0" smtClean="0"/>
              <a:t>Free and Open Source</a:t>
            </a:r>
          </a:p>
          <a:p>
            <a:r>
              <a:rPr lang="en-US" altLang="ja-JP" dirty="0" smtClean="0"/>
              <a:t>Many libraries available through CRAN</a:t>
            </a:r>
          </a:p>
          <a:p>
            <a:r>
              <a:rPr kumimoji="1" lang="en-US" altLang="ja-JP" dirty="0" smtClean="0"/>
              <a:t>Features</a:t>
            </a:r>
          </a:p>
          <a:p>
            <a:pPr lvl="1"/>
            <a:r>
              <a:rPr lang="en-US" altLang="ja-JP" dirty="0" smtClean="0"/>
              <a:t>Wide range of IDEs available</a:t>
            </a:r>
          </a:p>
          <a:p>
            <a:pPr lvl="1"/>
            <a:r>
              <a:rPr kumimoji="1" lang="en-US" altLang="ja-JP" dirty="0" smtClean="0"/>
              <a:t>REPL Support</a:t>
            </a:r>
          </a:p>
          <a:p>
            <a:pPr lvl="1"/>
            <a:r>
              <a:rPr lang="en-US" altLang="ja-JP" dirty="0" smtClean="0"/>
              <a:t>Great data exploration and basic statistics with little overhead.</a:t>
            </a:r>
          </a:p>
          <a:p>
            <a:pPr lvl="1"/>
            <a:r>
              <a:rPr kumimoji="1" lang="en-US" altLang="ja-JP" dirty="0" smtClean="0"/>
              <a:t>Great graphing libraries available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95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about open X?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SAS – Much like in R in terms of where the focus of problem solving is at.</a:t>
            </a:r>
          </a:p>
          <a:p>
            <a:r>
              <a:rPr lang="en-US" altLang="ja-JP" dirty="0" smtClean="0"/>
              <a:t>Python – Gaining lots of popularity, and can be used in conjunction with R.</a:t>
            </a:r>
          </a:p>
          <a:p>
            <a:r>
              <a:rPr kumimoji="1" lang="en-US" altLang="ja-JP" dirty="0" err="1" smtClean="0"/>
              <a:t>Javascript</a:t>
            </a:r>
            <a:r>
              <a:rPr kumimoji="1" lang="en-US" altLang="ja-JP" dirty="0" smtClean="0"/>
              <a:t> and D3.js (or the other 20 or so different graphing libraries)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98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about </a:t>
            </a:r>
            <a:r>
              <a:rPr kumimoji="1" lang="en-US" altLang="ja-JP" dirty="0" smtClean="0"/>
              <a:t>option X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SAS – Much like in R in terms of where the focus of problem solving is at.</a:t>
            </a:r>
          </a:p>
          <a:p>
            <a:r>
              <a:rPr lang="en-US" altLang="ja-JP" dirty="0" smtClean="0"/>
              <a:t>Python – Gaining lots of popularity, and can be used in conjunction with R.</a:t>
            </a:r>
          </a:p>
          <a:p>
            <a:r>
              <a:rPr kumimoji="1" lang="en-US" altLang="ja-JP" dirty="0" err="1" smtClean="0"/>
              <a:t>Javascript</a:t>
            </a:r>
            <a:r>
              <a:rPr kumimoji="1" lang="en-US" altLang="ja-JP" dirty="0" smtClean="0"/>
              <a:t> and D3.js (or the other 20 or so different graphing libraries)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25969" y="5746076"/>
            <a:ext cx="6540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/>
              <a:t>USE WHAT WORKS FOR YOUR NEEDS</a:t>
            </a:r>
          </a:p>
          <a:p>
            <a:pPr algn="ctr"/>
            <a:r>
              <a:rPr lang="en-US" altLang="ja-JP" dirty="0" smtClean="0"/>
              <a:t>(but keep in mind team composition)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0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History of R, Revolution R, and R Open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715407" y="1634890"/>
            <a:ext cx="4761186" cy="887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 Appears</a:t>
            </a:r>
          </a:p>
          <a:p>
            <a:pPr algn="ctr"/>
            <a:r>
              <a:rPr lang="en-US" altLang="ja-JP" dirty="0" smtClean="0"/>
              <a:t>(1993)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715407" y="3452124"/>
            <a:ext cx="4761186" cy="887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Revolution R</a:t>
            </a:r>
          </a:p>
          <a:p>
            <a:pPr algn="ctr"/>
            <a:r>
              <a:rPr lang="en-US" altLang="ja-JP" dirty="0" smtClean="0"/>
              <a:t>(2007)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715407" y="5269358"/>
            <a:ext cx="4761186" cy="887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Microsoft Open R</a:t>
            </a:r>
          </a:p>
          <a:p>
            <a:pPr algn="ctr"/>
            <a:r>
              <a:rPr lang="en-US" altLang="ja-JP" dirty="0" smtClean="0"/>
              <a:t>(2015)</a:t>
            </a:r>
            <a:endParaRPr kumimoji="1" lang="ja-JP" altLang="en-US" dirty="0"/>
          </a:p>
        </p:txBody>
      </p:sp>
      <p:sp>
        <p:nvSpPr>
          <p:cNvPr id="8" name="下矢印 7"/>
          <p:cNvSpPr/>
          <p:nvPr/>
        </p:nvSpPr>
        <p:spPr>
          <a:xfrm>
            <a:off x="5772807" y="2522482"/>
            <a:ext cx="646386" cy="945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772807" y="4331572"/>
            <a:ext cx="646386" cy="945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2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Microsoft R Ope</a:t>
            </a:r>
            <a:r>
              <a:rPr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Revolution R rebranded to Microsoft R Open</a:t>
            </a:r>
          </a:p>
          <a:p>
            <a:r>
              <a:rPr lang="en-US" altLang="ja-JP" dirty="0" smtClean="0"/>
              <a:t>Allows some multi-processing capabilities ‘out of the box’</a:t>
            </a:r>
          </a:p>
          <a:p>
            <a:pPr lvl="1"/>
            <a:r>
              <a:rPr lang="en-US" altLang="ja-JP" dirty="0" smtClean="0"/>
              <a:t>Math libraries included with distribution</a:t>
            </a:r>
          </a:p>
          <a:p>
            <a:r>
              <a:rPr kumimoji="1" lang="en-US" altLang="ja-JP" dirty="0" smtClean="0"/>
              <a:t>Interesting integration SQL Server.</a:t>
            </a:r>
          </a:p>
          <a:p>
            <a:r>
              <a:rPr lang="en-US" altLang="ja-JP" dirty="0" smtClean="0"/>
              <a:t>Compatibility with Windows, Linux, and OSX – Also compatible with the standard R distribution.</a:t>
            </a:r>
          </a:p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mran.microsoft.com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11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Revolution/Microsoft R? (IP)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Memory Constraints</a:t>
            </a:r>
          </a:p>
          <a:p>
            <a:pPr lvl="1"/>
            <a:r>
              <a:rPr lang="en-US" altLang="ja-JP" dirty="0" smtClean="0"/>
              <a:t>SQL &amp; </a:t>
            </a:r>
            <a:r>
              <a:rPr lang="en-US" altLang="ja-JP" dirty="0" err="1" smtClean="0"/>
              <a:t>ScaleR</a:t>
            </a:r>
            <a:r>
              <a:rPr lang="en-US" altLang="ja-JP" dirty="0" smtClean="0"/>
              <a:t> (E.g. </a:t>
            </a:r>
            <a:r>
              <a:rPr lang="en-US" altLang="ja-JP" dirty="0" err="1" smtClean="0"/>
              <a:t>RxSqlServerData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lang="en-US" altLang="ja-JP" dirty="0" smtClean="0"/>
              <a:t>Parallel Processing required special creation</a:t>
            </a:r>
          </a:p>
          <a:p>
            <a:pPr lvl="1"/>
            <a:r>
              <a:rPr kumimoji="1" lang="en-US" altLang="ja-JP" dirty="0" err="1" smtClean="0"/>
              <a:t>ScaleR</a:t>
            </a:r>
            <a:r>
              <a:rPr kumimoji="1" lang="en-US" altLang="ja-JP" dirty="0" smtClean="0"/>
              <a:t> + Multi-Processing Math/Statistics libraries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2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657</Words>
  <Application>Microsoft Macintosh PowerPoint</Application>
  <PresentationFormat>ワイド画面</PresentationFormat>
  <Paragraphs>112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ＭＳ Ｐゴシック</vt:lpstr>
      <vt:lpstr>Arial</vt:lpstr>
      <vt:lpstr>ホワイト</vt:lpstr>
      <vt:lpstr>R and SQL Server</vt:lpstr>
      <vt:lpstr>A little bit about me….</vt:lpstr>
      <vt:lpstr>Who will benefit from this?</vt:lpstr>
      <vt:lpstr>What is R?</vt:lpstr>
      <vt:lpstr>What about open X?</vt:lpstr>
      <vt:lpstr>What about option X?</vt:lpstr>
      <vt:lpstr>History of R, Revolution R, and R Open</vt:lpstr>
      <vt:lpstr>What is Microsoft R Open</vt:lpstr>
      <vt:lpstr>Why Revolution/Microsoft R? (IP)</vt:lpstr>
      <vt:lpstr>Microsoft R Open – Architecture</vt:lpstr>
      <vt:lpstr>Microsoft R Open – Architecture cont…</vt:lpstr>
      <vt:lpstr>Microsoft R Open Performance</vt:lpstr>
      <vt:lpstr>Deploy R</vt:lpstr>
      <vt:lpstr>RevoScaleR  - A quick note</vt:lpstr>
      <vt:lpstr>Demos</vt:lpstr>
      <vt:lpstr>Resources</vt:lpstr>
      <vt:lpstr>Contact Information and Code Location (IP)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SQL Server</dc:title>
  <dc:creator>David Thole</dc:creator>
  <cp:lastModifiedBy>David Thole</cp:lastModifiedBy>
  <cp:revision>24</cp:revision>
  <dcterms:created xsi:type="dcterms:W3CDTF">2016-10-22T17:29:03Z</dcterms:created>
  <dcterms:modified xsi:type="dcterms:W3CDTF">2016-10-29T02:55:26Z</dcterms:modified>
</cp:coreProperties>
</file>