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handoutMasterIdLst>
    <p:handoutMasterId r:id="rId18"/>
  </p:handoutMasterIdLst>
  <p:sldIdLst>
    <p:sldId id="258" r:id="rId2"/>
    <p:sldId id="259" r:id="rId3"/>
    <p:sldId id="260" r:id="rId4"/>
    <p:sldId id="261" r:id="rId5"/>
    <p:sldId id="262" r:id="rId6"/>
    <p:sldId id="263" r:id="rId7"/>
    <p:sldId id="264" r:id="rId8"/>
    <p:sldId id="272"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showGuides="1">
      <p:cViewPr varScale="1">
        <p:scale>
          <a:sx n="77" d="100"/>
          <a:sy n="77" d="100"/>
        </p:scale>
        <p:origin x="300" y="90"/>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14684AA3-854C-4F22-B102-C48C278E4B3D}" type="pres">
      <dgm:prSet presAssocID="{3F442EA2-39BA-4C9A-AD59-755D4917D532}" presName="linear" presStyleCnt="0">
        <dgm:presLayoutVars>
          <dgm:dir/>
          <dgm:animLvl val="lvl"/>
          <dgm:resizeHandles val="exact"/>
        </dgm:presLayoutVars>
      </dgm:prSet>
      <dgm:spPr/>
    </dgm:pt>
  </dgm:ptLst>
  <dgm:cxnLst>
    <dgm:cxn modelId="{A7868933-E160-4484-81F0-5AB058E81092}" type="presOf" srcId="{3F442EA2-39BA-4C9A-AD59-755D4917D532}" destId="{14684AA3-854C-4F22-B102-C48C278E4B3D}" srcOrd="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9/25/2023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3024136-D290-48F3-A182-4C46BEB5146B}" type="datetime1">
              <a:rPr lang="en-US" smtClean="0"/>
              <a:t>9/25/2023</a:t>
            </a:fld>
            <a:endParaRPr lang="en-US" dirty="0"/>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CC7D44C-38B1-4D0F-9006-D5774F331095}" type="datetime1">
              <a:rPr lang="en-US" smtClean="0"/>
              <a:t>9/25/2023</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98D518A-FD4F-4358-B95B-9DB5A17160FB}" type="datetime1">
              <a:rPr lang="en-US" smtClean="0"/>
              <a:t>9/25/2023</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E2A9F4F-03AD-4497-A65D-076601BD41D2}" type="datetime1">
              <a:rPr lang="en-US" smtClean="0"/>
              <a:t>9/25/2023</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a:t>Click to edit Master title style</a:t>
            </a:r>
          </a:p>
        </p:txBody>
      </p:sp>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BF3AC-A781-43AA-8BD5-B12F49168B94}" type="datetime1">
              <a:rPr lang="en-US" smtClean="0"/>
              <a:t>9/25/2023</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a:t>Click to edit Master title style</a:t>
            </a:r>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C5256A41-C91B-43FF-9881-F5DA9878418F}" type="datetime1">
              <a:rPr lang="en-US" smtClean="0"/>
              <a:t>9/25/2023</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FFD7AA76-41EE-4C13-950E-E611B8B8FC52}" type="datetime1">
              <a:rPr lang="en-US" smtClean="0"/>
              <a:t>9/25/2023</a:t>
            </a:fld>
            <a:endParaRPr lang="en-US"/>
          </a:p>
        </p:txBody>
      </p:sp>
      <p:sp>
        <p:nvSpPr>
          <p:cNvPr id="9" name="Slide Number Placeholder 8"/>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9407A26-E7BC-4498-97E4-87AF12377CA9}" type="datetime1">
              <a:rPr lang="en-US" smtClean="0"/>
              <a:t>9/25/2023</a:t>
            </a:fld>
            <a:endParaRPr lang="en-US"/>
          </a:p>
        </p:txBody>
      </p:sp>
      <p:sp>
        <p:nvSpPr>
          <p:cNvPr id="5" name="Slide Number Placeholder 4"/>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93EA4171-1117-4486-993C-35A7470D8847}" type="datetime1">
              <a:rPr lang="en-US" smtClean="0"/>
              <a:t>9/25/2023</a:t>
            </a:fld>
            <a:endParaRPr lang="en-US"/>
          </a:p>
        </p:txBody>
      </p:sp>
      <p:sp>
        <p:nvSpPr>
          <p:cNvPr id="4" name="Slide Number Placeholder 3"/>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72A4CB8-1563-4663-81DB-74EB416C19BE}" type="datetime1">
              <a:rPr lang="en-US" smtClean="0"/>
              <a:t>9/25/2023</a:t>
            </a:fld>
            <a:endParaRPr lang="en-US"/>
          </a:p>
        </p:txBody>
      </p:sp>
      <p:sp>
        <p:nvSpPr>
          <p:cNvPr id="7" name="Slide Number Placeholder 6"/>
          <p:cNvSpPr>
            <a:spLocks noGrp="1"/>
          </p:cNvSpPr>
          <p:nvPr>
            <p:ph type="sldNum" sz="quarter" idx="12"/>
          </p:nvPr>
        </p:nvSpPr>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6" name="Footer Placeholder 5"/>
          <p:cNvSpPr>
            <a:spLocks noGrp="1"/>
          </p:cNvSpPr>
          <p:nvPr>
            <p:ph type="ftr" sz="quarter" idx="11"/>
          </p:nvPr>
        </p:nvSpPr>
        <p:spPr>
          <a:xfrm>
            <a:off x="1219200" y="55499"/>
            <a:ext cx="7416800" cy="365125"/>
          </a:xfrm>
        </p:spPr>
        <p:txBody>
          <a:bodyPr/>
          <a:lstStyle/>
          <a:p>
            <a:r>
              <a:rPr lang="en-US" dirty="0"/>
              <a:t>Add a footer</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9/25/2023</a:t>
            </a:fld>
            <a:endParaRPr lang="en-US"/>
          </a:p>
        </p:txBody>
      </p:sp>
      <p:sp>
        <p:nvSpPr>
          <p:cNvPr id="7" name="Slide Number Placeholder 6"/>
          <p:cNvSpPr>
            <a:spLocks noGrp="1"/>
          </p:cNvSpPr>
          <p:nvPr>
            <p:ph type="sldNum" sz="quarter" idx="12"/>
          </p:nvPr>
        </p:nvSpPr>
        <p:spPr>
          <a:xfrm>
            <a:off x="11480800" y="55499"/>
            <a:ext cx="609600" cy="365125"/>
          </a:xfrm>
        </p:spPr>
        <p:txBody>
          <a:bodyPr/>
          <a:lstStyle>
            <a:lvl1pPr>
              <a:defRPr sz="1100"/>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r>
              <a:rPr lang="en-US" dirty="0"/>
              <a:t>Add a footer</a:t>
            </a:r>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9/25/2023</a:t>
            </a:fld>
            <a:endParaRPr lang="en-US" dirty="0"/>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100">
                <a:solidFill>
                  <a:schemeClr val="tx2"/>
                </a:solidFill>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car_features_powerbi.pbix"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CAR%20FEATURES.xls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7.tmp"/><Relationship Id="rId3" Type="http://schemas.openxmlformats.org/officeDocument/2006/relationships/diagramLayout" Target="../diagrams/layout1.xml"/><Relationship Id="rId7" Type="http://schemas.openxmlformats.org/officeDocument/2006/relationships/image" Target="../media/image6.tmp"/><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Subtitle</a:t>
            </a:r>
          </a:p>
        </p:txBody>
      </p:sp>
      <p:pic>
        <p:nvPicPr>
          <p:cNvPr id="1026" name="Picture 2" descr="12,000+ Black Car Pictures">
            <a:extLst>
              <a:ext uri="{FF2B5EF4-FFF2-40B4-BE49-F238E27FC236}">
                <a16:creationId xmlns:a16="http://schemas.microsoft.com/office/drawing/2014/main" id="{2867E264-B67C-4246-B6C8-6094BB506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169"/>
            <a:ext cx="12192000" cy="6777661"/>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01B76326-2FFC-43FA-A2E1-699DD32958E5}"/>
              </a:ext>
            </a:extLst>
          </p:cNvPr>
          <p:cNvSpPr>
            <a:spLocks noGrp="1"/>
          </p:cNvSpPr>
          <p:nvPr>
            <p:ph type="ctrTitle"/>
          </p:nvPr>
        </p:nvSpPr>
        <p:spPr>
          <a:xfrm>
            <a:off x="217118" y="3818599"/>
            <a:ext cx="7223342" cy="3483864"/>
          </a:xfrm>
        </p:spPr>
        <p:txBody>
          <a:bodyPr/>
          <a:lstStyle/>
          <a:p>
            <a:r>
              <a:rPr lang="en-IN" b="1" i="0" dirty="0" err="1">
                <a:solidFill>
                  <a:schemeClr val="tx1"/>
                </a:solidFill>
                <a:effectLst/>
                <a:latin typeface="Manrope"/>
              </a:rPr>
              <a:t>Analyzing</a:t>
            </a:r>
            <a:r>
              <a:rPr lang="en-IN" b="1" i="0" dirty="0">
                <a:solidFill>
                  <a:schemeClr val="tx1"/>
                </a:solidFill>
                <a:effectLst/>
                <a:latin typeface="Manrope"/>
              </a:rPr>
              <a:t> the Impact of Car Features on Price and Profitability</a:t>
            </a:r>
            <a:br>
              <a:rPr lang="en-IN" b="1" i="0" dirty="0">
                <a:solidFill>
                  <a:srgbClr val="3C4858"/>
                </a:solidFill>
                <a:effectLst/>
                <a:latin typeface="Manrope"/>
              </a:rPr>
            </a:br>
            <a:r>
              <a:rPr lang="en-IN" b="1" i="0" dirty="0">
                <a:solidFill>
                  <a:srgbClr val="3C4858"/>
                </a:solidFill>
                <a:effectLst/>
                <a:latin typeface="Manrope"/>
              </a:rPr>
              <a:t> </a:t>
            </a:r>
            <a:endParaRPr lang="en-IN" dirty="0"/>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E37BA-8C61-49BA-92C5-A8B8FEF52381}"/>
              </a:ext>
            </a:extLst>
          </p:cNvPr>
          <p:cNvSpPr>
            <a:spLocks noGrp="1"/>
          </p:cNvSpPr>
          <p:nvPr>
            <p:ph type="title"/>
          </p:nvPr>
        </p:nvSpPr>
        <p:spPr/>
        <p:txBody>
          <a:bodyPr/>
          <a:lstStyle/>
          <a:p>
            <a:r>
              <a:rPr lang="en-IN" sz="1800" b="1" i="0" u="none" strike="noStrike" dirty="0">
                <a:solidFill>
                  <a:schemeClr val="tx1"/>
                </a:solidFill>
                <a:effectLst/>
                <a:latin typeface="Arial" panose="020B0604020202020204" pitchFamily="34" charset="0"/>
              </a:rPr>
              <a:t>Task 4.B:</a:t>
            </a:r>
            <a:r>
              <a:rPr lang="en-IN" sz="1800" b="0" i="0" u="none" strike="noStrike" dirty="0">
                <a:solidFill>
                  <a:schemeClr val="tx1"/>
                </a:solidFill>
                <a:effectLst/>
                <a:latin typeface="Arial" panose="020B0604020202020204" pitchFamily="34" charset="0"/>
              </a:rPr>
              <a:t> Create a bar chart or a horizontal stacked bar chart that visualizes the relationship between manufacturer and average price.</a:t>
            </a:r>
            <a:br>
              <a:rPr lang="en-IN" sz="1800" b="0" i="0" u="none" strike="noStrike" dirty="0">
                <a:solidFill>
                  <a:schemeClr val="tx1"/>
                </a:solidFill>
                <a:effectLst/>
                <a:latin typeface="Arial" panose="020B0604020202020204" pitchFamily="34" charset="0"/>
              </a:rPr>
            </a:br>
            <a:endParaRPr lang="en-IN" dirty="0">
              <a:solidFill>
                <a:schemeClr val="tx1"/>
              </a:solidFill>
            </a:endParaRPr>
          </a:p>
        </p:txBody>
      </p:sp>
      <p:pic>
        <p:nvPicPr>
          <p:cNvPr id="6" name="Content Placeholder 5">
            <a:extLst>
              <a:ext uri="{FF2B5EF4-FFF2-40B4-BE49-F238E27FC236}">
                <a16:creationId xmlns:a16="http://schemas.microsoft.com/office/drawing/2014/main" id="{1540FF38-4EA0-4FD2-9553-905235896BC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9125" y="1766171"/>
            <a:ext cx="5384800" cy="3654708"/>
          </a:xfrm>
        </p:spPr>
      </p:pic>
      <p:pic>
        <p:nvPicPr>
          <p:cNvPr id="8" name="Content Placeholder 7">
            <a:extLst>
              <a:ext uri="{FF2B5EF4-FFF2-40B4-BE49-F238E27FC236}">
                <a16:creationId xmlns:a16="http://schemas.microsoft.com/office/drawing/2014/main" id="{2C3271F7-D5D9-45E1-80EA-5A4A8FF99EE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7125" y="1766171"/>
            <a:ext cx="5384800" cy="3770064"/>
          </a:xfrm>
        </p:spPr>
      </p:pic>
    </p:spTree>
    <p:extLst>
      <p:ext uri="{BB962C8B-B14F-4D97-AF65-F5344CB8AC3E}">
        <p14:creationId xmlns:p14="http://schemas.microsoft.com/office/powerpoint/2010/main" val="160196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38047-67B1-4BBB-BAE2-677F34D2E7C4}"/>
              </a:ext>
            </a:extLst>
          </p:cNvPr>
          <p:cNvSpPr>
            <a:spLocks noGrp="1"/>
          </p:cNvSpPr>
          <p:nvPr>
            <p:ph type="title"/>
          </p:nvPr>
        </p:nvSpPr>
        <p:spPr/>
        <p:txBody>
          <a:bodyPr/>
          <a:lstStyle/>
          <a:p>
            <a:r>
              <a:rPr lang="en-IN" sz="1800" b="1" i="0" u="none" strike="noStrike" dirty="0">
                <a:solidFill>
                  <a:schemeClr val="tx1"/>
                </a:solidFill>
                <a:effectLst/>
                <a:latin typeface="Arial" panose="020B0604020202020204" pitchFamily="34" charset="0"/>
              </a:rPr>
              <a:t>Task 5.A:</a:t>
            </a:r>
            <a:r>
              <a:rPr lang="en-IN" sz="1800" b="0" i="0" u="none" strike="noStrike" dirty="0">
                <a:solidFill>
                  <a:schemeClr val="tx1"/>
                </a:solidFill>
                <a:effectLst/>
                <a:latin typeface="Arial" panose="020B0604020202020204" pitchFamily="34" charset="0"/>
              </a:rPr>
              <a:t> Create a scatter plot with the number of cylinders on the x-axis and highway MPG on the y-axis. Then create a trendline on the scatter plot to visually estimate the slope of the relationship and assess its significance.</a:t>
            </a:r>
            <a:br>
              <a:rPr lang="en-IN" sz="1800" b="0" i="0" u="none" strike="noStrike" dirty="0">
                <a:solidFill>
                  <a:schemeClr val="tx1"/>
                </a:solidFill>
                <a:effectLst/>
                <a:latin typeface="Arial" panose="020B0604020202020204" pitchFamily="34" charset="0"/>
              </a:rPr>
            </a:br>
            <a:endParaRPr lang="en-IN" dirty="0">
              <a:solidFill>
                <a:schemeClr val="tx1"/>
              </a:solidFill>
            </a:endParaRPr>
          </a:p>
        </p:txBody>
      </p:sp>
      <p:pic>
        <p:nvPicPr>
          <p:cNvPr id="6" name="Content Placeholder 5">
            <a:extLst>
              <a:ext uri="{FF2B5EF4-FFF2-40B4-BE49-F238E27FC236}">
                <a16:creationId xmlns:a16="http://schemas.microsoft.com/office/drawing/2014/main" id="{7460D870-71D9-4172-96C7-41816853DC8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15306" y="1932927"/>
            <a:ext cx="3634514" cy="2952223"/>
          </a:xfrm>
        </p:spPr>
      </p:pic>
      <p:pic>
        <p:nvPicPr>
          <p:cNvPr id="8" name="Content Placeholder 7">
            <a:extLst>
              <a:ext uri="{FF2B5EF4-FFF2-40B4-BE49-F238E27FC236}">
                <a16:creationId xmlns:a16="http://schemas.microsoft.com/office/drawing/2014/main" id="{2883BC14-60FF-4EDE-80CE-72B53791F10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86602" y="1932927"/>
            <a:ext cx="4004638" cy="2952224"/>
          </a:xfrm>
        </p:spPr>
      </p:pic>
    </p:spTree>
    <p:extLst>
      <p:ext uri="{BB962C8B-B14F-4D97-AF65-F5344CB8AC3E}">
        <p14:creationId xmlns:p14="http://schemas.microsoft.com/office/powerpoint/2010/main" val="404961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17128-0715-4275-900F-2C5C157EB202}"/>
              </a:ext>
            </a:extLst>
          </p:cNvPr>
          <p:cNvSpPr>
            <a:spLocks noGrp="1"/>
          </p:cNvSpPr>
          <p:nvPr>
            <p:ph type="title"/>
          </p:nvPr>
        </p:nvSpPr>
        <p:spPr/>
        <p:txBody>
          <a:bodyPr/>
          <a:lstStyle/>
          <a:p>
            <a:pPr rtl="0" fontAlgn="base">
              <a:spcBef>
                <a:spcPts val="0"/>
              </a:spcBef>
              <a:spcAft>
                <a:spcPts val="0"/>
              </a:spcAft>
            </a:pPr>
            <a:r>
              <a:rPr lang="en-IN" sz="1800" b="1" i="0" u="none" strike="noStrike" dirty="0">
                <a:solidFill>
                  <a:schemeClr val="tx1"/>
                </a:solidFill>
                <a:effectLst/>
                <a:latin typeface="Arial" panose="020B0604020202020204" pitchFamily="34" charset="0"/>
              </a:rPr>
              <a:t>Task 5.B: </a:t>
            </a:r>
            <a:r>
              <a:rPr lang="en-IN" sz="1800" b="0" i="0" u="none" strike="noStrike" dirty="0">
                <a:solidFill>
                  <a:schemeClr val="tx1"/>
                </a:solidFill>
                <a:effectLst/>
                <a:latin typeface="Arial" panose="020B0604020202020204" pitchFamily="34" charset="0"/>
              </a:rPr>
              <a:t>Calculate the correlation coefficient between the number of cylinders and highway MPG to quantify the strength and direction of the relationship.</a:t>
            </a:r>
            <a:br>
              <a:rPr lang="en-IN" sz="1800" b="0" i="0" u="none" strike="noStrike" dirty="0">
                <a:solidFill>
                  <a:schemeClr val="tx1"/>
                </a:solidFill>
                <a:effectLst/>
                <a:latin typeface="Arial" panose="020B0604020202020204" pitchFamily="34" charset="0"/>
              </a:rPr>
            </a:br>
            <a:br>
              <a:rPr lang="en-IN" b="1" dirty="0">
                <a:solidFill>
                  <a:schemeClr val="tx1"/>
                </a:solidFill>
                <a:effectLst/>
              </a:rPr>
            </a:br>
            <a:endParaRPr lang="en-IN" dirty="0">
              <a:solidFill>
                <a:schemeClr val="tx1"/>
              </a:solidFill>
            </a:endParaRPr>
          </a:p>
        </p:txBody>
      </p:sp>
      <p:pic>
        <p:nvPicPr>
          <p:cNvPr id="6" name="Content Placeholder 5">
            <a:extLst>
              <a:ext uri="{FF2B5EF4-FFF2-40B4-BE49-F238E27FC236}">
                <a16:creationId xmlns:a16="http://schemas.microsoft.com/office/drawing/2014/main" id="{3F7CABAB-B633-46C9-89D5-34372E39E6D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76882" y="1680405"/>
            <a:ext cx="6767534" cy="4182948"/>
          </a:xfrm>
        </p:spPr>
      </p:pic>
    </p:spTree>
    <p:extLst>
      <p:ext uri="{BB962C8B-B14F-4D97-AF65-F5344CB8AC3E}">
        <p14:creationId xmlns:p14="http://schemas.microsoft.com/office/powerpoint/2010/main" val="420336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BCFB-B5E4-4B57-A615-6C2CBA2C1FFE}"/>
              </a:ext>
            </a:extLst>
          </p:cNvPr>
          <p:cNvSpPr>
            <a:spLocks noGrp="1"/>
          </p:cNvSpPr>
          <p:nvPr>
            <p:ph type="title"/>
          </p:nvPr>
        </p:nvSpPr>
        <p:spPr/>
        <p:txBody>
          <a:bodyPr/>
          <a:lstStyle/>
          <a:p>
            <a:r>
              <a:rPr lang="en-IN" sz="2800" b="1" i="0" u="none" strike="noStrike" dirty="0">
                <a:solidFill>
                  <a:schemeClr val="tx1"/>
                </a:solidFill>
                <a:effectLst/>
                <a:latin typeface="Arial" panose="020B0604020202020204" pitchFamily="34" charset="0"/>
              </a:rPr>
              <a:t>Building the Dashboard:</a:t>
            </a:r>
            <a:endParaRPr lang="en-IN" sz="2800" dirty="0">
              <a:solidFill>
                <a:schemeClr val="tx1"/>
              </a:solidFill>
            </a:endParaRPr>
          </a:p>
        </p:txBody>
      </p:sp>
      <p:sp>
        <p:nvSpPr>
          <p:cNvPr id="3" name="Content Placeholder 2">
            <a:extLst>
              <a:ext uri="{FF2B5EF4-FFF2-40B4-BE49-F238E27FC236}">
                <a16:creationId xmlns:a16="http://schemas.microsoft.com/office/drawing/2014/main" id="{6A681695-FF73-4AB9-B4FB-61107475CA02}"/>
              </a:ext>
            </a:extLst>
          </p:cNvPr>
          <p:cNvSpPr>
            <a:spLocks noGrp="1"/>
          </p:cNvSpPr>
          <p:nvPr>
            <p:ph sz="half" idx="1"/>
          </p:nvPr>
        </p:nvSpPr>
        <p:spPr>
          <a:xfrm>
            <a:off x="619124" y="1770502"/>
            <a:ext cx="10972799" cy="4525963"/>
          </a:xfrm>
        </p:spPr>
        <p:txBody>
          <a:bodyPr>
            <a:normAutofit/>
          </a:bodyPr>
          <a:lstStyle/>
          <a:p>
            <a:r>
              <a:rPr lang="en-IN" sz="1800" dirty="0" err="1"/>
              <a:t>D_Task</a:t>
            </a:r>
            <a:r>
              <a:rPr lang="en-IN" sz="1800" dirty="0"/>
              <a:t>- 1: How does the distribution of car prices vary by brand and body style?</a:t>
            </a:r>
          </a:p>
          <a:p>
            <a:r>
              <a:rPr lang="en-IN" sz="1800" dirty="0" err="1"/>
              <a:t>D_Task</a:t>
            </a:r>
            <a:r>
              <a:rPr lang="en-IN" sz="1800" dirty="0"/>
              <a:t>- 2: Which car brands have the highest and lowest average MSRPs, and how does this vary by</a:t>
            </a:r>
          </a:p>
          <a:p>
            <a:r>
              <a:rPr lang="en-IN" sz="1800" dirty="0"/>
              <a:t>body style?</a:t>
            </a:r>
          </a:p>
          <a:p>
            <a:r>
              <a:rPr lang="en-IN" sz="1800" dirty="0" err="1"/>
              <a:t>D_Task</a:t>
            </a:r>
            <a:r>
              <a:rPr lang="en-IN" sz="1800" dirty="0"/>
              <a:t>- 3: How do the different feature such as transmission type affect the MSRP, and how does this</a:t>
            </a:r>
          </a:p>
          <a:p>
            <a:r>
              <a:rPr lang="en-IN" sz="1800" dirty="0"/>
              <a:t>vary by body style?</a:t>
            </a:r>
          </a:p>
          <a:p>
            <a:r>
              <a:rPr lang="en-IN" sz="1800" dirty="0" err="1"/>
              <a:t>D_Task</a:t>
            </a:r>
            <a:r>
              <a:rPr lang="en-IN" sz="1800" dirty="0"/>
              <a:t>- 4: How does the fuel efficiency of cars vary across different body styles and model years?</a:t>
            </a:r>
          </a:p>
          <a:p>
            <a:r>
              <a:rPr lang="en-IN" sz="1800" dirty="0" err="1"/>
              <a:t>D_Task</a:t>
            </a:r>
            <a:r>
              <a:rPr lang="en-IN" sz="1800" dirty="0"/>
              <a:t>- 5: How does the car's horsepower, MPG, and price vary across different Brands?</a:t>
            </a:r>
          </a:p>
        </p:txBody>
      </p:sp>
      <p:sp>
        <p:nvSpPr>
          <p:cNvPr id="5" name="TextBox 4">
            <a:extLst>
              <a:ext uri="{FF2B5EF4-FFF2-40B4-BE49-F238E27FC236}">
                <a16:creationId xmlns:a16="http://schemas.microsoft.com/office/drawing/2014/main" id="{596E722C-139E-4122-8503-24279B174D36}"/>
              </a:ext>
            </a:extLst>
          </p:cNvPr>
          <p:cNvSpPr txBox="1"/>
          <p:nvPr/>
        </p:nvSpPr>
        <p:spPr>
          <a:xfrm>
            <a:off x="864295" y="4697260"/>
            <a:ext cx="9870509" cy="1569660"/>
          </a:xfrm>
          <a:prstGeom prst="rect">
            <a:avLst/>
          </a:prstGeom>
          <a:noFill/>
        </p:spPr>
        <p:txBody>
          <a:bodyPr wrap="square" rtlCol="0">
            <a:spAutoFit/>
          </a:bodyPr>
          <a:lstStyle/>
          <a:p>
            <a:r>
              <a:rPr lang="en-IN" sz="2000" b="1" i="0" u="none" strike="noStrike" dirty="0">
                <a:solidFill>
                  <a:schemeClr val="accent4">
                    <a:lumMod val="40000"/>
                    <a:lumOff val="60000"/>
                  </a:schemeClr>
                </a:solidFill>
                <a:effectLst/>
                <a:latin typeface="Times New Roman" panose="02020603050405020304" pitchFamily="18" charset="0"/>
              </a:rPr>
              <a:t>Since some of the solutions cannot be shown fully because of size and quality constraint of the screenshot therefore  the drive link for the excel File is pasted here for full solution and reference</a:t>
            </a:r>
            <a:r>
              <a:rPr lang="en-IN" b="1" i="0" u="none" strike="noStrike" dirty="0">
                <a:solidFill>
                  <a:schemeClr val="accent4">
                    <a:lumMod val="40000"/>
                    <a:lumOff val="60000"/>
                  </a:schemeClr>
                </a:solidFill>
                <a:effectLst/>
                <a:latin typeface="Times New Roman" panose="02020603050405020304" pitchFamily="18" charset="0"/>
              </a:rPr>
              <a:t>.</a:t>
            </a:r>
            <a:endParaRPr lang="en-IN" b="1" i="0" u="none" strike="noStrike" dirty="0">
              <a:solidFill>
                <a:schemeClr val="accent4">
                  <a:lumMod val="40000"/>
                  <a:lumOff val="60000"/>
                </a:schemeClr>
              </a:solidFill>
              <a:effectLst/>
              <a:latin typeface="Noto Sans Symbols"/>
            </a:endParaRPr>
          </a:p>
          <a:p>
            <a:r>
              <a:rPr lang="en-IN" dirty="0"/>
              <a:t>LINK:  </a:t>
            </a:r>
          </a:p>
          <a:p>
            <a:r>
              <a:rPr lang="en-IN" dirty="0">
                <a:hlinkClick r:id="rId2" action="ppaction://hlinkfile"/>
              </a:rPr>
              <a:t>https://drive.google.com/file/d/1OvyTUdsMU-BAvG7ppN4n5bkmptId4SQF/view?usp=sharing</a:t>
            </a:r>
            <a:endParaRPr lang="en-IN" dirty="0"/>
          </a:p>
        </p:txBody>
      </p:sp>
    </p:spTree>
    <p:extLst>
      <p:ext uri="{BB962C8B-B14F-4D97-AF65-F5344CB8AC3E}">
        <p14:creationId xmlns:p14="http://schemas.microsoft.com/office/powerpoint/2010/main" val="2552703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2BA97E8-D265-4BB2-B290-72445F95202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9125" y="425885"/>
            <a:ext cx="10792086" cy="6137753"/>
          </a:xfrm>
        </p:spPr>
      </p:pic>
    </p:spTree>
    <p:extLst>
      <p:ext uri="{BB962C8B-B14F-4D97-AF65-F5344CB8AC3E}">
        <p14:creationId xmlns:p14="http://schemas.microsoft.com/office/powerpoint/2010/main" val="28247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4A56-6F2A-42F5-AAD3-589D23B3BDD8}"/>
              </a:ext>
            </a:extLst>
          </p:cNvPr>
          <p:cNvSpPr>
            <a:spLocks noGrp="1"/>
          </p:cNvSpPr>
          <p:nvPr>
            <p:ph type="title"/>
          </p:nvPr>
        </p:nvSpPr>
        <p:spPr>
          <a:xfrm>
            <a:off x="3588707" y="2416020"/>
            <a:ext cx="5014586" cy="914400"/>
          </a:xfrm>
        </p:spPr>
        <p:txBody>
          <a:bodyPr/>
          <a:lstStyle/>
          <a:p>
            <a:r>
              <a:rPr lang="en-IN" sz="5400" dirty="0">
                <a:latin typeface="Bodoni MT Black" panose="02070A03080606020203" pitchFamily="18" charset="0"/>
              </a:rPr>
              <a:t>Thank you</a:t>
            </a:r>
          </a:p>
        </p:txBody>
      </p:sp>
    </p:spTree>
    <p:extLst>
      <p:ext uri="{BB962C8B-B14F-4D97-AF65-F5344CB8AC3E}">
        <p14:creationId xmlns:p14="http://schemas.microsoft.com/office/powerpoint/2010/main" val="160275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lvl="0"/>
            <a:r>
              <a:rPr lang="en-IN" sz="3200" dirty="0">
                <a:latin typeface="Bodoni MT Black" panose="02070A03080606020203" pitchFamily="18" charset="0"/>
              </a:rPr>
              <a:t>APPROACH</a:t>
            </a:r>
          </a:p>
        </p:txBody>
      </p:sp>
      <p:sp>
        <p:nvSpPr>
          <p:cNvPr id="14" name="Content Placeholder 13"/>
          <p:cNvSpPr>
            <a:spLocks noGrp="1"/>
          </p:cNvSpPr>
          <p:nvPr>
            <p:ph idx="1"/>
          </p:nvPr>
        </p:nvSpPr>
        <p:spPr>
          <a:xfrm>
            <a:off x="1093940" y="1426464"/>
            <a:ext cx="10363200" cy="4572000"/>
          </a:xfrm>
        </p:spPr>
        <p:txBody>
          <a:bodyPr>
            <a:normAutofit/>
          </a:bodyPr>
          <a:lstStyle/>
          <a:p>
            <a:pPr lvl="0"/>
            <a:r>
              <a:rPr lang="en-IN" dirty="0"/>
              <a:t> Data Collection </a:t>
            </a:r>
          </a:p>
          <a:p>
            <a:pPr lvl="0"/>
            <a:r>
              <a:rPr lang="en-IN" dirty="0"/>
              <a:t>Data Cleaning and</a:t>
            </a:r>
          </a:p>
          <a:p>
            <a:pPr lvl="0"/>
            <a:r>
              <a:rPr lang="en-IN" dirty="0"/>
              <a:t>Data Preparation</a:t>
            </a:r>
          </a:p>
          <a:p>
            <a:pPr lvl="0"/>
            <a:r>
              <a:rPr lang="en-IN" dirty="0"/>
              <a:t>Data Analysis</a:t>
            </a:r>
          </a:p>
          <a:p>
            <a:pPr lvl="0"/>
            <a:r>
              <a:rPr lang="en-IN" dirty="0"/>
              <a:t>Dashboard</a:t>
            </a:r>
          </a:p>
          <a:p>
            <a:pPr marL="68580" lvl="0" indent="0">
              <a:buNone/>
            </a:pPr>
            <a:endParaRPr lang="en-US" dirty="0"/>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a:t>
            </a:r>
          </a:p>
        </p:txBody>
      </p:sp>
      <p:sp>
        <p:nvSpPr>
          <p:cNvPr id="4" name="Content Placeholder 3">
            <a:extLst>
              <a:ext uri="{FF2B5EF4-FFF2-40B4-BE49-F238E27FC236}">
                <a16:creationId xmlns:a16="http://schemas.microsoft.com/office/drawing/2014/main" id="{28F45D88-7634-4F76-93CB-574028B70CDB}"/>
              </a:ext>
            </a:extLst>
          </p:cNvPr>
          <p:cNvSpPr>
            <a:spLocks noGrp="1"/>
          </p:cNvSpPr>
          <p:nvPr>
            <p:ph idx="1"/>
          </p:nvPr>
        </p:nvSpPr>
        <p:spPr>
          <a:xfrm>
            <a:off x="1100202" y="1426464"/>
            <a:ext cx="9991595" cy="3452319"/>
          </a:xfrm>
        </p:spPr>
        <p:txBody>
          <a:bodyPr>
            <a:normAutofit fontScale="55000" lnSpcReduction="20000"/>
          </a:bodyPr>
          <a:lstStyle/>
          <a:p>
            <a:pPr marL="68580" indent="0">
              <a:buNone/>
            </a:pPr>
            <a:r>
              <a:rPr lang="en-IN" dirty="0"/>
              <a:t>The automotive industry has experienced rapid growth, with a focus  on fuel efficiency, environmental sustainability, and technological innovation.</a:t>
            </a:r>
          </a:p>
          <a:p>
            <a:pPr marL="68580" indent="0">
              <a:buNone/>
            </a:pPr>
            <a:r>
              <a:rPr lang="en-IN" dirty="0"/>
              <a:t>As competition increases and consumer preferences shift, it is crucial to understand the factors driving car demand. Electric and hybrid vehicles are becoming popular as well as alternative fuel sources like hydrogen and  natural gas are also becoming popular. Traditional gasoline-powered cars remain dominant, with varying fuel types and grades available. To optimize pricing and product development decisions, car manufacturers can </a:t>
            </a:r>
            <a:r>
              <a:rPr lang="en-IN" dirty="0" err="1"/>
              <a:t>analyze</a:t>
            </a:r>
            <a:r>
              <a:rPr lang="en-IN" dirty="0"/>
              <a:t> the relationship between features, market categories, and </a:t>
            </a:r>
            <a:r>
              <a:rPr lang="en-IN" dirty="0" err="1"/>
              <a:t>pricing,identifying</a:t>
            </a:r>
            <a:r>
              <a:rPr lang="en-IN" dirty="0"/>
              <a:t> popular features and profitable categories.</a:t>
            </a:r>
          </a:p>
          <a:p>
            <a:pPr marL="68580" indent="0">
              <a:buNone/>
            </a:pPr>
            <a:r>
              <a:rPr lang="en-IN" dirty="0"/>
              <a:t>Data analysis techniques like regression analysis and market segmentation can help manufacturers develop a pricing strategy that balances consumer demand with profitability and focus on product features for future development. This approach can enhance competitiveness and</a:t>
            </a:r>
          </a:p>
          <a:p>
            <a:pPr marL="68580" indent="0">
              <a:buNone/>
            </a:pPr>
            <a:r>
              <a:rPr lang="en-IN" dirty="0"/>
              <a:t>profitability over time.</a:t>
            </a:r>
          </a:p>
        </p:txBody>
      </p:sp>
      <p:sp>
        <p:nvSpPr>
          <p:cNvPr id="5" name="TextBox 4">
            <a:extLst>
              <a:ext uri="{FF2B5EF4-FFF2-40B4-BE49-F238E27FC236}">
                <a16:creationId xmlns:a16="http://schemas.microsoft.com/office/drawing/2014/main" id="{7F8A24BA-D55C-4D35-A348-52CCA6EAF260}"/>
              </a:ext>
            </a:extLst>
          </p:cNvPr>
          <p:cNvSpPr txBox="1"/>
          <p:nvPr/>
        </p:nvSpPr>
        <p:spPr>
          <a:xfrm>
            <a:off x="1100202" y="4446740"/>
            <a:ext cx="10482198" cy="2031325"/>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IN" b="1" i="0" u="none" strike="noStrike" dirty="0">
                <a:solidFill>
                  <a:schemeClr val="accent4">
                    <a:lumMod val="40000"/>
                    <a:lumOff val="60000"/>
                  </a:schemeClr>
                </a:solidFill>
                <a:effectLst/>
                <a:latin typeface="Times New Roman" panose="02020603050405020304" pitchFamily="18" charset="0"/>
              </a:rPr>
              <a:t>Since some of the solutions cannot be shown fully because of size and quality constraint of the screenshot therefore  the drive link for the excel File is pasted here for full solution and reference.</a:t>
            </a:r>
            <a:endParaRPr lang="en-IN" b="1" i="0" u="none" strike="noStrike" dirty="0">
              <a:solidFill>
                <a:schemeClr val="accent4">
                  <a:lumMod val="40000"/>
                  <a:lumOff val="60000"/>
                </a:schemeClr>
              </a:solidFill>
              <a:effectLst/>
              <a:latin typeface="Noto Sans Symbols"/>
            </a:endParaRPr>
          </a:p>
          <a:p>
            <a:pPr marL="36894" rtl="0">
              <a:spcBef>
                <a:spcPts val="0"/>
              </a:spcBef>
              <a:spcAft>
                <a:spcPts val="0"/>
              </a:spcAft>
            </a:pPr>
            <a:r>
              <a:rPr lang="en-IN" sz="1800" b="1" i="0" u="none" strike="noStrike" dirty="0">
                <a:solidFill>
                  <a:schemeClr val="accent4">
                    <a:lumMod val="40000"/>
                    <a:lumOff val="60000"/>
                  </a:schemeClr>
                </a:solidFill>
                <a:effectLst/>
                <a:latin typeface="Times New Roman" panose="02020603050405020304" pitchFamily="18" charset="0"/>
              </a:rPr>
              <a:t>The drive</a:t>
            </a:r>
            <a:endParaRPr lang="en-IN" b="0" dirty="0">
              <a:solidFill>
                <a:schemeClr val="accent4">
                  <a:lumMod val="40000"/>
                  <a:lumOff val="60000"/>
                </a:schemeClr>
              </a:solidFill>
              <a:effectLst/>
            </a:endParaRPr>
          </a:p>
          <a:p>
            <a:r>
              <a:rPr lang="en-IN" dirty="0">
                <a:hlinkClick r:id="rId2" action="ppaction://hlinkfile"/>
              </a:rPr>
              <a:t>https://docs.google.com/spreadsheets/d/14COd-OetOHOo4M_d3j28W6FXnomK_OB7/edit?usp=sharing&amp;ouid=105378441798796000692&amp;rtpof=true&amp;sd=true</a:t>
            </a:r>
            <a:br>
              <a:rPr lang="en-IN" dirty="0">
                <a:hlinkClick r:id="rId2" action="ppaction://hlinkfile"/>
              </a:rPr>
            </a:br>
            <a:endParaRPr lang="en-IN" dirty="0"/>
          </a:p>
        </p:txBody>
      </p:sp>
    </p:spTree>
    <p:extLst>
      <p:ext uri="{BB962C8B-B14F-4D97-AF65-F5344CB8AC3E}">
        <p14:creationId xmlns:p14="http://schemas.microsoft.com/office/powerpoint/2010/main" val="187797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Tools</a:t>
            </a:r>
          </a:p>
        </p:txBody>
      </p:sp>
      <p:pic>
        <p:nvPicPr>
          <p:cNvPr id="8" name="Content Placeholder 7">
            <a:extLst>
              <a:ext uri="{FF2B5EF4-FFF2-40B4-BE49-F238E27FC236}">
                <a16:creationId xmlns:a16="http://schemas.microsoft.com/office/drawing/2014/main" id="{FB0D3533-DA71-4856-B273-53D8A9571283}"/>
              </a:ext>
            </a:extLst>
          </p:cNvPr>
          <p:cNvPicPr>
            <a:picLocks noGrp="1" noChangeAspect="1"/>
          </p:cNvPicPr>
          <p:nvPr>
            <p:ph sz="half" idx="1"/>
          </p:nvPr>
        </p:nvPicPr>
        <p:blipFill>
          <a:blip r:embed="rId2"/>
          <a:stretch>
            <a:fillRect/>
          </a:stretch>
        </p:blipFill>
        <p:spPr>
          <a:xfrm>
            <a:off x="1666534" y="1970481"/>
            <a:ext cx="2434493" cy="2263318"/>
          </a:xfrm>
          <a:prstGeom prst="rect">
            <a:avLst/>
          </a:prstGeom>
        </p:spPr>
      </p:pic>
      <p:pic>
        <p:nvPicPr>
          <p:cNvPr id="13" name="Content Placeholder 12">
            <a:extLst>
              <a:ext uri="{FF2B5EF4-FFF2-40B4-BE49-F238E27FC236}">
                <a16:creationId xmlns:a16="http://schemas.microsoft.com/office/drawing/2014/main" id="{AC2AF655-F8E4-45F7-A007-8E4A5A2A7E5F}"/>
              </a:ext>
            </a:extLst>
          </p:cNvPr>
          <p:cNvPicPr>
            <a:picLocks noGrp="1" noChangeAspect="1"/>
          </p:cNvPicPr>
          <p:nvPr>
            <p:ph sz="half" idx="2"/>
          </p:nvPr>
        </p:nvPicPr>
        <p:blipFill>
          <a:blip r:embed="rId3"/>
          <a:stretch>
            <a:fillRect/>
          </a:stretch>
        </p:blipFill>
        <p:spPr>
          <a:xfrm>
            <a:off x="6959315" y="1913573"/>
            <a:ext cx="2263319" cy="2263319"/>
          </a:xfrm>
          <a:prstGeom prst="rect">
            <a:avLst/>
          </a:prstGeom>
        </p:spPr>
      </p:pic>
      <p:sp>
        <p:nvSpPr>
          <p:cNvPr id="17" name="TextBox 16">
            <a:extLst>
              <a:ext uri="{FF2B5EF4-FFF2-40B4-BE49-F238E27FC236}">
                <a16:creationId xmlns:a16="http://schemas.microsoft.com/office/drawing/2014/main" id="{465EF186-FAB3-4ED8-B2A8-FB3151BA394C}"/>
              </a:ext>
            </a:extLst>
          </p:cNvPr>
          <p:cNvSpPr txBox="1"/>
          <p:nvPr/>
        </p:nvSpPr>
        <p:spPr>
          <a:xfrm>
            <a:off x="2718148" y="4479335"/>
            <a:ext cx="1127342" cy="369332"/>
          </a:xfrm>
          <a:prstGeom prst="rect">
            <a:avLst/>
          </a:prstGeom>
          <a:noFill/>
        </p:spPr>
        <p:txBody>
          <a:bodyPr wrap="square" rtlCol="0">
            <a:spAutoFit/>
          </a:bodyPr>
          <a:lstStyle/>
          <a:p>
            <a:r>
              <a:rPr lang="en-IN" b="1" dirty="0">
                <a:latin typeface="Arial Black" panose="020B0A04020102020204" pitchFamily="34" charset="0"/>
              </a:rPr>
              <a:t>Excel</a:t>
            </a:r>
          </a:p>
        </p:txBody>
      </p:sp>
      <p:sp>
        <p:nvSpPr>
          <p:cNvPr id="18" name="TextBox 17">
            <a:extLst>
              <a:ext uri="{FF2B5EF4-FFF2-40B4-BE49-F238E27FC236}">
                <a16:creationId xmlns:a16="http://schemas.microsoft.com/office/drawing/2014/main" id="{1CF16712-DE3B-40A1-93D9-E297002BBF48}"/>
              </a:ext>
            </a:extLst>
          </p:cNvPr>
          <p:cNvSpPr txBox="1"/>
          <p:nvPr/>
        </p:nvSpPr>
        <p:spPr>
          <a:xfrm>
            <a:off x="7513534" y="4479335"/>
            <a:ext cx="1865054" cy="369332"/>
          </a:xfrm>
          <a:prstGeom prst="rect">
            <a:avLst/>
          </a:prstGeom>
          <a:noFill/>
        </p:spPr>
        <p:txBody>
          <a:bodyPr wrap="square" rtlCol="0">
            <a:spAutoFit/>
          </a:bodyPr>
          <a:lstStyle/>
          <a:p>
            <a:r>
              <a:rPr lang="en-IN" b="1" dirty="0">
                <a:latin typeface="Arial Black" panose="020B0A04020102020204" pitchFamily="34" charset="0"/>
              </a:rPr>
              <a:t>Power bi</a:t>
            </a:r>
          </a:p>
        </p:txBody>
      </p:sp>
    </p:spTree>
    <p:extLst>
      <p:ext uri="{BB962C8B-B14F-4D97-AF65-F5344CB8AC3E}">
        <p14:creationId xmlns:p14="http://schemas.microsoft.com/office/powerpoint/2010/main" val="88143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137732" cy="914400"/>
          </a:xfrm>
        </p:spPr>
        <p:txBody>
          <a:bodyPr/>
          <a:lstStyle/>
          <a:p>
            <a:r>
              <a:rPr lang="en-IN" sz="2000" dirty="0" err="1"/>
              <a:t>A_Task</a:t>
            </a:r>
            <a:r>
              <a:rPr lang="en-IN" sz="2000" dirty="0"/>
              <a:t>- 1: How does the popularity of a car model vary across</a:t>
            </a:r>
            <a:br>
              <a:rPr lang="en-IN" sz="2000" dirty="0"/>
            </a:br>
            <a:r>
              <a:rPr lang="en-IN" sz="2000" dirty="0"/>
              <a:t>different market categories?</a:t>
            </a:r>
            <a:endParaRPr lang="en-US" sz="2000" dirty="0"/>
          </a:p>
        </p:txBody>
      </p:sp>
      <p:graphicFrame>
        <p:nvGraphicFramePr>
          <p:cNvPr id="9" name="Content Placeholder 8" descr="Vertical accent list showing 3 groups arranged one below the other and bullet points are present under each group"/>
          <p:cNvGraphicFramePr>
            <a:graphicFrameLocks noGrp="1"/>
          </p:cNvGraphicFramePr>
          <p:nvPr>
            <p:ph sz="half" idx="2"/>
            <p:extLst>
              <p:ext uri="{D42A27DB-BD31-4B8C-83A1-F6EECF244321}">
                <p14:modId xmlns:p14="http://schemas.microsoft.com/office/powerpoint/2010/main" val="422353419"/>
              </p:ext>
            </p:extLst>
          </p:nvPr>
        </p:nvGraphicFramePr>
        <p:xfrm>
          <a:off x="6207125" y="1770063"/>
          <a:ext cx="53848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ontent Placeholder 5">
            <a:extLst>
              <a:ext uri="{FF2B5EF4-FFF2-40B4-BE49-F238E27FC236}">
                <a16:creationId xmlns:a16="http://schemas.microsoft.com/office/drawing/2014/main" id="{E40A5A02-132F-4B4F-ABE8-106F97F27548}"/>
              </a:ext>
            </a:extLst>
          </p:cNvPr>
          <p:cNvPicPr>
            <a:picLocks noGrp="1" noChangeAspect="1"/>
          </p:cNvPicPr>
          <p:nvPr>
            <p:ph sz="half" idx="1"/>
          </p:nvPr>
        </p:nvPicPr>
        <p:blipFill>
          <a:blip r:embed="rId7">
            <a:extLst>
              <a:ext uri="{28A0092B-C50C-407E-A947-70E740481C1C}">
                <a14:useLocalDpi xmlns:a14="http://schemas.microsoft.com/office/drawing/2010/main" val="0"/>
              </a:ext>
            </a:extLst>
          </a:blip>
          <a:stretch>
            <a:fillRect/>
          </a:stretch>
        </p:blipFill>
        <p:spPr>
          <a:xfrm>
            <a:off x="77420" y="1582173"/>
            <a:ext cx="5287113" cy="4353533"/>
          </a:xfrm>
        </p:spPr>
      </p:pic>
      <p:pic>
        <p:nvPicPr>
          <p:cNvPr id="14" name="Picture 13">
            <a:extLst>
              <a:ext uri="{FF2B5EF4-FFF2-40B4-BE49-F238E27FC236}">
                <a16:creationId xmlns:a16="http://schemas.microsoft.com/office/drawing/2014/main" id="{44AEABEC-3AFA-4CC7-B32B-425B7EF57949}"/>
              </a:ext>
            </a:extLst>
          </p:cNvPr>
          <p:cNvPicPr>
            <a:picLocks noChangeAspect="1"/>
          </p:cNvPicPr>
          <p:nvPr/>
        </p:nvPicPr>
        <p:blipFill rotWithShape="1">
          <a:blip r:embed="rId8">
            <a:extLst>
              <a:ext uri="{28A0092B-C50C-407E-A947-70E740481C1C}">
                <a14:useLocalDpi xmlns:a14="http://schemas.microsoft.com/office/drawing/2010/main" val="0"/>
              </a:ext>
            </a:extLst>
          </a:blip>
          <a:srcRect l="3180" t="1675" b="1561"/>
          <a:stretch/>
        </p:blipFill>
        <p:spPr>
          <a:xfrm>
            <a:off x="5492140" y="2028128"/>
            <a:ext cx="6622440" cy="4009832"/>
          </a:xfrm>
          <a:prstGeom prst="rect">
            <a:avLst/>
          </a:prstGeom>
        </p:spPr>
      </p:pic>
      <p:sp>
        <p:nvSpPr>
          <p:cNvPr id="20" name="TextBox 19">
            <a:extLst>
              <a:ext uri="{FF2B5EF4-FFF2-40B4-BE49-F238E27FC236}">
                <a16:creationId xmlns:a16="http://schemas.microsoft.com/office/drawing/2014/main" id="{DB139D26-D60C-40CD-8551-7D1CD51AD7D8}"/>
              </a:ext>
            </a:extLst>
          </p:cNvPr>
          <p:cNvSpPr txBox="1"/>
          <p:nvPr/>
        </p:nvSpPr>
        <p:spPr>
          <a:xfrm>
            <a:off x="609600" y="6175332"/>
            <a:ext cx="12141896" cy="523220"/>
          </a:xfrm>
          <a:prstGeom prst="rect">
            <a:avLst/>
          </a:prstGeom>
          <a:noFill/>
        </p:spPr>
        <p:txBody>
          <a:bodyPr wrap="square" rtlCol="0">
            <a:spAutoFit/>
          </a:bodyPr>
          <a:lstStyle/>
          <a:p>
            <a:r>
              <a:rPr lang="en-IN" sz="1400" b="1" dirty="0"/>
              <a:t>The market category “Flex Fuel” has the highest  popularity with a total of 19,33,488 models. It is closely followed by the market category</a:t>
            </a:r>
          </a:p>
          <a:p>
            <a:r>
              <a:rPr lang="en-IN" sz="1400" b="1" dirty="0"/>
              <a:t>“Crossover” with a popularity of 16,86,521.</a:t>
            </a:r>
          </a:p>
        </p:txBody>
      </p:sp>
    </p:spTree>
    <p:extLst>
      <p:ext uri="{BB962C8B-B14F-4D97-AF65-F5344CB8AC3E}">
        <p14:creationId xmlns:p14="http://schemas.microsoft.com/office/powerpoint/2010/main" val="131752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7A117-F1B5-4B2F-B4F0-2134F884BE2F}"/>
              </a:ext>
            </a:extLst>
          </p:cNvPr>
          <p:cNvSpPr>
            <a:spLocks noGrp="1"/>
          </p:cNvSpPr>
          <p:nvPr>
            <p:ph type="title"/>
          </p:nvPr>
        </p:nvSpPr>
        <p:spPr>
          <a:xfrm>
            <a:off x="609600" y="324174"/>
            <a:ext cx="10972800" cy="914400"/>
          </a:xfrm>
        </p:spPr>
        <p:txBody>
          <a:bodyPr/>
          <a:lstStyle/>
          <a:p>
            <a:r>
              <a:rPr lang="en-IN" sz="1800" b="1" i="0" u="none" strike="noStrike" dirty="0">
                <a:solidFill>
                  <a:schemeClr val="tx1"/>
                </a:solidFill>
                <a:effectLst/>
                <a:latin typeface="Arial" panose="020B0604020202020204" pitchFamily="34" charset="0"/>
              </a:rPr>
              <a:t>Task 2:</a:t>
            </a:r>
            <a:r>
              <a:rPr lang="en-IN" sz="1800" b="0" i="0" u="none" strike="noStrike" dirty="0">
                <a:solidFill>
                  <a:schemeClr val="tx1"/>
                </a:solidFill>
                <a:effectLst/>
                <a:latin typeface="Arial" panose="020B0604020202020204" pitchFamily="34" charset="0"/>
              </a:rPr>
              <a:t>  Create a scatter chart that plots engine power on the x-axis and price on the y-axis. Add a trendline to the chart to visualize the relationship between these variables.</a:t>
            </a:r>
            <a:br>
              <a:rPr lang="en-IN" sz="1800" b="0" i="0" u="none" strike="noStrike" dirty="0">
                <a:solidFill>
                  <a:srgbClr val="000000"/>
                </a:solidFill>
                <a:effectLst/>
                <a:latin typeface="Arial" panose="020B0604020202020204" pitchFamily="34" charset="0"/>
              </a:rPr>
            </a:br>
            <a:endParaRPr lang="en-IN" dirty="0"/>
          </a:p>
        </p:txBody>
      </p:sp>
      <p:pic>
        <p:nvPicPr>
          <p:cNvPr id="6" name="Content Placeholder 5">
            <a:extLst>
              <a:ext uri="{FF2B5EF4-FFF2-40B4-BE49-F238E27FC236}">
                <a16:creationId xmlns:a16="http://schemas.microsoft.com/office/drawing/2014/main" id="{6ECC16C2-A436-4E52-B529-43BEE0B65CB7}"/>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3731" t="-5851"/>
          <a:stretch/>
        </p:blipFill>
        <p:spPr>
          <a:xfrm>
            <a:off x="876822" y="1180327"/>
            <a:ext cx="3093928" cy="4497345"/>
          </a:xfrm>
        </p:spPr>
      </p:pic>
      <p:pic>
        <p:nvPicPr>
          <p:cNvPr id="8" name="Content Placeholder 7">
            <a:extLst>
              <a:ext uri="{FF2B5EF4-FFF2-40B4-BE49-F238E27FC236}">
                <a16:creationId xmlns:a16="http://schemas.microsoft.com/office/drawing/2014/main" id="{726F3836-4DC1-4F6C-9F37-B8772BD2101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22105" y="1841325"/>
            <a:ext cx="6017843" cy="3490418"/>
          </a:xfrm>
        </p:spPr>
      </p:pic>
    </p:spTree>
    <p:extLst>
      <p:ext uri="{BB962C8B-B14F-4D97-AF65-F5344CB8AC3E}">
        <p14:creationId xmlns:p14="http://schemas.microsoft.com/office/powerpoint/2010/main" val="223349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241D-899A-45C4-A55E-FF1E39913FAA}"/>
              </a:ext>
            </a:extLst>
          </p:cNvPr>
          <p:cNvSpPr>
            <a:spLocks noGrp="1"/>
          </p:cNvSpPr>
          <p:nvPr>
            <p:ph type="title"/>
          </p:nvPr>
        </p:nvSpPr>
        <p:spPr/>
        <p:txBody>
          <a:bodyPr/>
          <a:lstStyle/>
          <a:p>
            <a:r>
              <a:rPr lang="en-IN" sz="1800" b="1" i="0" u="none" strike="noStrike" dirty="0">
                <a:solidFill>
                  <a:schemeClr val="tx1"/>
                </a:solidFill>
                <a:effectLst/>
                <a:latin typeface="Arial" panose="020B0604020202020204" pitchFamily="34" charset="0"/>
              </a:rPr>
              <a:t>Task 3:</a:t>
            </a:r>
            <a:r>
              <a:rPr lang="en-IN" sz="1800" b="0" i="0" u="none" strike="noStrike" dirty="0">
                <a:solidFill>
                  <a:schemeClr val="tx1"/>
                </a:solidFill>
                <a:effectLst/>
                <a:latin typeface="Arial" panose="020B0604020202020204" pitchFamily="34" charset="0"/>
              </a:rPr>
              <a:t> Use regression analysis to identify the variables that have the strongest relationship with a car's price. Then create a bar chart that shows the coefficient values for each variable to visualize their relative importance.</a:t>
            </a:r>
            <a:br>
              <a:rPr lang="en-IN" sz="1800" b="0" i="0" u="none" strike="noStrike" dirty="0">
                <a:solidFill>
                  <a:schemeClr val="tx1"/>
                </a:solidFill>
                <a:effectLst/>
                <a:latin typeface="Arial" panose="020B0604020202020204" pitchFamily="34" charset="0"/>
              </a:rPr>
            </a:br>
            <a:endParaRPr lang="en-IN" dirty="0">
              <a:solidFill>
                <a:schemeClr val="tx1"/>
              </a:solidFill>
            </a:endParaRPr>
          </a:p>
        </p:txBody>
      </p:sp>
      <p:pic>
        <p:nvPicPr>
          <p:cNvPr id="6" name="Content Placeholder 5">
            <a:extLst>
              <a:ext uri="{FF2B5EF4-FFF2-40B4-BE49-F238E27FC236}">
                <a16:creationId xmlns:a16="http://schemas.microsoft.com/office/drawing/2014/main" id="{A75F6842-27C6-40A5-B09D-01931B5DC2D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15514" y="1618811"/>
            <a:ext cx="2638793" cy="4277322"/>
          </a:xfrm>
        </p:spPr>
      </p:pic>
      <p:pic>
        <p:nvPicPr>
          <p:cNvPr id="8" name="Content Placeholder 7">
            <a:extLst>
              <a:ext uri="{FF2B5EF4-FFF2-40B4-BE49-F238E27FC236}">
                <a16:creationId xmlns:a16="http://schemas.microsoft.com/office/drawing/2014/main" id="{AF5F1FE8-7640-4F3A-B320-37E16429846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09787" y="1877255"/>
            <a:ext cx="6969821" cy="3760433"/>
          </a:xfrm>
        </p:spPr>
      </p:pic>
    </p:spTree>
    <p:extLst>
      <p:ext uri="{BB962C8B-B14F-4D97-AF65-F5344CB8AC3E}">
        <p14:creationId xmlns:p14="http://schemas.microsoft.com/office/powerpoint/2010/main" val="2452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9856F-164F-4B92-9B2F-B9968E6AA893}"/>
              </a:ext>
            </a:extLst>
          </p:cNvPr>
          <p:cNvSpPr>
            <a:spLocks noGrp="1"/>
          </p:cNvSpPr>
          <p:nvPr>
            <p:ph type="title"/>
          </p:nvPr>
        </p:nvSpPr>
        <p:spPr/>
        <p:txBody>
          <a:bodyPr/>
          <a:lstStyle/>
          <a:p>
            <a:r>
              <a:rPr lang="en-IN" dirty="0"/>
              <a:t>Bar chart</a:t>
            </a:r>
          </a:p>
        </p:txBody>
      </p:sp>
      <p:pic>
        <p:nvPicPr>
          <p:cNvPr id="6" name="Picture 5">
            <a:extLst>
              <a:ext uri="{FF2B5EF4-FFF2-40B4-BE49-F238E27FC236}">
                <a16:creationId xmlns:a16="http://schemas.microsoft.com/office/drawing/2014/main" id="{C39299FC-7077-4556-82CB-2E08224CA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649" y="1309391"/>
            <a:ext cx="8192022" cy="4765732"/>
          </a:xfrm>
          <a:prstGeom prst="rect">
            <a:avLst/>
          </a:prstGeom>
        </p:spPr>
      </p:pic>
    </p:spTree>
    <p:extLst>
      <p:ext uri="{BB962C8B-B14F-4D97-AF65-F5344CB8AC3E}">
        <p14:creationId xmlns:p14="http://schemas.microsoft.com/office/powerpoint/2010/main" val="3981731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CBC6-9629-49BE-99F1-6A8736ACD1AE}"/>
              </a:ext>
            </a:extLst>
          </p:cNvPr>
          <p:cNvSpPr>
            <a:spLocks noGrp="1"/>
          </p:cNvSpPr>
          <p:nvPr>
            <p:ph type="title"/>
          </p:nvPr>
        </p:nvSpPr>
        <p:spPr/>
        <p:txBody>
          <a:bodyPr/>
          <a:lstStyle/>
          <a:p>
            <a:r>
              <a:rPr lang="en-IN" sz="1800" b="1" i="0" u="none" strike="noStrike" dirty="0">
                <a:solidFill>
                  <a:schemeClr val="tx1"/>
                </a:solidFill>
                <a:effectLst/>
                <a:latin typeface="Arial" panose="020B0604020202020204" pitchFamily="34" charset="0"/>
              </a:rPr>
              <a:t>Task 4.A:</a:t>
            </a:r>
            <a:r>
              <a:rPr lang="en-IN" sz="1800" b="0" i="0" u="none" strike="noStrike" dirty="0">
                <a:solidFill>
                  <a:schemeClr val="tx1"/>
                </a:solidFill>
                <a:effectLst/>
                <a:latin typeface="Arial" panose="020B0604020202020204" pitchFamily="34" charset="0"/>
              </a:rPr>
              <a:t> Create a pivot table that shows the average price of cars for each manufacturer.</a:t>
            </a:r>
            <a:endParaRPr lang="en-IN" dirty="0">
              <a:solidFill>
                <a:schemeClr val="tx1"/>
              </a:solidFill>
            </a:endParaRPr>
          </a:p>
        </p:txBody>
      </p:sp>
      <p:pic>
        <p:nvPicPr>
          <p:cNvPr id="6" name="Content Placeholder 5">
            <a:extLst>
              <a:ext uri="{FF2B5EF4-FFF2-40B4-BE49-F238E27FC236}">
                <a16:creationId xmlns:a16="http://schemas.microsoft.com/office/drawing/2014/main" id="{F49E23CC-6792-448B-9DFE-67770720D25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60199" y="1770502"/>
            <a:ext cx="3362226" cy="3678848"/>
          </a:xfrm>
        </p:spPr>
      </p:pic>
      <p:pic>
        <p:nvPicPr>
          <p:cNvPr id="8" name="Content Placeholder 7">
            <a:extLst>
              <a:ext uri="{FF2B5EF4-FFF2-40B4-BE49-F238E27FC236}">
                <a16:creationId xmlns:a16="http://schemas.microsoft.com/office/drawing/2014/main" id="{21B92E51-2F5E-480D-A7EB-BA396F9D645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547742" y="1770502"/>
            <a:ext cx="3643669" cy="3678848"/>
          </a:xfrm>
        </p:spPr>
      </p:pic>
    </p:spTree>
    <p:extLst>
      <p:ext uri="{BB962C8B-B14F-4D97-AF65-F5344CB8AC3E}">
        <p14:creationId xmlns:p14="http://schemas.microsoft.com/office/powerpoint/2010/main" val="359426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Nightfall design slides.potx" id="{1F21CAEF-9FBE-490C-A0F8-816FBEE90D46}" vid="{85D2A922-5EE5-4375-8B4A-B39999B15898}"/>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Nightfall design slides</Template>
  <TotalTime>887</TotalTime>
  <Words>681</Words>
  <Application>Microsoft Office PowerPoint</Application>
  <PresentationFormat>Widescreen</PresentationFormat>
  <Paragraphs>42</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Black</vt:lpstr>
      <vt:lpstr>Bodoni MT Black</vt:lpstr>
      <vt:lpstr>Manrope</vt:lpstr>
      <vt:lpstr>Noto Sans Symbols</vt:lpstr>
      <vt:lpstr>Times New Roman</vt:lpstr>
      <vt:lpstr>Wingdings</vt:lpstr>
      <vt:lpstr>Wingdings 2</vt:lpstr>
      <vt:lpstr>Wingdings 3</vt:lpstr>
      <vt:lpstr>Nightfall design template</vt:lpstr>
      <vt:lpstr>Analyzing the Impact of Car Features on Price and Profitability  </vt:lpstr>
      <vt:lpstr>APPROACH</vt:lpstr>
      <vt:lpstr>DESCRIPTION</vt:lpstr>
      <vt:lpstr>Software Tools</vt:lpstr>
      <vt:lpstr>A_Task- 1: How does the popularity of a car model vary across different market categories?</vt:lpstr>
      <vt:lpstr>Task 2:  Create a scatter chart that plots engine power on the x-axis and price on the y-axis. Add a trendline to the chart to visualize the relationship between these variables. </vt:lpstr>
      <vt:lpstr>Task 3: Use regression analysis to identify the variables that have the strongest relationship with a car's price. Then create a bar chart that shows the coefficient values for each variable to visualize their relative importance. </vt:lpstr>
      <vt:lpstr>Bar chart</vt:lpstr>
      <vt:lpstr>Task 4.A: Create a pivot table that shows the average price of cars for each manufacturer.</vt:lpstr>
      <vt:lpstr>Task 4.B: Create a bar chart or a horizontal stacked bar chart that visualizes the relationship between manufacturer and average price. </vt:lpstr>
      <vt:lpstr>Task 5.A: Create a scatter plot with the number of cylinders on the x-axis and highway MPG on the y-axis. Then create a trendline on the scatter plot to visually estimate the slope of the relationship and assess its significance. </vt:lpstr>
      <vt:lpstr>Task 5.B: Calculate the correlation coefficient between the number of cylinders and highway MPG to quantify the strength and direction of the relationship.  </vt:lpstr>
      <vt:lpstr>Building the Dashboard:</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the Impact of Car Features on Price and Profitability</dc:title>
  <dc:creator>black</dc:creator>
  <cp:lastModifiedBy>black</cp:lastModifiedBy>
  <cp:revision>13</cp:revision>
  <dcterms:created xsi:type="dcterms:W3CDTF">2023-09-25T17:04:47Z</dcterms:created>
  <dcterms:modified xsi:type="dcterms:W3CDTF">2023-09-26T07:52:09Z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