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sldIdLst>
    <p:sldId id="278" r:id="rId5"/>
    <p:sldId id="279" r:id="rId6"/>
    <p:sldId id="281" r:id="rId7"/>
    <p:sldId id="280" r:id="rId8"/>
    <p:sldId id="282" r:id="rId9"/>
    <p:sldId id="283" r:id="rId10"/>
    <p:sldId id="284" r:id="rId11"/>
    <p:sldId id="285" r:id="rId12"/>
    <p:sldId id="286" r:id="rId13"/>
    <p:sldId id="287" r:id="rId14"/>
    <p:sldId id="288" r:id="rId15"/>
    <p:sldId id="289" r:id="rId16"/>
    <p:sldId id="290" r:id="rId17"/>
    <p:sldId id="291" r:id="rId18"/>
    <p:sldId id="292" r:id="rId19"/>
    <p:sldId id="29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19" autoAdjust="0"/>
  </p:normalViewPr>
  <p:slideViewPr>
    <p:cSldViewPr snapToGrid="0">
      <p:cViewPr varScale="1">
        <p:scale>
          <a:sx n="78" d="100"/>
          <a:sy n="78" d="100"/>
        </p:scale>
        <p:origin x="14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9/20/2023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9/20/2023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9/20/2023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21.tmp"/><Relationship Id="rId1" Type="http://schemas.openxmlformats.org/officeDocument/2006/relationships/slideLayout" Target="../slideLayouts/slideLayout2.xml"/><Relationship Id="rId4" Type="http://schemas.openxmlformats.org/officeDocument/2006/relationships/image" Target="../media/image23.tmp"/></Relationships>
</file>

<file path=ppt/slides/_rels/slide13.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hyperlink" Target="file:///D:\dataset\EDA%20new%20.ipynb"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2.xml"/><Relationship Id="rId4" Type="http://schemas.openxmlformats.org/officeDocument/2006/relationships/image" Target="../media/image16.tmp"/></Relationships>
</file>

<file path=ppt/slides/_rels/slide9.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ctr"/>
            <a:r>
              <a:rPr lang="en-IN" b="1" i="0" dirty="0">
                <a:effectLst/>
                <a:latin typeface="system-ui"/>
              </a:rPr>
              <a:t>Bank Loan Case Study Project</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dirty="0"/>
              <a:t>By </a:t>
            </a:r>
            <a:r>
              <a:rPr lang="en-US" dirty="0" err="1"/>
              <a:t>bhagyashree</a:t>
            </a:r>
            <a:r>
              <a:rPr lang="en-US" dirty="0"/>
              <a:t> parate</a:t>
            </a:r>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54EDB-27EC-4B3F-B2F6-B9A42182D1E1}"/>
              </a:ext>
            </a:extLst>
          </p:cNvPr>
          <p:cNvSpPr>
            <a:spLocks noGrp="1"/>
          </p:cNvSpPr>
          <p:nvPr>
            <p:ph type="title"/>
          </p:nvPr>
        </p:nvSpPr>
        <p:spPr>
          <a:xfrm>
            <a:off x="122962" y="189470"/>
            <a:ext cx="11788951" cy="1257300"/>
          </a:xfrm>
        </p:spPr>
        <p:txBody>
          <a:bodyPr>
            <a:normAutofit/>
          </a:bodyPr>
          <a:lstStyle/>
          <a:p>
            <a:r>
              <a:rPr lang="en-IN" sz="2000" b="1" i="0" dirty="0">
                <a:solidFill>
                  <a:schemeClr val="accent1">
                    <a:lumMod val="20000"/>
                    <a:lumOff val="80000"/>
                  </a:schemeClr>
                </a:solidFill>
                <a:effectLst/>
                <a:latin typeface="Manrope"/>
              </a:rPr>
              <a:t>D. Perform Univariate, Segmented Univariate, and Bivariate Analysis:   </a:t>
            </a:r>
            <a:r>
              <a:rPr lang="en-IN" sz="2000" b="0" i="0" dirty="0">
                <a:solidFill>
                  <a:schemeClr val="accent1">
                    <a:lumMod val="20000"/>
                    <a:lumOff val="80000"/>
                  </a:schemeClr>
                </a:solidFill>
                <a:effectLst/>
                <a:latin typeface="Manrope"/>
              </a:rPr>
              <a:t>Perform univariate  analysis to understand the distribution of individual variables, segmented univariate analysis to compare variable distributions for different scenarios, and bivariate analysis to explore relationships between variables and the target variable using Excel functions and features.</a:t>
            </a:r>
            <a:endParaRPr lang="en-IN" sz="2000" dirty="0">
              <a:solidFill>
                <a:schemeClr val="accent1">
                  <a:lumMod val="20000"/>
                  <a:lumOff val="80000"/>
                </a:schemeClr>
              </a:solidFill>
            </a:endParaRPr>
          </a:p>
        </p:txBody>
      </p:sp>
      <p:sp>
        <p:nvSpPr>
          <p:cNvPr id="3" name="Content Placeholder 2">
            <a:extLst>
              <a:ext uri="{FF2B5EF4-FFF2-40B4-BE49-F238E27FC236}">
                <a16:creationId xmlns:a16="http://schemas.microsoft.com/office/drawing/2014/main" id="{81C74E71-6B94-46B1-BB86-27FCD3908C4E}"/>
              </a:ext>
            </a:extLst>
          </p:cNvPr>
          <p:cNvSpPr>
            <a:spLocks noGrp="1"/>
          </p:cNvSpPr>
          <p:nvPr>
            <p:ph idx="1"/>
          </p:nvPr>
        </p:nvSpPr>
        <p:spPr>
          <a:xfrm>
            <a:off x="0" y="1446770"/>
            <a:ext cx="10353762" cy="3714749"/>
          </a:xfrm>
        </p:spPr>
        <p:txBody>
          <a:bodyPr/>
          <a:lstStyle/>
          <a:p>
            <a:r>
              <a:rPr lang="en-IN" b="1" i="0" dirty="0" err="1">
                <a:effectLst/>
                <a:latin typeface="system-ui"/>
              </a:rPr>
              <a:t>i</a:t>
            </a:r>
            <a:r>
              <a:rPr lang="en-IN" b="1" i="0" dirty="0">
                <a:effectLst/>
                <a:latin typeface="system-ui"/>
              </a:rPr>
              <a:t> . Qualitative Variables(Categorical data)</a:t>
            </a:r>
          </a:p>
          <a:p>
            <a:r>
              <a:rPr lang="en-IN" dirty="0"/>
              <a:t>Applications by occupation type</a:t>
            </a:r>
            <a:r>
              <a:rPr lang="en-IN" dirty="0">
                <a:latin typeface="Arial" panose="020B0604020202020204" pitchFamily="34" charset="0"/>
                <a:cs typeface="Arial" panose="020B0604020202020204" pitchFamily="34" charset="0"/>
              </a:rPr>
              <a:t> -</a:t>
            </a:r>
            <a:r>
              <a:rPr lang="en-IN" dirty="0"/>
              <a:t> </a:t>
            </a:r>
            <a:r>
              <a:rPr lang="en-IN" sz="1800" b="0" i="0" dirty="0">
                <a:effectLst/>
                <a:latin typeface="system-ui"/>
              </a:rPr>
              <a:t>We can infer that most of the applications come for Labourers, Sales Staff and Core Staff</a:t>
            </a:r>
            <a:endParaRPr lang="en-IN" sz="1800" dirty="0"/>
          </a:p>
        </p:txBody>
      </p:sp>
      <p:pic>
        <p:nvPicPr>
          <p:cNvPr id="5" name="Picture 4">
            <a:extLst>
              <a:ext uri="{FF2B5EF4-FFF2-40B4-BE49-F238E27FC236}">
                <a16:creationId xmlns:a16="http://schemas.microsoft.com/office/drawing/2014/main" id="{587B4F0C-2F03-446E-ABB7-43D96C87CE27}"/>
              </a:ext>
            </a:extLst>
          </p:cNvPr>
          <p:cNvPicPr>
            <a:picLocks noChangeAspect="1"/>
          </p:cNvPicPr>
          <p:nvPr/>
        </p:nvPicPr>
        <p:blipFill>
          <a:blip r:embed="rId2"/>
          <a:stretch>
            <a:fillRect/>
          </a:stretch>
        </p:blipFill>
        <p:spPr>
          <a:xfrm>
            <a:off x="5555260" y="2545374"/>
            <a:ext cx="4798502" cy="4123156"/>
          </a:xfrm>
          <a:prstGeom prst="rect">
            <a:avLst/>
          </a:prstGeom>
        </p:spPr>
      </p:pic>
    </p:spTree>
    <p:extLst>
      <p:ext uri="{BB962C8B-B14F-4D97-AF65-F5344CB8AC3E}">
        <p14:creationId xmlns:p14="http://schemas.microsoft.com/office/powerpoint/2010/main" val="1889840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44ABC-4E66-471A-B5E8-70FAF3830BDE}"/>
              </a:ext>
            </a:extLst>
          </p:cNvPr>
          <p:cNvSpPr>
            <a:spLocks noGrp="1"/>
          </p:cNvSpPr>
          <p:nvPr>
            <p:ph type="title"/>
          </p:nvPr>
        </p:nvSpPr>
        <p:spPr>
          <a:xfrm>
            <a:off x="284205" y="512879"/>
            <a:ext cx="2631990" cy="700216"/>
          </a:xfrm>
        </p:spPr>
        <p:txBody>
          <a:bodyPr>
            <a:normAutofit/>
          </a:bodyPr>
          <a:lstStyle/>
          <a:p>
            <a:pPr marL="342900" indent="-342900">
              <a:buFont typeface="Wingdings" panose="05000000000000000000" pitchFamily="2" charset="2"/>
              <a:buChar char="§"/>
            </a:pPr>
            <a:r>
              <a:rPr lang="en-IN" sz="2000" dirty="0"/>
              <a:t>Organization Type</a:t>
            </a:r>
          </a:p>
        </p:txBody>
      </p:sp>
      <p:pic>
        <p:nvPicPr>
          <p:cNvPr id="4" name="Content Placeholder 3">
            <a:extLst>
              <a:ext uri="{FF2B5EF4-FFF2-40B4-BE49-F238E27FC236}">
                <a16:creationId xmlns:a16="http://schemas.microsoft.com/office/drawing/2014/main" id="{B0EE549A-4BFD-491E-8F08-AA560C18F00A}"/>
              </a:ext>
            </a:extLst>
          </p:cNvPr>
          <p:cNvPicPr>
            <a:picLocks noGrp="1" noChangeAspect="1"/>
          </p:cNvPicPr>
          <p:nvPr>
            <p:ph idx="1"/>
          </p:nvPr>
        </p:nvPicPr>
        <p:blipFill>
          <a:blip r:embed="rId2"/>
          <a:stretch>
            <a:fillRect/>
          </a:stretch>
        </p:blipFill>
        <p:spPr>
          <a:xfrm>
            <a:off x="593125" y="2156843"/>
            <a:ext cx="10353675" cy="3529252"/>
          </a:xfrm>
          <a:prstGeom prst="rect">
            <a:avLst/>
          </a:prstGeom>
        </p:spPr>
      </p:pic>
      <p:sp>
        <p:nvSpPr>
          <p:cNvPr id="5" name="TextBox 4">
            <a:extLst>
              <a:ext uri="{FF2B5EF4-FFF2-40B4-BE49-F238E27FC236}">
                <a16:creationId xmlns:a16="http://schemas.microsoft.com/office/drawing/2014/main" id="{022425F8-AD1D-48AC-B97B-2148B4AD17B3}"/>
              </a:ext>
            </a:extLst>
          </p:cNvPr>
          <p:cNvSpPr txBox="1"/>
          <p:nvPr/>
        </p:nvSpPr>
        <p:spPr>
          <a:xfrm>
            <a:off x="889686" y="1307830"/>
            <a:ext cx="7673546" cy="646331"/>
          </a:xfrm>
          <a:prstGeom prst="rect">
            <a:avLst/>
          </a:prstGeom>
          <a:noFill/>
        </p:spPr>
        <p:txBody>
          <a:bodyPr wrap="square" rtlCol="0">
            <a:spAutoFit/>
          </a:bodyPr>
          <a:lstStyle/>
          <a:p>
            <a:r>
              <a:rPr lang="en-IN" b="0" i="0" dirty="0">
                <a:effectLst/>
                <a:latin typeface="system-ui"/>
              </a:rPr>
              <a:t>It is observed that majority of the applicants belong to Business Entity Type 3 an Self Employed</a:t>
            </a:r>
            <a:endParaRPr lang="en-IN" dirty="0"/>
          </a:p>
        </p:txBody>
      </p:sp>
    </p:spTree>
    <p:extLst>
      <p:ext uri="{BB962C8B-B14F-4D97-AF65-F5344CB8AC3E}">
        <p14:creationId xmlns:p14="http://schemas.microsoft.com/office/powerpoint/2010/main" val="1820894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CB8EDB4-FA1E-4CB7-B7BA-06FE22386AB1}"/>
              </a:ext>
            </a:extLst>
          </p:cNvPr>
          <p:cNvPicPr>
            <a:picLocks noGrp="1" noChangeAspect="1"/>
          </p:cNvPicPr>
          <p:nvPr>
            <p:ph idx="1"/>
          </p:nvPr>
        </p:nvPicPr>
        <p:blipFill rotWithShape="1">
          <a:blip r:embed="rId2"/>
          <a:srcRect l="2143" r="20390"/>
          <a:stretch/>
        </p:blipFill>
        <p:spPr>
          <a:xfrm>
            <a:off x="148280" y="1515731"/>
            <a:ext cx="3719384" cy="2981741"/>
          </a:xfrm>
        </p:spPr>
      </p:pic>
      <p:sp>
        <p:nvSpPr>
          <p:cNvPr id="6" name="TextBox 5">
            <a:extLst>
              <a:ext uri="{FF2B5EF4-FFF2-40B4-BE49-F238E27FC236}">
                <a16:creationId xmlns:a16="http://schemas.microsoft.com/office/drawing/2014/main" id="{2D88F618-5750-4C26-B802-D6C45CBB106E}"/>
              </a:ext>
            </a:extLst>
          </p:cNvPr>
          <p:cNvSpPr txBox="1"/>
          <p:nvPr/>
        </p:nvSpPr>
        <p:spPr>
          <a:xfrm>
            <a:off x="333632" y="1100437"/>
            <a:ext cx="3348681" cy="307777"/>
          </a:xfrm>
          <a:prstGeom prst="rect">
            <a:avLst/>
          </a:prstGeom>
          <a:noFill/>
        </p:spPr>
        <p:txBody>
          <a:bodyPr wrap="square" rtlCol="0">
            <a:spAutoFit/>
          </a:bodyPr>
          <a:lstStyle/>
          <a:p>
            <a:r>
              <a:rPr lang="en-IN" sz="1400" b="1" dirty="0">
                <a:latin typeface="Arial" panose="020B0604020202020204" pitchFamily="34" charset="0"/>
                <a:cs typeface="Arial" panose="020B0604020202020204" pitchFamily="34" charset="0"/>
              </a:rPr>
              <a:t>For  </a:t>
            </a:r>
            <a:r>
              <a:rPr lang="en-IN" sz="1400" b="1" dirty="0" err="1">
                <a:latin typeface="Arial" panose="020B0604020202020204" pitchFamily="34" charset="0"/>
                <a:cs typeface="Arial" panose="020B0604020202020204" pitchFamily="34" charset="0"/>
              </a:rPr>
              <a:t>Code_Gender</a:t>
            </a:r>
            <a:endParaRPr lang="en-IN" sz="1400" b="1"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70751B35-4B5E-4F70-B9BE-0E5D0F1247FD}"/>
              </a:ext>
            </a:extLst>
          </p:cNvPr>
          <p:cNvPicPr>
            <a:picLocks noChangeAspect="1"/>
          </p:cNvPicPr>
          <p:nvPr/>
        </p:nvPicPr>
        <p:blipFill rotWithShape="1">
          <a:blip r:embed="rId3"/>
          <a:srcRect l="1909" r="1377"/>
          <a:stretch/>
        </p:blipFill>
        <p:spPr>
          <a:xfrm>
            <a:off x="4074454" y="151872"/>
            <a:ext cx="5251623" cy="2991267"/>
          </a:xfrm>
          <a:prstGeom prst="rect">
            <a:avLst/>
          </a:prstGeom>
        </p:spPr>
      </p:pic>
      <p:sp>
        <p:nvSpPr>
          <p:cNvPr id="9" name="TextBox 8">
            <a:extLst>
              <a:ext uri="{FF2B5EF4-FFF2-40B4-BE49-F238E27FC236}">
                <a16:creationId xmlns:a16="http://schemas.microsoft.com/office/drawing/2014/main" id="{7589B055-67DD-42F9-B96A-DAAD8E30A137}"/>
              </a:ext>
            </a:extLst>
          </p:cNvPr>
          <p:cNvSpPr txBox="1"/>
          <p:nvPr/>
        </p:nvSpPr>
        <p:spPr>
          <a:xfrm>
            <a:off x="333632" y="250819"/>
            <a:ext cx="2471352" cy="400110"/>
          </a:xfrm>
          <a:prstGeom prst="rect">
            <a:avLst/>
          </a:prstGeom>
          <a:noFill/>
        </p:spPr>
        <p:txBody>
          <a:bodyPr wrap="square" rtlCol="0">
            <a:spAutoFit/>
          </a:bodyPr>
          <a:lstStyle/>
          <a:p>
            <a:pPr marL="342900" indent="-342900">
              <a:buFont typeface="Wingdings" panose="05000000000000000000" pitchFamily="2" charset="2"/>
              <a:buChar char="§"/>
            </a:pPr>
            <a:r>
              <a:rPr lang="en-IN" sz="2000" b="1" i="0" dirty="0">
                <a:solidFill>
                  <a:schemeClr val="accent1">
                    <a:lumMod val="20000"/>
                    <a:lumOff val="80000"/>
                  </a:schemeClr>
                </a:solidFill>
                <a:effectLst/>
                <a:latin typeface="system-ui"/>
              </a:rPr>
              <a:t>Categorical data</a:t>
            </a:r>
            <a:endParaRPr lang="en-IN" sz="2000" dirty="0">
              <a:solidFill>
                <a:schemeClr val="accent1">
                  <a:lumMod val="20000"/>
                  <a:lumOff val="80000"/>
                </a:schemeClr>
              </a:solidFill>
            </a:endParaRPr>
          </a:p>
        </p:txBody>
      </p:sp>
      <p:pic>
        <p:nvPicPr>
          <p:cNvPr id="11" name="Picture 10">
            <a:extLst>
              <a:ext uri="{FF2B5EF4-FFF2-40B4-BE49-F238E27FC236}">
                <a16:creationId xmlns:a16="http://schemas.microsoft.com/office/drawing/2014/main" id="{6426291B-D389-4D1D-B4B0-C33E654ECC35}"/>
              </a:ext>
            </a:extLst>
          </p:cNvPr>
          <p:cNvPicPr>
            <a:picLocks noChangeAspect="1"/>
          </p:cNvPicPr>
          <p:nvPr/>
        </p:nvPicPr>
        <p:blipFill rotWithShape="1">
          <a:blip r:embed="rId4"/>
          <a:srcRect l="3948" t="3590" r="2593" b="2196"/>
          <a:stretch/>
        </p:blipFill>
        <p:spPr>
          <a:xfrm>
            <a:off x="4074454" y="3328584"/>
            <a:ext cx="5109888" cy="3220498"/>
          </a:xfrm>
          <a:prstGeom prst="rect">
            <a:avLst/>
          </a:prstGeom>
        </p:spPr>
      </p:pic>
      <p:sp>
        <p:nvSpPr>
          <p:cNvPr id="12" name="TextBox 11">
            <a:extLst>
              <a:ext uri="{FF2B5EF4-FFF2-40B4-BE49-F238E27FC236}">
                <a16:creationId xmlns:a16="http://schemas.microsoft.com/office/drawing/2014/main" id="{95625050-D399-4F9C-8A14-4116817FDFF7}"/>
              </a:ext>
            </a:extLst>
          </p:cNvPr>
          <p:cNvSpPr txBox="1"/>
          <p:nvPr/>
        </p:nvSpPr>
        <p:spPr>
          <a:xfrm>
            <a:off x="9326077" y="1260389"/>
            <a:ext cx="3524950" cy="307777"/>
          </a:xfrm>
          <a:prstGeom prst="rect">
            <a:avLst/>
          </a:prstGeom>
          <a:noFill/>
        </p:spPr>
        <p:txBody>
          <a:bodyPr wrap="square" rtlCol="0">
            <a:spAutoFit/>
          </a:bodyPr>
          <a:lstStyle/>
          <a:p>
            <a:r>
              <a:rPr lang="en-IN" sz="1400" b="1" dirty="0">
                <a:latin typeface="Arial" panose="020B0604020202020204" pitchFamily="34" charset="0"/>
                <a:cs typeface="Arial" panose="020B0604020202020204" pitchFamily="34" charset="0"/>
              </a:rPr>
              <a:t>NAME_CONTRACT_TYPE'</a:t>
            </a:r>
          </a:p>
        </p:txBody>
      </p:sp>
      <p:sp>
        <p:nvSpPr>
          <p:cNvPr id="13" name="TextBox 12">
            <a:extLst>
              <a:ext uri="{FF2B5EF4-FFF2-40B4-BE49-F238E27FC236}">
                <a16:creationId xmlns:a16="http://schemas.microsoft.com/office/drawing/2014/main" id="{167B7B18-83EF-4241-997B-6668E1EA26E4}"/>
              </a:ext>
            </a:extLst>
          </p:cNvPr>
          <p:cNvSpPr txBox="1"/>
          <p:nvPr/>
        </p:nvSpPr>
        <p:spPr>
          <a:xfrm>
            <a:off x="9502346" y="4794422"/>
            <a:ext cx="2001795" cy="307777"/>
          </a:xfrm>
          <a:prstGeom prst="rect">
            <a:avLst/>
          </a:prstGeom>
          <a:noFill/>
        </p:spPr>
        <p:txBody>
          <a:bodyPr wrap="square" rtlCol="0">
            <a:spAutoFit/>
          </a:bodyPr>
          <a:lstStyle/>
          <a:p>
            <a:r>
              <a:rPr lang="en-IN" sz="1400" b="1" dirty="0">
                <a:latin typeface="Arial" panose="020B0604020202020204" pitchFamily="34" charset="0"/>
                <a:cs typeface="Arial" panose="020B0604020202020204" pitchFamily="34" charset="0"/>
              </a:rPr>
              <a:t>NAME_TYPE_SUITE</a:t>
            </a:r>
          </a:p>
        </p:txBody>
      </p:sp>
    </p:spTree>
    <p:extLst>
      <p:ext uri="{BB962C8B-B14F-4D97-AF65-F5344CB8AC3E}">
        <p14:creationId xmlns:p14="http://schemas.microsoft.com/office/powerpoint/2010/main" val="2801851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E8775-AEF5-4C8E-BD6A-EECC39050476}"/>
              </a:ext>
            </a:extLst>
          </p:cNvPr>
          <p:cNvSpPr>
            <a:spLocks noGrp="1"/>
          </p:cNvSpPr>
          <p:nvPr>
            <p:ph type="title"/>
          </p:nvPr>
        </p:nvSpPr>
        <p:spPr>
          <a:xfrm>
            <a:off x="-271851" y="401595"/>
            <a:ext cx="12369115" cy="304800"/>
          </a:xfrm>
        </p:spPr>
        <p:txBody>
          <a:bodyPr>
            <a:normAutofit fontScale="90000"/>
          </a:bodyPr>
          <a:lstStyle/>
          <a:p>
            <a:r>
              <a:rPr lang="en-IN" sz="2200" b="1" i="0" dirty="0" err="1">
                <a:effectLst/>
                <a:latin typeface="system-ui"/>
              </a:rPr>
              <a:t>ii.Quantitative</a:t>
            </a:r>
            <a:r>
              <a:rPr lang="en-IN" sz="2200" b="1" i="0" dirty="0">
                <a:effectLst/>
                <a:latin typeface="system-ui"/>
              </a:rPr>
              <a:t> variables (Numerical data) Insights-  Loan Amount doesn't seem to have any correlation with Loan defaults. </a:t>
            </a:r>
            <a:br>
              <a:rPr lang="en-IN" b="1" i="0" dirty="0">
                <a:effectLst/>
                <a:latin typeface="system-ui"/>
              </a:rPr>
            </a:br>
            <a:endParaRPr lang="en-IN" dirty="0"/>
          </a:p>
        </p:txBody>
      </p:sp>
      <p:pic>
        <p:nvPicPr>
          <p:cNvPr id="5" name="Content Placeholder 4">
            <a:extLst>
              <a:ext uri="{FF2B5EF4-FFF2-40B4-BE49-F238E27FC236}">
                <a16:creationId xmlns:a16="http://schemas.microsoft.com/office/drawing/2014/main" id="{B9C1E499-895F-4D1C-8DA1-611B65E10B99}"/>
              </a:ext>
            </a:extLst>
          </p:cNvPr>
          <p:cNvPicPr>
            <a:picLocks noGrp="1" noChangeAspect="1"/>
          </p:cNvPicPr>
          <p:nvPr>
            <p:ph idx="1"/>
          </p:nvPr>
        </p:nvPicPr>
        <p:blipFill>
          <a:blip r:embed="rId2"/>
          <a:stretch>
            <a:fillRect/>
          </a:stretch>
        </p:blipFill>
        <p:spPr>
          <a:xfrm>
            <a:off x="494270" y="706395"/>
            <a:ext cx="10353675" cy="3164672"/>
          </a:xfrm>
        </p:spPr>
      </p:pic>
      <p:pic>
        <p:nvPicPr>
          <p:cNvPr id="7" name="Picture 6">
            <a:extLst>
              <a:ext uri="{FF2B5EF4-FFF2-40B4-BE49-F238E27FC236}">
                <a16:creationId xmlns:a16="http://schemas.microsoft.com/office/drawing/2014/main" id="{F75CFBC8-328C-4F05-9541-B07DD3D5DBF4}"/>
              </a:ext>
            </a:extLst>
          </p:cNvPr>
          <p:cNvPicPr>
            <a:picLocks noChangeAspect="1"/>
          </p:cNvPicPr>
          <p:nvPr/>
        </p:nvPicPr>
        <p:blipFill>
          <a:blip r:embed="rId3"/>
          <a:stretch>
            <a:fillRect/>
          </a:stretch>
        </p:blipFill>
        <p:spPr>
          <a:xfrm>
            <a:off x="835773" y="3899899"/>
            <a:ext cx="10012172" cy="2846890"/>
          </a:xfrm>
          <a:prstGeom prst="rect">
            <a:avLst/>
          </a:prstGeom>
        </p:spPr>
      </p:pic>
    </p:spTree>
    <p:extLst>
      <p:ext uri="{BB962C8B-B14F-4D97-AF65-F5344CB8AC3E}">
        <p14:creationId xmlns:p14="http://schemas.microsoft.com/office/powerpoint/2010/main" val="1006442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7DA12-4BD5-44D1-98ED-ADA9A8C64C08}"/>
              </a:ext>
            </a:extLst>
          </p:cNvPr>
          <p:cNvSpPr>
            <a:spLocks noGrp="1"/>
          </p:cNvSpPr>
          <p:nvPr>
            <p:ph type="title"/>
          </p:nvPr>
        </p:nvSpPr>
        <p:spPr>
          <a:xfrm>
            <a:off x="98853" y="461318"/>
            <a:ext cx="2854412" cy="774357"/>
          </a:xfrm>
        </p:spPr>
        <p:txBody>
          <a:bodyPr>
            <a:normAutofit fontScale="90000"/>
          </a:bodyPr>
          <a:lstStyle/>
          <a:p>
            <a:r>
              <a:rPr lang="en-IN" sz="2200" b="1" i="0" dirty="0">
                <a:effectLst/>
                <a:latin typeface="Arial" panose="020B0604020202020204" pitchFamily="34" charset="0"/>
                <a:cs typeface="Arial" panose="020B0604020202020204" pitchFamily="34" charset="0"/>
              </a:rPr>
              <a:t>Bivariate Analysis</a:t>
            </a:r>
            <a:br>
              <a:rPr lang="en-IN" sz="2200" b="1" i="0" dirty="0">
                <a:effectLst/>
                <a:latin typeface="Arial" panose="020B0604020202020204" pitchFamily="34" charset="0"/>
                <a:cs typeface="Arial" panose="020B0604020202020204" pitchFamily="34" charset="0"/>
              </a:rPr>
            </a:br>
            <a:br>
              <a:rPr lang="en-IN" b="1" i="0" dirty="0">
                <a:effectLst/>
                <a:latin typeface="system-ui"/>
              </a:rPr>
            </a:br>
            <a:endParaRPr lang="en-IN" dirty="0"/>
          </a:p>
        </p:txBody>
      </p:sp>
      <p:pic>
        <p:nvPicPr>
          <p:cNvPr id="9" name="Content Placeholder 8">
            <a:extLst>
              <a:ext uri="{FF2B5EF4-FFF2-40B4-BE49-F238E27FC236}">
                <a16:creationId xmlns:a16="http://schemas.microsoft.com/office/drawing/2014/main" id="{0651DA43-E9A6-4857-B973-1F34E909032F}"/>
              </a:ext>
            </a:extLst>
          </p:cNvPr>
          <p:cNvPicPr>
            <a:picLocks noGrp="1" noChangeAspect="1"/>
          </p:cNvPicPr>
          <p:nvPr>
            <p:ph idx="1"/>
          </p:nvPr>
        </p:nvPicPr>
        <p:blipFill rotWithShape="1">
          <a:blip r:embed="rId2"/>
          <a:srcRect l="3853"/>
          <a:stretch/>
        </p:blipFill>
        <p:spPr>
          <a:xfrm>
            <a:off x="358346" y="1317880"/>
            <a:ext cx="4838745" cy="3714750"/>
          </a:xfrm>
        </p:spPr>
      </p:pic>
      <p:pic>
        <p:nvPicPr>
          <p:cNvPr id="11" name="Picture 10">
            <a:extLst>
              <a:ext uri="{FF2B5EF4-FFF2-40B4-BE49-F238E27FC236}">
                <a16:creationId xmlns:a16="http://schemas.microsoft.com/office/drawing/2014/main" id="{6EF18CE1-34B3-4C7E-92C9-79E1159687A6}"/>
              </a:ext>
            </a:extLst>
          </p:cNvPr>
          <p:cNvPicPr>
            <a:picLocks noChangeAspect="1"/>
          </p:cNvPicPr>
          <p:nvPr/>
        </p:nvPicPr>
        <p:blipFill rotWithShape="1">
          <a:blip r:embed="rId3"/>
          <a:srcRect l="1793" b="12815"/>
          <a:stretch/>
        </p:blipFill>
        <p:spPr>
          <a:xfrm>
            <a:off x="5770604" y="1357097"/>
            <a:ext cx="5795319" cy="3714750"/>
          </a:xfrm>
          <a:prstGeom prst="rect">
            <a:avLst/>
          </a:prstGeom>
        </p:spPr>
      </p:pic>
      <p:sp>
        <p:nvSpPr>
          <p:cNvPr id="12" name="TextBox 11">
            <a:extLst>
              <a:ext uri="{FF2B5EF4-FFF2-40B4-BE49-F238E27FC236}">
                <a16:creationId xmlns:a16="http://schemas.microsoft.com/office/drawing/2014/main" id="{6940B91C-8FF1-49C8-BD2A-1A84373B7D73}"/>
              </a:ext>
            </a:extLst>
          </p:cNvPr>
          <p:cNvSpPr txBox="1"/>
          <p:nvPr/>
        </p:nvSpPr>
        <p:spPr>
          <a:xfrm>
            <a:off x="691978" y="5745892"/>
            <a:ext cx="6598508" cy="923330"/>
          </a:xfrm>
          <a:prstGeom prst="rect">
            <a:avLst/>
          </a:prstGeom>
          <a:noFill/>
        </p:spPr>
        <p:txBody>
          <a:bodyPr wrap="square" rtlCol="0">
            <a:spAutoFit/>
          </a:bodyPr>
          <a:lstStyle/>
          <a:p>
            <a:pPr marL="285750" indent="-285750">
              <a:buFont typeface="Wingdings" panose="05000000000000000000" pitchFamily="2" charset="2"/>
              <a:buChar char="§"/>
            </a:pPr>
            <a:r>
              <a:rPr lang="en-IN" b="0" i="0" dirty="0">
                <a:effectLst/>
                <a:latin typeface="system-ui"/>
              </a:rPr>
              <a:t>Cash loans are slightly more likely to be defaulted than revolving loans.</a:t>
            </a:r>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303011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9F017-1DD9-4412-9126-56E9C680DE92}"/>
              </a:ext>
            </a:extLst>
          </p:cNvPr>
          <p:cNvSpPr>
            <a:spLocks noGrp="1"/>
          </p:cNvSpPr>
          <p:nvPr>
            <p:ph type="title"/>
          </p:nvPr>
        </p:nvSpPr>
        <p:spPr>
          <a:xfrm>
            <a:off x="234174" y="609600"/>
            <a:ext cx="10353762" cy="626076"/>
          </a:xfrm>
        </p:spPr>
        <p:txBody>
          <a:bodyPr>
            <a:normAutofit fontScale="90000"/>
          </a:bodyPr>
          <a:lstStyle/>
          <a:p>
            <a:r>
              <a:rPr lang="en-IN" sz="2200" b="1" i="0" dirty="0" err="1">
                <a:solidFill>
                  <a:schemeClr val="accent3">
                    <a:lumMod val="40000"/>
                    <a:lumOff val="60000"/>
                  </a:schemeClr>
                </a:solidFill>
                <a:effectLst/>
                <a:latin typeface="Manrope"/>
              </a:rPr>
              <a:t>E.Identify</a:t>
            </a:r>
            <a:r>
              <a:rPr lang="en-IN" sz="2200" b="1" i="0" dirty="0">
                <a:solidFill>
                  <a:schemeClr val="accent3">
                    <a:lumMod val="40000"/>
                    <a:lumOff val="60000"/>
                  </a:schemeClr>
                </a:solidFill>
                <a:effectLst/>
                <a:latin typeface="Manrope"/>
              </a:rPr>
              <a:t> Top Correlations for Different Scenarios </a:t>
            </a:r>
            <a:r>
              <a:rPr lang="en-IN" sz="2200" b="1" i="0" dirty="0">
                <a:solidFill>
                  <a:schemeClr val="accent1">
                    <a:lumMod val="20000"/>
                    <a:lumOff val="80000"/>
                  </a:schemeClr>
                </a:solidFill>
                <a:effectLst/>
                <a:latin typeface="Manrope"/>
              </a:rPr>
              <a:t>: </a:t>
            </a:r>
            <a:r>
              <a:rPr lang="en-IN" sz="2200" b="0" i="0" dirty="0">
                <a:solidFill>
                  <a:schemeClr val="accent1">
                    <a:lumMod val="20000"/>
                    <a:lumOff val="80000"/>
                  </a:schemeClr>
                </a:solidFill>
                <a:effectLst/>
                <a:latin typeface="Manrope"/>
              </a:rPr>
              <a:t> </a:t>
            </a:r>
            <a:r>
              <a:rPr lang="en-IN" sz="2000" b="0" i="0" dirty="0">
                <a:solidFill>
                  <a:schemeClr val="accent1">
                    <a:lumMod val="20000"/>
                    <a:lumOff val="80000"/>
                  </a:schemeClr>
                </a:solidFill>
                <a:effectLst/>
                <a:latin typeface="Manrope"/>
              </a:rPr>
              <a:t>Segment the dataset based on different scenarios (e.g., clients with payment difficulties and all other cases) and identify the top correlations for each segmented data </a:t>
            </a:r>
            <a:br>
              <a:rPr lang="en-US" sz="5400" b="1" dirty="0">
                <a:solidFill>
                  <a:schemeClr val="accent1">
                    <a:lumMod val="20000"/>
                    <a:lumOff val="80000"/>
                  </a:schemeClr>
                </a:solidFill>
              </a:rPr>
            </a:br>
            <a:endParaRPr lang="en-IN" dirty="0">
              <a:solidFill>
                <a:schemeClr val="accent1">
                  <a:lumMod val="20000"/>
                  <a:lumOff val="80000"/>
                </a:schemeClr>
              </a:solidFill>
            </a:endParaRPr>
          </a:p>
        </p:txBody>
      </p:sp>
      <p:pic>
        <p:nvPicPr>
          <p:cNvPr id="5" name="Content Placeholder 4">
            <a:extLst>
              <a:ext uri="{FF2B5EF4-FFF2-40B4-BE49-F238E27FC236}">
                <a16:creationId xmlns:a16="http://schemas.microsoft.com/office/drawing/2014/main" id="{1E3712C5-6CF6-4815-BEC3-737A78315A5F}"/>
              </a:ext>
            </a:extLst>
          </p:cNvPr>
          <p:cNvPicPr>
            <a:picLocks noGrp="1" noChangeAspect="1"/>
          </p:cNvPicPr>
          <p:nvPr>
            <p:ph idx="1"/>
          </p:nvPr>
        </p:nvPicPr>
        <p:blipFill>
          <a:blip r:embed="rId2"/>
          <a:stretch>
            <a:fillRect/>
          </a:stretch>
        </p:blipFill>
        <p:spPr>
          <a:xfrm>
            <a:off x="532624" y="1993696"/>
            <a:ext cx="5563376" cy="3534268"/>
          </a:xfrm>
        </p:spPr>
      </p:pic>
      <p:sp>
        <p:nvSpPr>
          <p:cNvPr id="6" name="TextBox 5">
            <a:extLst>
              <a:ext uri="{FF2B5EF4-FFF2-40B4-BE49-F238E27FC236}">
                <a16:creationId xmlns:a16="http://schemas.microsoft.com/office/drawing/2014/main" id="{AA770038-32C6-4EFC-A67A-75D7E58A7C6D}"/>
              </a:ext>
            </a:extLst>
          </p:cNvPr>
          <p:cNvSpPr txBox="1"/>
          <p:nvPr/>
        </p:nvSpPr>
        <p:spPr>
          <a:xfrm>
            <a:off x="6635578" y="1524139"/>
            <a:ext cx="5152768" cy="4524315"/>
          </a:xfrm>
          <a:prstGeom prst="rect">
            <a:avLst/>
          </a:prstGeom>
          <a:noFill/>
        </p:spPr>
        <p:txBody>
          <a:bodyPr wrap="square" rtlCol="0">
            <a:spAutoFit/>
          </a:bodyPr>
          <a:lstStyle/>
          <a:p>
            <a:pPr algn="l">
              <a:buFont typeface="Arial" panose="020B0604020202020204" pitchFamily="34" charset="0"/>
              <a:buChar char="•"/>
            </a:pPr>
            <a:r>
              <a:rPr lang="en-IN" sz="1600" b="0" i="0" dirty="0">
                <a:solidFill>
                  <a:schemeClr val="accent1">
                    <a:lumMod val="20000"/>
                    <a:lumOff val="80000"/>
                  </a:schemeClr>
                </a:solidFill>
                <a:effectLst/>
                <a:latin typeface="system-ui"/>
              </a:rPr>
              <a:t>Lower the highest education of an applicant, higher the chance of loan default. This is one of the core driving factor in loan defaults.</a:t>
            </a:r>
          </a:p>
          <a:p>
            <a:pPr algn="l">
              <a:buFont typeface="Arial" panose="020B0604020202020204" pitchFamily="34" charset="0"/>
              <a:buChar char="•"/>
            </a:pPr>
            <a:r>
              <a:rPr lang="en-IN" sz="1600" b="0" i="0" dirty="0">
                <a:solidFill>
                  <a:schemeClr val="accent1">
                    <a:lumMod val="20000"/>
                    <a:lumOff val="80000"/>
                  </a:schemeClr>
                </a:solidFill>
                <a:effectLst/>
                <a:latin typeface="system-ui"/>
              </a:rPr>
              <a:t>Labourers &amp; Sales staff are major area of concern , with maximum applicants and a significant loan default rate. Drivers also have an alarming combination of counts and default %.</a:t>
            </a:r>
          </a:p>
          <a:p>
            <a:pPr algn="l">
              <a:buFont typeface="Arial" panose="020B0604020202020204" pitchFamily="34" charset="0"/>
              <a:buChar char="•"/>
            </a:pPr>
            <a:r>
              <a:rPr lang="en-IN" sz="1600" b="0" i="0" dirty="0">
                <a:solidFill>
                  <a:schemeClr val="accent1">
                    <a:lumMod val="20000"/>
                    <a:lumOff val="80000"/>
                  </a:schemeClr>
                </a:solidFill>
                <a:effectLst/>
                <a:latin typeface="system-ui"/>
              </a:rPr>
              <a:t>Applicants on Maternity leave have a whopping 40% loan default rate. Unemployed applicants also have 35% loan defaults</a:t>
            </a:r>
          </a:p>
          <a:p>
            <a:pPr algn="l">
              <a:buFont typeface="Arial" panose="020B0604020202020204" pitchFamily="34" charset="0"/>
              <a:buChar char="•"/>
            </a:pPr>
            <a:r>
              <a:rPr lang="en-IN" sz="1600" b="0" i="0" dirty="0">
                <a:solidFill>
                  <a:schemeClr val="accent1">
                    <a:lumMod val="20000"/>
                    <a:lumOff val="80000"/>
                  </a:schemeClr>
                </a:solidFill>
                <a:effectLst/>
                <a:latin typeface="system-ui"/>
              </a:rPr>
              <a:t>Low Income range have maximum % of loan defaults. As the Income range increases, loan default probability decreases</a:t>
            </a:r>
          </a:p>
          <a:p>
            <a:pPr algn="l">
              <a:buFont typeface="Arial" panose="020B0604020202020204" pitchFamily="34" charset="0"/>
              <a:buChar char="•"/>
            </a:pPr>
            <a:r>
              <a:rPr lang="en-IN" sz="1600" b="0" i="0" dirty="0">
                <a:solidFill>
                  <a:schemeClr val="accent1">
                    <a:lumMod val="20000"/>
                    <a:lumOff val="80000"/>
                  </a:schemeClr>
                </a:solidFill>
                <a:effectLst/>
                <a:latin typeface="system-ui"/>
              </a:rPr>
              <a:t>Among different family status, married ones have the highest likelihood of loan default</a:t>
            </a:r>
          </a:p>
          <a:p>
            <a:pPr algn="l">
              <a:buFont typeface="Arial" panose="020B0604020202020204" pitchFamily="34" charset="0"/>
              <a:buChar char="•"/>
            </a:pPr>
            <a:r>
              <a:rPr lang="en-IN" sz="1600" b="0" i="0" dirty="0">
                <a:solidFill>
                  <a:schemeClr val="accent1">
                    <a:lumMod val="20000"/>
                    <a:lumOff val="80000"/>
                  </a:schemeClr>
                </a:solidFill>
                <a:effectLst/>
                <a:latin typeface="system-ui"/>
              </a:rPr>
              <a:t>Applicants with lower Annuity Amount are slightly more likely to default on a loan.</a:t>
            </a:r>
          </a:p>
          <a:p>
            <a:endParaRPr lang="en-IN" sz="1600" dirty="0">
              <a:solidFill>
                <a:schemeClr val="accent1">
                  <a:lumMod val="20000"/>
                  <a:lumOff val="80000"/>
                </a:schemeClr>
              </a:solidFill>
            </a:endParaRPr>
          </a:p>
        </p:txBody>
      </p:sp>
      <p:sp>
        <p:nvSpPr>
          <p:cNvPr id="7" name="TextBox 6">
            <a:extLst>
              <a:ext uri="{FF2B5EF4-FFF2-40B4-BE49-F238E27FC236}">
                <a16:creationId xmlns:a16="http://schemas.microsoft.com/office/drawing/2014/main" id="{2499DA0B-353E-48BE-83A8-0F20483294B2}"/>
              </a:ext>
            </a:extLst>
          </p:cNvPr>
          <p:cNvSpPr txBox="1"/>
          <p:nvPr/>
        </p:nvSpPr>
        <p:spPr>
          <a:xfrm>
            <a:off x="532624" y="1433384"/>
            <a:ext cx="4780781"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a:t>Top  10 Correlation  Segmented data</a:t>
            </a:r>
          </a:p>
        </p:txBody>
      </p:sp>
    </p:spTree>
    <p:extLst>
      <p:ext uri="{BB962C8B-B14F-4D97-AF65-F5344CB8AC3E}">
        <p14:creationId xmlns:p14="http://schemas.microsoft.com/office/powerpoint/2010/main" val="1124796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7BBD6-1810-4158-A62D-27D2351F8CF4}"/>
              </a:ext>
            </a:extLst>
          </p:cNvPr>
          <p:cNvSpPr>
            <a:spLocks noGrp="1"/>
          </p:cNvSpPr>
          <p:nvPr>
            <p:ph type="title"/>
          </p:nvPr>
        </p:nvSpPr>
        <p:spPr>
          <a:xfrm>
            <a:off x="790227" y="2355507"/>
            <a:ext cx="10353762" cy="1257300"/>
          </a:xfrm>
        </p:spPr>
        <p:txBody>
          <a:bodyPr>
            <a:normAutofit/>
          </a:bodyPr>
          <a:lstStyle/>
          <a:p>
            <a:r>
              <a:rPr lang="en-IN" sz="6000" dirty="0"/>
              <a:t>Thank You</a:t>
            </a:r>
          </a:p>
        </p:txBody>
      </p:sp>
    </p:spTree>
    <p:extLst>
      <p:ext uri="{BB962C8B-B14F-4D97-AF65-F5344CB8AC3E}">
        <p14:creationId xmlns:p14="http://schemas.microsoft.com/office/powerpoint/2010/main" val="3242235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517434" y="124375"/>
            <a:ext cx="4538124" cy="970450"/>
          </a:xfrm>
        </p:spPr>
        <p:txBody>
          <a:bodyPr anchor="b">
            <a:normAutofit/>
          </a:bodyPr>
          <a:lstStyle/>
          <a:p>
            <a:pPr algn="l"/>
            <a:r>
              <a:rPr lang="en-US" sz="4000" dirty="0"/>
              <a:t>Agenda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826353" y="1374103"/>
            <a:ext cx="4403596" cy="4515951"/>
          </a:xfrm>
        </p:spPr>
        <p:txBody>
          <a:bodyPr anchor="t">
            <a:normAutofit fontScale="92500" lnSpcReduction="20000"/>
          </a:bodyPr>
          <a:lstStyle/>
          <a:p>
            <a:pPr marL="36900" lvl="0" indent="0">
              <a:buNone/>
            </a:pPr>
            <a:r>
              <a:rPr lang="en-IN" sz="2000" b="1" i="0" dirty="0">
                <a:solidFill>
                  <a:schemeClr val="accent3">
                    <a:lumMod val="40000"/>
                    <a:lumOff val="60000"/>
                  </a:schemeClr>
                </a:solidFill>
                <a:effectLst/>
                <a:latin typeface="Manrope"/>
              </a:rPr>
              <a:t>A. Identify Missing Data and Deal with it Appropriately</a:t>
            </a:r>
          </a:p>
          <a:p>
            <a:pPr marL="36900" lvl="0" indent="0">
              <a:buNone/>
            </a:pPr>
            <a:r>
              <a:rPr lang="en-IN" sz="2000" b="1" dirty="0">
                <a:solidFill>
                  <a:schemeClr val="accent3">
                    <a:lumMod val="40000"/>
                    <a:lumOff val="60000"/>
                  </a:schemeClr>
                </a:solidFill>
                <a:effectLst/>
                <a:latin typeface="Manrope"/>
              </a:rPr>
              <a:t>     I. Data Cleaning </a:t>
            </a:r>
            <a:endParaRPr lang="en-IN" sz="2000" b="1" i="0" dirty="0">
              <a:solidFill>
                <a:schemeClr val="accent3">
                  <a:lumMod val="40000"/>
                  <a:lumOff val="60000"/>
                </a:schemeClr>
              </a:solidFill>
              <a:effectLst/>
              <a:latin typeface="Manrope"/>
            </a:endParaRPr>
          </a:p>
          <a:p>
            <a:pPr marL="36900" lvl="0" indent="0">
              <a:buNone/>
            </a:pPr>
            <a:r>
              <a:rPr lang="en-IN" sz="2000" b="1" i="0" dirty="0">
                <a:solidFill>
                  <a:schemeClr val="accent3">
                    <a:lumMod val="40000"/>
                    <a:lumOff val="60000"/>
                  </a:schemeClr>
                </a:solidFill>
                <a:effectLst/>
                <a:latin typeface="Manrope"/>
              </a:rPr>
              <a:t>B. Identify Outliers in the Dataset</a:t>
            </a:r>
          </a:p>
          <a:p>
            <a:pPr marL="36900" lvl="0" indent="0">
              <a:buNone/>
            </a:pPr>
            <a:r>
              <a:rPr lang="en-US" sz="2000" b="1" dirty="0">
                <a:solidFill>
                  <a:schemeClr val="accent3">
                    <a:lumMod val="40000"/>
                    <a:lumOff val="60000"/>
                  </a:schemeClr>
                </a:solidFill>
                <a:latin typeface="Monrope"/>
              </a:rPr>
              <a:t>     I. Outlier Analysis </a:t>
            </a:r>
          </a:p>
          <a:p>
            <a:pPr marL="36900" lvl="0" indent="0">
              <a:buNone/>
            </a:pPr>
            <a:r>
              <a:rPr lang="en-IN" sz="2000" b="1" i="0" dirty="0">
                <a:solidFill>
                  <a:schemeClr val="accent3">
                    <a:lumMod val="40000"/>
                    <a:lumOff val="60000"/>
                  </a:schemeClr>
                </a:solidFill>
                <a:effectLst/>
                <a:latin typeface="Manrope"/>
              </a:rPr>
              <a:t>C. </a:t>
            </a:r>
            <a:r>
              <a:rPr lang="en-IN" sz="2000" b="1" i="0" dirty="0" err="1">
                <a:solidFill>
                  <a:schemeClr val="accent3">
                    <a:lumMod val="40000"/>
                    <a:lumOff val="60000"/>
                  </a:schemeClr>
                </a:solidFill>
                <a:effectLst/>
                <a:latin typeface="Manrope"/>
              </a:rPr>
              <a:t>Analyze</a:t>
            </a:r>
            <a:r>
              <a:rPr lang="en-IN" sz="2000" b="1" i="0" dirty="0">
                <a:solidFill>
                  <a:schemeClr val="accent3">
                    <a:lumMod val="40000"/>
                    <a:lumOff val="60000"/>
                  </a:schemeClr>
                </a:solidFill>
                <a:effectLst/>
                <a:latin typeface="Manrope"/>
              </a:rPr>
              <a:t> Data Imbalance:</a:t>
            </a:r>
          </a:p>
          <a:p>
            <a:pPr marL="36900" lvl="0" indent="0">
              <a:buNone/>
            </a:pPr>
            <a:r>
              <a:rPr lang="en-IN" sz="2000" b="1" i="0" dirty="0">
                <a:solidFill>
                  <a:schemeClr val="accent3">
                    <a:lumMod val="40000"/>
                    <a:lumOff val="60000"/>
                  </a:schemeClr>
                </a:solidFill>
                <a:effectLst/>
                <a:latin typeface="Manrope"/>
              </a:rPr>
              <a:t>     I. Data </a:t>
            </a:r>
            <a:r>
              <a:rPr lang="en-IN" sz="2000" b="1" i="0" dirty="0" err="1">
                <a:solidFill>
                  <a:schemeClr val="accent3">
                    <a:lumMod val="40000"/>
                    <a:lumOff val="60000"/>
                  </a:schemeClr>
                </a:solidFill>
                <a:effectLst/>
                <a:latin typeface="Manrope"/>
              </a:rPr>
              <a:t>Imbalence</a:t>
            </a:r>
            <a:endParaRPr lang="en-IN" sz="2000" b="1" i="0" dirty="0">
              <a:solidFill>
                <a:schemeClr val="accent3">
                  <a:lumMod val="40000"/>
                  <a:lumOff val="60000"/>
                </a:schemeClr>
              </a:solidFill>
              <a:effectLst/>
              <a:latin typeface="Manrope"/>
            </a:endParaRPr>
          </a:p>
          <a:p>
            <a:pPr marL="36900" lvl="0" indent="0">
              <a:buNone/>
            </a:pPr>
            <a:r>
              <a:rPr lang="en-IN" sz="2000" b="1" i="0" dirty="0">
                <a:solidFill>
                  <a:schemeClr val="accent3">
                    <a:lumMod val="40000"/>
                    <a:lumOff val="60000"/>
                  </a:schemeClr>
                </a:solidFill>
                <a:effectLst/>
                <a:latin typeface="Manrope"/>
              </a:rPr>
              <a:t>D. Perform Univariate, Segmented Univariate, and Bivariate</a:t>
            </a:r>
          </a:p>
          <a:p>
            <a:pPr marL="36900" indent="0">
              <a:buNone/>
            </a:pPr>
            <a:r>
              <a:rPr lang="en-IN" sz="1900" b="1" i="0" dirty="0">
                <a:solidFill>
                  <a:schemeClr val="accent3">
                    <a:lumMod val="40000"/>
                    <a:lumOff val="60000"/>
                  </a:schemeClr>
                </a:solidFill>
                <a:effectLst/>
                <a:latin typeface="Manrope"/>
              </a:rPr>
              <a:t>     I.</a:t>
            </a:r>
            <a:r>
              <a:rPr lang="en-IN" sz="1900" b="1" i="0" u="none" strike="noStrike" dirty="0">
                <a:solidFill>
                  <a:schemeClr val="accent3">
                    <a:lumMod val="40000"/>
                    <a:lumOff val="60000"/>
                  </a:schemeClr>
                </a:solidFill>
                <a:effectLst/>
                <a:latin typeface="Trebuchet MS" panose="020B0603020202020204" pitchFamily="34" charset="0"/>
              </a:rPr>
              <a:t> Univariate Analysis</a:t>
            </a:r>
            <a:r>
              <a:rPr lang="en-IN" sz="1900" i="0" u="none" strike="noStrike" dirty="0">
                <a:solidFill>
                  <a:schemeClr val="accent3">
                    <a:lumMod val="40000"/>
                    <a:lumOff val="60000"/>
                  </a:schemeClr>
                </a:solidFill>
                <a:effectLst/>
                <a:latin typeface="Trebuchet MS" panose="020B0603020202020204" pitchFamily="34" charset="0"/>
              </a:rPr>
              <a:t>.</a:t>
            </a:r>
            <a:endParaRPr lang="en-IN" sz="1900" i="0" u="none" strike="noStrike" dirty="0">
              <a:solidFill>
                <a:schemeClr val="accent3">
                  <a:lumMod val="40000"/>
                  <a:lumOff val="60000"/>
                </a:schemeClr>
              </a:solidFill>
              <a:effectLst/>
              <a:latin typeface="Noto Sans Symbols"/>
            </a:endParaRPr>
          </a:p>
          <a:p>
            <a:pPr marL="36900" lvl="0" indent="0">
              <a:buNone/>
            </a:pPr>
            <a:r>
              <a:rPr lang="en-IN" sz="2000" b="1" i="0" dirty="0" err="1">
                <a:solidFill>
                  <a:schemeClr val="accent3">
                    <a:lumMod val="40000"/>
                    <a:lumOff val="60000"/>
                  </a:schemeClr>
                </a:solidFill>
                <a:effectLst/>
                <a:latin typeface="Manrope"/>
              </a:rPr>
              <a:t>E.Identify</a:t>
            </a:r>
            <a:r>
              <a:rPr lang="en-IN" sz="2000" b="1" i="0" dirty="0">
                <a:solidFill>
                  <a:schemeClr val="accent3">
                    <a:lumMod val="40000"/>
                    <a:lumOff val="60000"/>
                  </a:schemeClr>
                </a:solidFill>
                <a:effectLst/>
                <a:latin typeface="Manrope"/>
              </a:rPr>
              <a:t> Top Correlations for Different Scenarios</a:t>
            </a:r>
            <a:endParaRPr lang="en-US" sz="2400" b="1" dirty="0">
              <a:solidFill>
                <a:schemeClr val="accent3">
                  <a:lumMod val="40000"/>
                  <a:lumOff val="60000"/>
                </a:schemeClr>
              </a:solidFill>
            </a:endParaRP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B9154-B128-4FAE-8F92-B84CB949DFCE}"/>
              </a:ext>
            </a:extLst>
          </p:cNvPr>
          <p:cNvSpPr>
            <a:spLocks noGrp="1"/>
          </p:cNvSpPr>
          <p:nvPr>
            <p:ph type="title"/>
          </p:nvPr>
        </p:nvSpPr>
        <p:spPr>
          <a:xfrm>
            <a:off x="394810" y="214183"/>
            <a:ext cx="11690097" cy="1725827"/>
          </a:xfrm>
        </p:spPr>
        <p:txBody>
          <a:bodyPr>
            <a:normAutofit fontScale="90000"/>
          </a:bodyPr>
          <a:lstStyle/>
          <a:p>
            <a:pPr rtl="0">
              <a:spcBef>
                <a:spcPts val="0"/>
              </a:spcBef>
              <a:spcAft>
                <a:spcPts val="0"/>
              </a:spcAft>
            </a:pPr>
            <a:br>
              <a:rPr lang="en-IN" sz="2700" b="1" i="0" u="none" strike="noStrike" dirty="0">
                <a:solidFill>
                  <a:srgbClr val="90C226"/>
                </a:solidFill>
                <a:effectLst/>
                <a:latin typeface="Trebuchet MS" panose="020B0603020202020204" pitchFamily="34" charset="0"/>
              </a:rPr>
            </a:br>
            <a:br>
              <a:rPr lang="en-IN" sz="2700" b="1" i="0" u="none" strike="noStrike" dirty="0">
                <a:solidFill>
                  <a:srgbClr val="90C226"/>
                </a:solidFill>
                <a:effectLst/>
                <a:latin typeface="Trebuchet MS" panose="020B0603020202020204" pitchFamily="34" charset="0"/>
              </a:rPr>
            </a:br>
            <a:br>
              <a:rPr lang="en-IN" sz="2700" b="1" i="0" u="none" strike="noStrike" dirty="0">
                <a:solidFill>
                  <a:srgbClr val="90C226"/>
                </a:solidFill>
                <a:effectLst/>
                <a:latin typeface="Trebuchet MS" panose="020B0603020202020204" pitchFamily="34" charset="0"/>
              </a:rPr>
            </a:br>
            <a:r>
              <a:rPr lang="en-IN" sz="2200" b="1" i="0" u="none" strike="noStrike" dirty="0">
                <a:solidFill>
                  <a:srgbClr val="90C226"/>
                </a:solidFill>
                <a:effectLst/>
                <a:latin typeface="Trebuchet MS" panose="020B0603020202020204" pitchFamily="34" charset="0"/>
              </a:rPr>
              <a:t>Description : </a:t>
            </a:r>
            <a:r>
              <a:rPr lang="en-IN" sz="1800" b="0" i="0" u="none" strike="noStrike" dirty="0">
                <a:solidFill>
                  <a:srgbClr val="FEFEFE"/>
                </a:solidFill>
                <a:effectLst/>
                <a:latin typeface="Trebuchet MS" panose="020B0603020202020204" pitchFamily="34" charset="0"/>
              </a:rPr>
              <a:t>This case study aims to give you an idea of applying EDA in a real business scenario. In this case study, apart from applying the techniques that you have learnt in the EDA module, you will also develop a basic understanding of risk analytics in banking and financial services and understand how data is used to minimize the risk of losing money while lending to customers. </a:t>
            </a:r>
            <a:br>
              <a:rPr lang="en-IN" b="0" dirty="0">
                <a:effectLst/>
              </a:rPr>
            </a:br>
            <a:br>
              <a:rPr lang="en-IN" b="0" dirty="0">
                <a:effectLst/>
              </a:rPr>
            </a:br>
            <a:endParaRPr lang="en-IN" dirty="0"/>
          </a:p>
        </p:txBody>
      </p:sp>
      <p:sp>
        <p:nvSpPr>
          <p:cNvPr id="3" name="Content Placeholder 2">
            <a:extLst>
              <a:ext uri="{FF2B5EF4-FFF2-40B4-BE49-F238E27FC236}">
                <a16:creationId xmlns:a16="http://schemas.microsoft.com/office/drawing/2014/main" id="{50B03596-51F8-4FDC-BB18-E79DC28EF601}"/>
              </a:ext>
            </a:extLst>
          </p:cNvPr>
          <p:cNvSpPr>
            <a:spLocks noGrp="1"/>
          </p:cNvSpPr>
          <p:nvPr>
            <p:ph idx="1"/>
          </p:nvPr>
        </p:nvSpPr>
        <p:spPr>
          <a:xfrm>
            <a:off x="481307" y="1619251"/>
            <a:ext cx="10936335" cy="4386133"/>
          </a:xfrm>
        </p:spPr>
        <p:txBody>
          <a:bodyPr>
            <a:normAutofit fontScale="92500" lnSpcReduction="20000"/>
          </a:bodyPr>
          <a:lstStyle/>
          <a:p>
            <a:pPr marL="36900" indent="0" rtl="0">
              <a:spcBef>
                <a:spcPts val="1000"/>
              </a:spcBef>
              <a:spcAft>
                <a:spcPts val="0"/>
              </a:spcAft>
              <a:buNone/>
            </a:pPr>
            <a:r>
              <a:rPr lang="en-IN" sz="2000" b="1" i="0" u="none" strike="noStrike" dirty="0">
                <a:solidFill>
                  <a:srgbClr val="92D050"/>
                </a:solidFill>
                <a:effectLst/>
                <a:latin typeface="Trebuchet MS" panose="020B0603020202020204" pitchFamily="34" charset="0"/>
              </a:rPr>
              <a:t>Business Objectives:</a:t>
            </a:r>
            <a:endParaRPr lang="en-IN" sz="2000" b="0" dirty="0">
              <a:solidFill>
                <a:srgbClr val="92D050"/>
              </a:solidFill>
              <a:effectLst/>
            </a:endParaRPr>
          </a:p>
          <a:p>
            <a:pPr marL="36900" indent="0">
              <a:buNone/>
            </a:pPr>
            <a:r>
              <a:rPr lang="en-IN" sz="1800" b="0" i="0" u="none" strike="noStrike" dirty="0">
                <a:solidFill>
                  <a:srgbClr val="FEFEFE"/>
                </a:solidFill>
                <a:effectLst/>
                <a:latin typeface="Trebuchet MS" panose="020B0603020202020204" pitchFamily="34" charset="0"/>
              </a:rPr>
              <a:t> </a:t>
            </a:r>
          </a:p>
          <a:p>
            <a:pPr rtl="0">
              <a:spcBef>
                <a:spcPts val="0"/>
              </a:spcBef>
              <a:spcAft>
                <a:spcPts val="0"/>
              </a:spcAft>
            </a:pPr>
            <a:r>
              <a:rPr lang="en-IN" sz="1800" b="0" i="0" u="none" strike="noStrike" dirty="0">
                <a:solidFill>
                  <a:srgbClr val="FEFEFE"/>
                </a:solidFill>
                <a:effectLst/>
                <a:latin typeface="Trebuchet MS" panose="020B0603020202020204" pitchFamily="34" charset="0"/>
              </a:rPr>
              <a:t>It aims to </a:t>
            </a:r>
            <a:r>
              <a:rPr lang="en-IN" sz="1800" b="1" i="0" u="none" strike="noStrike" dirty="0">
                <a:solidFill>
                  <a:srgbClr val="FEFEFE"/>
                </a:solidFill>
                <a:effectLst/>
                <a:latin typeface="Trebuchet MS" panose="020B0603020202020204" pitchFamily="34" charset="0"/>
              </a:rPr>
              <a:t>identify patterns</a:t>
            </a:r>
            <a:r>
              <a:rPr lang="en-IN" sz="1800" b="0" i="0" u="none" strike="noStrike" dirty="0">
                <a:solidFill>
                  <a:srgbClr val="FEFEFE"/>
                </a:solidFill>
                <a:effectLst/>
                <a:latin typeface="Trebuchet MS" panose="020B0603020202020204" pitchFamily="34" charset="0"/>
              </a:rPr>
              <a:t> which indicate if a client has difficulty paying their </a:t>
            </a:r>
            <a:r>
              <a:rPr lang="en-IN" sz="1800" b="0" i="0" u="none" strike="noStrike" dirty="0" err="1">
                <a:solidFill>
                  <a:srgbClr val="FEFEFE"/>
                </a:solidFill>
                <a:effectLst/>
                <a:latin typeface="Trebuchet MS" panose="020B0603020202020204" pitchFamily="34" charset="0"/>
              </a:rPr>
              <a:t>installments</a:t>
            </a:r>
            <a:r>
              <a:rPr lang="en-IN" sz="1800" b="0" i="0" u="none" strike="noStrike" dirty="0">
                <a:solidFill>
                  <a:srgbClr val="FEFEFE"/>
                </a:solidFill>
                <a:effectLst/>
                <a:latin typeface="Trebuchet MS" panose="020B0603020202020204" pitchFamily="34" charset="0"/>
              </a:rPr>
              <a:t>     which may be used for taking actions such as denying the loan, reducing the amount of loan, lending (</a:t>
            </a:r>
            <a:r>
              <a:rPr lang="en-IN" sz="1800" b="0" i="0" u="none" strike="noStrike" dirty="0" err="1">
                <a:solidFill>
                  <a:srgbClr val="FEFEFE"/>
                </a:solidFill>
                <a:effectLst/>
                <a:latin typeface="Trebuchet MS" panose="020B0603020202020204" pitchFamily="34" charset="0"/>
              </a:rPr>
              <a:t>to</a:t>
            </a:r>
            <a:r>
              <a:rPr lang="en-IN" sz="1800" b="0" i="0" u="none" strike="noStrike" dirty="0">
                <a:solidFill>
                  <a:srgbClr val="FEFEFE"/>
                </a:solidFill>
                <a:effectLst/>
                <a:latin typeface="Trebuchet MS" panose="020B0603020202020204" pitchFamily="34" charset="0"/>
              </a:rPr>
              <a:t> risky applicants) at a higher interest rate, etc. This will ensure that the consumers capable of repaying the loan are not rejected. </a:t>
            </a:r>
            <a:r>
              <a:rPr lang="en-IN" sz="1800" b="1" i="0" u="none" strike="noStrike" dirty="0">
                <a:solidFill>
                  <a:srgbClr val="FEFEFE"/>
                </a:solidFill>
                <a:effectLst/>
                <a:latin typeface="Trebuchet MS" panose="020B0603020202020204" pitchFamily="34" charset="0"/>
              </a:rPr>
              <a:t>Identification of such applicants using EDA</a:t>
            </a:r>
            <a:r>
              <a:rPr lang="en-IN" sz="1800" b="0" i="0" u="none" strike="noStrike" dirty="0">
                <a:solidFill>
                  <a:srgbClr val="FEFEFE"/>
                </a:solidFill>
                <a:effectLst/>
                <a:latin typeface="Trebuchet MS" panose="020B0603020202020204" pitchFamily="34" charset="0"/>
              </a:rPr>
              <a:t> is the aim of this case study. </a:t>
            </a:r>
            <a:br>
              <a:rPr lang="en-IN" sz="1800" b="0" i="0" u="none" strike="noStrike" dirty="0">
                <a:solidFill>
                  <a:srgbClr val="FEFEFE"/>
                </a:solidFill>
                <a:effectLst/>
                <a:latin typeface="Trebuchet MS" panose="020B0603020202020204" pitchFamily="34" charset="0"/>
              </a:rPr>
            </a:br>
            <a:br>
              <a:rPr lang="en-IN" sz="1800" b="0" i="0" u="none" strike="noStrike" dirty="0">
                <a:solidFill>
                  <a:srgbClr val="FEFEFE"/>
                </a:solidFill>
                <a:effectLst/>
                <a:latin typeface="Trebuchet MS" panose="020B0603020202020204" pitchFamily="34" charset="0"/>
              </a:rPr>
            </a:br>
            <a:r>
              <a:rPr lang="en-IN" sz="1800" b="0" i="0" u="none" strike="noStrike" dirty="0">
                <a:solidFill>
                  <a:srgbClr val="FEFEFE"/>
                </a:solidFill>
                <a:effectLst/>
                <a:latin typeface="Trebuchet MS" panose="020B0603020202020204" pitchFamily="34" charset="0"/>
              </a:rPr>
              <a:t>In other words, the company wants to understand the </a:t>
            </a:r>
            <a:r>
              <a:rPr lang="en-IN" sz="1800" b="1" i="0" u="none" strike="noStrike" dirty="0">
                <a:solidFill>
                  <a:srgbClr val="FEFEFE"/>
                </a:solidFill>
                <a:effectLst/>
                <a:latin typeface="Trebuchet MS" panose="020B0603020202020204" pitchFamily="34" charset="0"/>
              </a:rPr>
              <a:t>driving factors</a:t>
            </a:r>
            <a:r>
              <a:rPr lang="en-IN" sz="1800" b="0" i="0" u="none" strike="noStrike" dirty="0">
                <a:solidFill>
                  <a:srgbClr val="FEFEFE"/>
                </a:solidFill>
                <a:effectLst/>
                <a:latin typeface="Trebuchet MS" panose="020B0603020202020204" pitchFamily="34" charset="0"/>
              </a:rPr>
              <a:t> (or driver variables) behind loan default, i.e. the variables which are strong indicators of default. The company can utilize this knowledge for its portfolio and risk assessment. </a:t>
            </a:r>
            <a:br>
              <a:rPr lang="en-IN" sz="1800" b="0" i="0" u="none" strike="noStrike" dirty="0">
                <a:solidFill>
                  <a:srgbClr val="FEFEFE"/>
                </a:solidFill>
                <a:effectLst/>
                <a:latin typeface="Trebuchet MS" panose="020B0603020202020204" pitchFamily="34" charset="0"/>
              </a:rPr>
            </a:br>
            <a:br>
              <a:rPr lang="en-IN" sz="1800" b="0" i="0" u="none" strike="noStrike" dirty="0">
                <a:solidFill>
                  <a:srgbClr val="FEFEFE"/>
                </a:solidFill>
                <a:effectLst/>
                <a:latin typeface="Trebuchet MS" panose="020B0603020202020204" pitchFamily="34" charset="0"/>
              </a:rPr>
            </a:br>
            <a:r>
              <a:rPr lang="en-IN" sz="1800" b="1" i="0" u="none" strike="noStrike" dirty="0">
                <a:solidFill>
                  <a:srgbClr val="92D050"/>
                </a:solidFill>
                <a:effectLst/>
                <a:latin typeface="Times New Roman" panose="02020603050405020304" pitchFamily="18" charset="0"/>
              </a:rPr>
              <a:t>Please Note:-</a:t>
            </a:r>
            <a:endParaRPr lang="en-IN" b="0" dirty="0">
              <a:solidFill>
                <a:srgbClr val="92D050"/>
              </a:solidFill>
              <a:effectLst/>
            </a:endParaRPr>
          </a:p>
          <a:p>
            <a:pPr rtl="0">
              <a:spcBef>
                <a:spcPts val="0"/>
              </a:spcBef>
              <a:spcAft>
                <a:spcPts val="0"/>
              </a:spcAft>
            </a:pPr>
            <a:r>
              <a:rPr lang="en-IN" sz="1800" b="1" i="0" u="none" strike="noStrike" dirty="0">
                <a:solidFill>
                  <a:srgbClr val="FFFFFF"/>
                </a:solidFill>
                <a:effectLst/>
                <a:latin typeface="Times New Roman" panose="02020603050405020304" pitchFamily="18" charset="0"/>
              </a:rPr>
              <a:t>Since some of the solutions cannot be shown fully because of size and quality constraint of the screenshot therefore  the drive link for the </a:t>
            </a:r>
            <a:r>
              <a:rPr lang="en-IN" sz="1800" b="1" dirty="0">
                <a:solidFill>
                  <a:srgbClr val="FFFFFF"/>
                </a:solidFill>
                <a:effectLst/>
                <a:latin typeface="Times New Roman" panose="02020603050405020304" pitchFamily="18" charset="0"/>
              </a:rPr>
              <a:t>Python File </a:t>
            </a:r>
            <a:r>
              <a:rPr lang="en-IN" sz="1800" b="1" i="0" u="none" strike="noStrike" dirty="0">
                <a:solidFill>
                  <a:srgbClr val="FFFFFF"/>
                </a:solidFill>
                <a:effectLst/>
                <a:latin typeface="Times New Roman" panose="02020603050405020304" pitchFamily="18" charset="0"/>
              </a:rPr>
              <a:t>is pasted here for full solution and reference.</a:t>
            </a:r>
            <a:endParaRPr lang="en-IN" b="0" dirty="0">
              <a:effectLst/>
            </a:endParaRPr>
          </a:p>
          <a:p>
            <a:pPr marL="36900" indent="0" rtl="0">
              <a:spcBef>
                <a:spcPts val="0"/>
              </a:spcBef>
              <a:spcAft>
                <a:spcPts val="0"/>
              </a:spcAft>
              <a:buNone/>
            </a:pPr>
            <a:r>
              <a:rPr lang="en-IN" sz="1800" b="1" i="0" u="none" strike="noStrike" dirty="0">
                <a:solidFill>
                  <a:srgbClr val="FFFFFF"/>
                </a:solidFill>
                <a:effectLst/>
                <a:latin typeface="Times New Roman" panose="02020603050405020304" pitchFamily="18" charset="0"/>
              </a:rPr>
              <a:t>The drive</a:t>
            </a:r>
            <a:endParaRPr lang="en-IN" b="0" dirty="0">
              <a:effectLst/>
            </a:endParaRPr>
          </a:p>
          <a:p>
            <a:r>
              <a:rPr lang="en-IN" dirty="0">
                <a:hlinkClick r:id="rId2" action="ppaction://hlinkfile"/>
              </a:rPr>
              <a:t>https://drive.google.com/file/d/1qxcRkQ7uORK6jL2yz5anSO06XnMLCJC_/view?usp=sharing</a:t>
            </a:r>
            <a:br>
              <a:rPr lang="en-IN" dirty="0">
                <a:hlinkClick r:id="rId2" action="ppaction://hlinkfile"/>
              </a:rPr>
            </a:br>
            <a:endParaRPr lang="en-IN" dirty="0"/>
          </a:p>
        </p:txBody>
      </p:sp>
    </p:spTree>
    <p:extLst>
      <p:ext uri="{BB962C8B-B14F-4D97-AF65-F5344CB8AC3E}">
        <p14:creationId xmlns:p14="http://schemas.microsoft.com/office/powerpoint/2010/main" val="373126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BFE5-CB50-4389-80AD-F657E9D1B46B}"/>
              </a:ext>
            </a:extLst>
          </p:cNvPr>
          <p:cNvSpPr>
            <a:spLocks noGrp="1"/>
          </p:cNvSpPr>
          <p:nvPr>
            <p:ph type="title"/>
          </p:nvPr>
        </p:nvSpPr>
        <p:spPr>
          <a:xfrm>
            <a:off x="0" y="448963"/>
            <a:ext cx="11491783" cy="601362"/>
          </a:xfrm>
        </p:spPr>
        <p:txBody>
          <a:bodyPr>
            <a:normAutofit fontScale="90000"/>
          </a:bodyPr>
          <a:lstStyle/>
          <a:p>
            <a:r>
              <a:rPr lang="en-IN" sz="2400" b="1" i="0" dirty="0">
                <a:solidFill>
                  <a:schemeClr val="accent3">
                    <a:lumMod val="40000"/>
                    <a:lumOff val="60000"/>
                  </a:schemeClr>
                </a:solidFill>
                <a:effectLst/>
                <a:latin typeface="Manrope"/>
              </a:rPr>
              <a:t>A. Identify Missing Data and Deal with it Appropriately : </a:t>
            </a:r>
            <a:r>
              <a:rPr lang="en-IN" sz="2200" b="0" i="0" dirty="0">
                <a:solidFill>
                  <a:schemeClr val="accent1">
                    <a:lumMod val="20000"/>
                    <a:lumOff val="80000"/>
                  </a:schemeClr>
                </a:solidFill>
                <a:effectLst/>
                <a:latin typeface="Arial" panose="020B0604020202020204" pitchFamily="34" charset="0"/>
                <a:cs typeface="Arial" panose="020B0604020202020204" pitchFamily="34" charset="0"/>
              </a:rPr>
              <a:t>Identify the missing data in the dataset and decide on an appropriate method to deal with it using Excel built-in functions and features.</a:t>
            </a:r>
            <a:br>
              <a:rPr lang="en-IN" sz="2200" b="1" i="0" dirty="0">
                <a:solidFill>
                  <a:schemeClr val="accent1">
                    <a:lumMod val="20000"/>
                    <a:lumOff val="80000"/>
                  </a:schemeClr>
                </a:solidFill>
                <a:effectLst/>
                <a:latin typeface="Arial" panose="020B0604020202020204" pitchFamily="34" charset="0"/>
                <a:cs typeface="Arial" panose="020B0604020202020204" pitchFamily="34" charset="0"/>
              </a:rPr>
            </a:br>
            <a:endParaRPr lang="en-IN" sz="2200" dirty="0">
              <a:solidFill>
                <a:schemeClr val="accent1">
                  <a:lumMod val="20000"/>
                  <a:lumOff val="80000"/>
                </a:schemeClr>
              </a:solidFill>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C032517D-C343-4B3A-8167-0DE8BF69868C}"/>
              </a:ext>
            </a:extLst>
          </p:cNvPr>
          <p:cNvPicPr>
            <a:picLocks noGrp="1" noChangeAspect="1"/>
          </p:cNvPicPr>
          <p:nvPr>
            <p:ph idx="1"/>
          </p:nvPr>
        </p:nvPicPr>
        <p:blipFill>
          <a:blip r:embed="rId2"/>
          <a:stretch>
            <a:fillRect/>
          </a:stretch>
        </p:blipFill>
        <p:spPr>
          <a:xfrm>
            <a:off x="1038677" y="1571624"/>
            <a:ext cx="9830133" cy="4347261"/>
          </a:xfrm>
        </p:spPr>
      </p:pic>
    </p:spTree>
    <p:extLst>
      <p:ext uri="{BB962C8B-B14F-4D97-AF65-F5344CB8AC3E}">
        <p14:creationId xmlns:p14="http://schemas.microsoft.com/office/powerpoint/2010/main" val="2272161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590A6-09F5-4CE0-95D8-8AADFCA2CFBC}"/>
              </a:ext>
            </a:extLst>
          </p:cNvPr>
          <p:cNvSpPr>
            <a:spLocks noGrp="1"/>
          </p:cNvSpPr>
          <p:nvPr>
            <p:ph type="title"/>
          </p:nvPr>
        </p:nvSpPr>
        <p:spPr>
          <a:xfrm>
            <a:off x="140042" y="152400"/>
            <a:ext cx="8299623" cy="700216"/>
          </a:xfrm>
        </p:spPr>
        <p:txBody>
          <a:bodyPr>
            <a:normAutofit/>
          </a:bodyPr>
          <a:lstStyle/>
          <a:p>
            <a:r>
              <a:rPr lang="en-IN" sz="2000" dirty="0">
                <a:latin typeface="Arial" panose="020B0604020202020204" pitchFamily="34" charset="0"/>
                <a:cs typeface="Arial" panose="020B0604020202020204" pitchFamily="34" charset="0"/>
              </a:rPr>
              <a:t>There are 49 columns with greater than 45% null values</a:t>
            </a:r>
          </a:p>
        </p:txBody>
      </p:sp>
      <p:pic>
        <p:nvPicPr>
          <p:cNvPr id="4" name="Content Placeholder 3">
            <a:extLst>
              <a:ext uri="{FF2B5EF4-FFF2-40B4-BE49-F238E27FC236}">
                <a16:creationId xmlns:a16="http://schemas.microsoft.com/office/drawing/2014/main" id="{A8A80D68-EB10-4E00-A7B4-BB029AD207C1}"/>
              </a:ext>
            </a:extLst>
          </p:cNvPr>
          <p:cNvPicPr>
            <a:picLocks noGrp="1" noChangeAspect="1"/>
          </p:cNvPicPr>
          <p:nvPr>
            <p:ph idx="1"/>
          </p:nvPr>
        </p:nvPicPr>
        <p:blipFill>
          <a:blip r:embed="rId2"/>
          <a:stretch>
            <a:fillRect/>
          </a:stretch>
        </p:blipFill>
        <p:spPr>
          <a:xfrm>
            <a:off x="604648" y="1297974"/>
            <a:ext cx="9688530" cy="4225496"/>
          </a:xfrm>
          <a:prstGeom prst="rect">
            <a:avLst/>
          </a:prstGeom>
        </p:spPr>
      </p:pic>
    </p:spTree>
    <p:extLst>
      <p:ext uri="{BB962C8B-B14F-4D97-AF65-F5344CB8AC3E}">
        <p14:creationId xmlns:p14="http://schemas.microsoft.com/office/powerpoint/2010/main" val="3575119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DDD18-165F-4A93-8C88-4CE369B1BE13}"/>
              </a:ext>
            </a:extLst>
          </p:cNvPr>
          <p:cNvSpPr>
            <a:spLocks noGrp="1"/>
          </p:cNvSpPr>
          <p:nvPr>
            <p:ph type="title"/>
          </p:nvPr>
        </p:nvSpPr>
        <p:spPr>
          <a:xfrm>
            <a:off x="185351" y="189470"/>
            <a:ext cx="5237459" cy="613719"/>
          </a:xfrm>
        </p:spPr>
        <p:txBody>
          <a:bodyPr>
            <a:normAutofit/>
          </a:bodyPr>
          <a:lstStyle/>
          <a:p>
            <a:r>
              <a:rPr lang="en-IN" sz="2000" dirty="0">
                <a:latin typeface="Arial" panose="020B0604020202020204" pitchFamily="34" charset="0"/>
                <a:cs typeface="Arial" panose="020B0604020202020204" pitchFamily="34" charset="0"/>
              </a:rPr>
              <a:t>Remove all columns with null values &gt; 45%</a:t>
            </a:r>
            <a:endParaRPr lang="en-IN" sz="2000" dirty="0"/>
          </a:p>
        </p:txBody>
      </p:sp>
      <p:pic>
        <p:nvPicPr>
          <p:cNvPr id="9" name="Content Placeholder 8">
            <a:extLst>
              <a:ext uri="{FF2B5EF4-FFF2-40B4-BE49-F238E27FC236}">
                <a16:creationId xmlns:a16="http://schemas.microsoft.com/office/drawing/2014/main" id="{93409B22-6029-405A-A488-96A0F76C8EE2}"/>
              </a:ext>
            </a:extLst>
          </p:cNvPr>
          <p:cNvPicPr>
            <a:picLocks noGrp="1" noChangeAspect="1"/>
          </p:cNvPicPr>
          <p:nvPr>
            <p:ph idx="1"/>
          </p:nvPr>
        </p:nvPicPr>
        <p:blipFill>
          <a:blip r:embed="rId2"/>
          <a:stretch>
            <a:fillRect/>
          </a:stretch>
        </p:blipFill>
        <p:spPr>
          <a:xfrm>
            <a:off x="741406" y="1473484"/>
            <a:ext cx="10353675" cy="3141307"/>
          </a:xfrm>
        </p:spPr>
      </p:pic>
      <p:sp>
        <p:nvSpPr>
          <p:cNvPr id="10" name="TextBox 9">
            <a:extLst>
              <a:ext uri="{FF2B5EF4-FFF2-40B4-BE49-F238E27FC236}">
                <a16:creationId xmlns:a16="http://schemas.microsoft.com/office/drawing/2014/main" id="{F24F5333-42FD-46E7-8C3B-2394B1AE6D5C}"/>
              </a:ext>
            </a:extLst>
          </p:cNvPr>
          <p:cNvSpPr txBox="1"/>
          <p:nvPr/>
        </p:nvSpPr>
        <p:spPr>
          <a:xfrm>
            <a:off x="741406" y="4893276"/>
            <a:ext cx="7018637" cy="369332"/>
          </a:xfrm>
          <a:prstGeom prst="rect">
            <a:avLst/>
          </a:prstGeom>
          <a:noFill/>
        </p:spPr>
        <p:txBody>
          <a:bodyPr wrap="square" rtlCol="0">
            <a:spAutoFit/>
          </a:bodyPr>
          <a:lstStyle/>
          <a:p>
            <a:r>
              <a:rPr lang="en-IN" sz="1800" b="0" i="0" u="none" strike="noStrike" dirty="0">
                <a:solidFill>
                  <a:srgbClr val="FEFEFE"/>
                </a:solidFill>
                <a:effectLst/>
                <a:latin typeface="Trebuchet MS" panose="020B0603020202020204" pitchFamily="34" charset="0"/>
              </a:rPr>
              <a:t>For full solution click on the link below:-</a:t>
            </a:r>
            <a:endParaRPr lang="en-IN" dirty="0"/>
          </a:p>
        </p:txBody>
      </p:sp>
    </p:spTree>
    <p:extLst>
      <p:ext uri="{BB962C8B-B14F-4D97-AF65-F5344CB8AC3E}">
        <p14:creationId xmlns:p14="http://schemas.microsoft.com/office/powerpoint/2010/main" val="1920000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F436-13A9-4000-A579-F7BF249EFB01}"/>
              </a:ext>
            </a:extLst>
          </p:cNvPr>
          <p:cNvSpPr>
            <a:spLocks noGrp="1"/>
          </p:cNvSpPr>
          <p:nvPr>
            <p:ph type="title"/>
          </p:nvPr>
        </p:nvSpPr>
        <p:spPr>
          <a:xfrm>
            <a:off x="98249" y="263610"/>
            <a:ext cx="2867373" cy="972065"/>
          </a:xfrm>
        </p:spPr>
        <p:txBody>
          <a:bodyPr>
            <a:normAutofit fontScale="90000"/>
          </a:bodyPr>
          <a:lstStyle/>
          <a:p>
            <a:r>
              <a:rPr lang="en-IN" sz="2700" dirty="0">
                <a:solidFill>
                  <a:schemeClr val="accent1">
                    <a:lumMod val="20000"/>
                    <a:lumOff val="80000"/>
                  </a:schemeClr>
                </a:solidFill>
                <a:latin typeface="Arial" panose="020B0604020202020204" pitchFamily="34" charset="0"/>
                <a:cs typeface="Arial" panose="020B0604020202020204" pitchFamily="34" charset="0"/>
              </a:rPr>
              <a:t>Data Cleaning</a:t>
            </a:r>
            <a:br>
              <a:rPr lang="en-IN" sz="2200" dirty="0">
                <a:solidFill>
                  <a:schemeClr val="accent1">
                    <a:lumMod val="20000"/>
                    <a:lumOff val="80000"/>
                  </a:schemeClr>
                </a:solidFill>
                <a:latin typeface="Arial" panose="020B0604020202020204" pitchFamily="34" charset="0"/>
                <a:cs typeface="Arial" panose="020B0604020202020204" pitchFamily="34" charset="0"/>
              </a:rPr>
            </a:br>
            <a:r>
              <a:rPr lang="en-IN" sz="2200" dirty="0">
                <a:solidFill>
                  <a:schemeClr val="accent1">
                    <a:lumMod val="20000"/>
                    <a:lumOff val="80000"/>
                  </a:schemeClr>
                </a:solidFill>
                <a:latin typeface="Arial" panose="020B0604020202020204" pitchFamily="34" charset="0"/>
                <a:cs typeface="Arial" panose="020B0604020202020204" pitchFamily="34" charset="0"/>
              </a:rPr>
              <a:t>1</a:t>
            </a:r>
            <a:r>
              <a:rPr lang="en-IN" dirty="0">
                <a:solidFill>
                  <a:schemeClr val="accent1">
                    <a:lumMod val="20000"/>
                    <a:lumOff val="80000"/>
                  </a:schemeClr>
                </a:solidFill>
                <a:latin typeface="Arial" panose="020B0604020202020204" pitchFamily="34" charset="0"/>
                <a:cs typeface="Arial" panose="020B0604020202020204" pitchFamily="34" charset="0"/>
              </a:rPr>
              <a:t>. </a:t>
            </a:r>
            <a:r>
              <a:rPr lang="en-IN" sz="2200" b="0" i="0" u="none" strike="noStrike" dirty="0">
                <a:solidFill>
                  <a:schemeClr val="accent1">
                    <a:lumMod val="20000"/>
                    <a:lumOff val="80000"/>
                  </a:schemeClr>
                </a:solidFill>
                <a:effectLst/>
                <a:latin typeface="Arial" panose="020B0604020202020204" pitchFamily="34" charset="0"/>
                <a:cs typeface="Arial" panose="020B0604020202020204" pitchFamily="34" charset="0"/>
              </a:rPr>
              <a:t>Numerical Data</a:t>
            </a:r>
            <a:br>
              <a:rPr lang="en-IN" sz="2200" b="0" i="0" u="none" strike="noStrike" dirty="0">
                <a:solidFill>
                  <a:schemeClr val="accent1">
                    <a:lumMod val="20000"/>
                    <a:lumOff val="80000"/>
                  </a:schemeClr>
                </a:solidFill>
                <a:effectLst/>
                <a:latin typeface="Arial" panose="020B0604020202020204" pitchFamily="34" charset="0"/>
                <a:cs typeface="Arial" panose="020B0604020202020204" pitchFamily="34" charset="0"/>
              </a:rPr>
            </a:br>
            <a:r>
              <a:rPr lang="en-IN" sz="2200" b="0" i="0" u="none" strike="noStrike" dirty="0">
                <a:solidFill>
                  <a:schemeClr val="accent1">
                    <a:lumMod val="20000"/>
                    <a:lumOff val="80000"/>
                  </a:schemeClr>
                </a:solidFill>
                <a:effectLst/>
                <a:latin typeface="Arial" panose="020B0604020202020204" pitchFamily="34" charset="0"/>
                <a:cs typeface="Arial" panose="020B0604020202020204" pitchFamily="34" charset="0"/>
              </a:rPr>
              <a:t>2. Categorical Data</a:t>
            </a:r>
            <a:endParaRPr lang="en-IN" sz="2200" dirty="0">
              <a:solidFill>
                <a:schemeClr val="accent1">
                  <a:lumMod val="20000"/>
                  <a:lumOff val="80000"/>
                </a:schemeClr>
              </a:solidFill>
              <a:latin typeface="Arial" panose="020B0604020202020204" pitchFamily="34" charset="0"/>
              <a:cs typeface="Arial" panose="020B0604020202020204" pitchFamily="34" charset="0"/>
            </a:endParaRPr>
          </a:p>
        </p:txBody>
      </p:sp>
      <p:pic>
        <p:nvPicPr>
          <p:cNvPr id="13" name="Content Placeholder 12">
            <a:extLst>
              <a:ext uri="{FF2B5EF4-FFF2-40B4-BE49-F238E27FC236}">
                <a16:creationId xmlns:a16="http://schemas.microsoft.com/office/drawing/2014/main" id="{5F7D28F1-D336-4719-A093-F4D1424B3D5F}"/>
              </a:ext>
            </a:extLst>
          </p:cNvPr>
          <p:cNvPicPr>
            <a:picLocks noGrp="1" noChangeAspect="1"/>
          </p:cNvPicPr>
          <p:nvPr>
            <p:ph idx="1"/>
          </p:nvPr>
        </p:nvPicPr>
        <p:blipFill>
          <a:blip r:embed="rId2"/>
          <a:stretch>
            <a:fillRect/>
          </a:stretch>
        </p:blipFill>
        <p:spPr>
          <a:xfrm>
            <a:off x="6273377" y="2317058"/>
            <a:ext cx="5741487" cy="3714750"/>
          </a:xfrm>
        </p:spPr>
      </p:pic>
      <p:pic>
        <p:nvPicPr>
          <p:cNvPr id="15" name="Picture 14">
            <a:extLst>
              <a:ext uri="{FF2B5EF4-FFF2-40B4-BE49-F238E27FC236}">
                <a16:creationId xmlns:a16="http://schemas.microsoft.com/office/drawing/2014/main" id="{6B9C7C3D-D3FA-43D3-B049-359F5F0049C8}"/>
              </a:ext>
            </a:extLst>
          </p:cNvPr>
          <p:cNvPicPr>
            <a:picLocks noChangeAspect="1"/>
          </p:cNvPicPr>
          <p:nvPr/>
        </p:nvPicPr>
        <p:blipFill>
          <a:blip r:embed="rId3"/>
          <a:stretch>
            <a:fillRect/>
          </a:stretch>
        </p:blipFill>
        <p:spPr>
          <a:xfrm>
            <a:off x="177138" y="2317058"/>
            <a:ext cx="5741487" cy="3925182"/>
          </a:xfrm>
          <a:prstGeom prst="rect">
            <a:avLst/>
          </a:prstGeom>
        </p:spPr>
      </p:pic>
    </p:spTree>
    <p:extLst>
      <p:ext uri="{BB962C8B-B14F-4D97-AF65-F5344CB8AC3E}">
        <p14:creationId xmlns:p14="http://schemas.microsoft.com/office/powerpoint/2010/main" val="379536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F7971-32BB-4DFA-A840-A6CA419DCE22}"/>
              </a:ext>
            </a:extLst>
          </p:cNvPr>
          <p:cNvSpPr>
            <a:spLocks noGrp="1"/>
          </p:cNvSpPr>
          <p:nvPr>
            <p:ph type="title"/>
          </p:nvPr>
        </p:nvSpPr>
        <p:spPr>
          <a:xfrm>
            <a:off x="284205" y="127687"/>
            <a:ext cx="4199492" cy="737286"/>
          </a:xfrm>
        </p:spPr>
        <p:txBody>
          <a:bodyPr>
            <a:normAutofit/>
          </a:bodyPr>
          <a:lstStyle/>
          <a:p>
            <a:r>
              <a:rPr lang="en-IN" sz="2000" b="1" i="0" dirty="0">
                <a:solidFill>
                  <a:schemeClr val="accent3">
                    <a:lumMod val="40000"/>
                    <a:lumOff val="60000"/>
                  </a:schemeClr>
                </a:solidFill>
                <a:effectLst/>
                <a:latin typeface="Arial" panose="020B0604020202020204" pitchFamily="34" charset="0"/>
                <a:cs typeface="Arial" panose="020B0604020202020204" pitchFamily="34" charset="0"/>
              </a:rPr>
              <a:t>B. Identify Outliers in the Dataset</a:t>
            </a:r>
            <a:endParaRPr lang="en-IN" sz="2000" dirty="0">
              <a:latin typeface="Arial" panose="020B06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1BF10340-C81D-4835-9252-8BD0876C8F18}"/>
              </a:ext>
            </a:extLst>
          </p:cNvPr>
          <p:cNvPicPr>
            <a:picLocks noChangeAspect="1"/>
          </p:cNvPicPr>
          <p:nvPr/>
        </p:nvPicPr>
        <p:blipFill>
          <a:blip r:embed="rId2"/>
          <a:stretch>
            <a:fillRect/>
          </a:stretch>
        </p:blipFill>
        <p:spPr>
          <a:xfrm>
            <a:off x="558313" y="771660"/>
            <a:ext cx="4131493" cy="2854836"/>
          </a:xfrm>
          <a:prstGeom prst="rect">
            <a:avLst/>
          </a:prstGeom>
        </p:spPr>
      </p:pic>
      <p:pic>
        <p:nvPicPr>
          <p:cNvPr id="17" name="Picture 16">
            <a:extLst>
              <a:ext uri="{FF2B5EF4-FFF2-40B4-BE49-F238E27FC236}">
                <a16:creationId xmlns:a16="http://schemas.microsoft.com/office/drawing/2014/main" id="{D0D58C8E-5A51-463C-B971-8A50775B47FB}"/>
              </a:ext>
            </a:extLst>
          </p:cNvPr>
          <p:cNvPicPr>
            <a:picLocks noChangeAspect="1"/>
          </p:cNvPicPr>
          <p:nvPr/>
        </p:nvPicPr>
        <p:blipFill>
          <a:blip r:embed="rId3"/>
          <a:stretch>
            <a:fillRect/>
          </a:stretch>
        </p:blipFill>
        <p:spPr>
          <a:xfrm>
            <a:off x="490161" y="3758098"/>
            <a:ext cx="4267796" cy="2972215"/>
          </a:xfrm>
          <a:prstGeom prst="rect">
            <a:avLst/>
          </a:prstGeom>
        </p:spPr>
      </p:pic>
      <p:pic>
        <p:nvPicPr>
          <p:cNvPr id="19" name="Picture 18">
            <a:extLst>
              <a:ext uri="{FF2B5EF4-FFF2-40B4-BE49-F238E27FC236}">
                <a16:creationId xmlns:a16="http://schemas.microsoft.com/office/drawing/2014/main" id="{16281F11-53C5-4C93-A7AB-82512A89AEA4}"/>
              </a:ext>
            </a:extLst>
          </p:cNvPr>
          <p:cNvPicPr>
            <a:picLocks noChangeAspect="1"/>
          </p:cNvPicPr>
          <p:nvPr/>
        </p:nvPicPr>
        <p:blipFill>
          <a:blip r:embed="rId4"/>
          <a:stretch>
            <a:fillRect/>
          </a:stretch>
        </p:blipFill>
        <p:spPr>
          <a:xfrm>
            <a:off x="5504013" y="1094838"/>
            <a:ext cx="5830114" cy="4001058"/>
          </a:xfrm>
          <a:prstGeom prst="rect">
            <a:avLst/>
          </a:prstGeom>
        </p:spPr>
      </p:pic>
    </p:spTree>
    <p:extLst>
      <p:ext uri="{BB962C8B-B14F-4D97-AF65-F5344CB8AC3E}">
        <p14:creationId xmlns:p14="http://schemas.microsoft.com/office/powerpoint/2010/main" val="1395084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CD70B-2D04-4E75-8601-599AEAD14E1B}"/>
              </a:ext>
            </a:extLst>
          </p:cNvPr>
          <p:cNvSpPr>
            <a:spLocks noGrp="1"/>
          </p:cNvSpPr>
          <p:nvPr>
            <p:ph type="title"/>
          </p:nvPr>
        </p:nvSpPr>
        <p:spPr>
          <a:xfrm>
            <a:off x="-98855" y="601363"/>
            <a:ext cx="11084012" cy="1091513"/>
          </a:xfrm>
        </p:spPr>
        <p:txBody>
          <a:bodyPr>
            <a:normAutofit fontScale="90000"/>
          </a:bodyPr>
          <a:lstStyle/>
          <a:p>
            <a:pPr marL="36900" lvl="0" indent="0"/>
            <a:r>
              <a:rPr lang="en-IN" sz="2200" b="1" i="0" dirty="0">
                <a:solidFill>
                  <a:schemeClr val="accent3">
                    <a:lumMod val="40000"/>
                    <a:lumOff val="60000"/>
                  </a:schemeClr>
                </a:solidFill>
                <a:effectLst/>
                <a:latin typeface="Arial" panose="020B0604020202020204" pitchFamily="34" charset="0"/>
                <a:cs typeface="Arial" panose="020B0604020202020204" pitchFamily="34" charset="0"/>
              </a:rPr>
              <a:t>C. </a:t>
            </a:r>
            <a:r>
              <a:rPr lang="en-IN" sz="2200" b="1" i="0" dirty="0" err="1">
                <a:solidFill>
                  <a:schemeClr val="accent3">
                    <a:lumMod val="40000"/>
                    <a:lumOff val="60000"/>
                  </a:schemeClr>
                </a:solidFill>
                <a:effectLst/>
                <a:latin typeface="Arial" panose="020B0604020202020204" pitchFamily="34" charset="0"/>
                <a:cs typeface="Arial" panose="020B0604020202020204" pitchFamily="34" charset="0"/>
              </a:rPr>
              <a:t>Analyze</a:t>
            </a:r>
            <a:r>
              <a:rPr lang="en-IN" sz="2200" b="1" i="0" dirty="0">
                <a:solidFill>
                  <a:schemeClr val="accent3">
                    <a:lumMod val="40000"/>
                    <a:lumOff val="60000"/>
                  </a:schemeClr>
                </a:solidFill>
                <a:effectLst/>
                <a:latin typeface="Arial" panose="020B0604020202020204" pitchFamily="34" charset="0"/>
                <a:cs typeface="Arial" panose="020B0604020202020204" pitchFamily="34" charset="0"/>
              </a:rPr>
              <a:t> Data Imbalance: </a:t>
            </a:r>
            <a:r>
              <a:rPr lang="en-IN" sz="2200" b="0" i="0" dirty="0">
                <a:solidFill>
                  <a:schemeClr val="accent1">
                    <a:lumMod val="20000"/>
                    <a:lumOff val="80000"/>
                  </a:schemeClr>
                </a:solidFill>
                <a:effectLst/>
                <a:latin typeface="Manrope"/>
              </a:rPr>
              <a:t>Determine if there is data imbalance in the loan application dataset and calculate the ratio of data imbalance using Excel functions</a:t>
            </a:r>
            <a:br>
              <a:rPr lang="en-IN" sz="2200" b="1" i="0" dirty="0">
                <a:solidFill>
                  <a:schemeClr val="accent3">
                    <a:lumMod val="40000"/>
                    <a:lumOff val="60000"/>
                  </a:schemeClr>
                </a:solidFill>
                <a:effectLst/>
                <a:latin typeface="Arial" panose="020B0604020202020204" pitchFamily="34" charset="0"/>
                <a:cs typeface="Arial" panose="020B0604020202020204" pitchFamily="34" charset="0"/>
              </a:rPr>
            </a:br>
            <a:r>
              <a:rPr lang="en-IN" sz="2200" b="1" i="0" dirty="0">
                <a:solidFill>
                  <a:schemeClr val="accent3">
                    <a:lumMod val="40000"/>
                    <a:lumOff val="60000"/>
                  </a:schemeClr>
                </a:solidFill>
                <a:effectLst/>
                <a:latin typeface="Arial" panose="020B0604020202020204" pitchFamily="34" charset="0"/>
                <a:cs typeface="Arial" panose="020B0604020202020204" pitchFamily="34" charset="0"/>
              </a:rPr>
              <a:t>   </a:t>
            </a:r>
            <a:br>
              <a:rPr lang="en-IN" sz="2200" b="1" i="0" dirty="0">
                <a:solidFill>
                  <a:schemeClr val="accent3">
                    <a:lumMod val="40000"/>
                    <a:lumOff val="60000"/>
                  </a:schemeClr>
                </a:solidFill>
                <a:effectLst/>
                <a:latin typeface="Arial" panose="020B0604020202020204" pitchFamily="34" charset="0"/>
                <a:cs typeface="Arial" panose="020B0604020202020204" pitchFamily="34" charset="0"/>
              </a:rPr>
            </a:br>
            <a:r>
              <a:rPr lang="en-IN" sz="2200" b="1" i="0" dirty="0">
                <a:solidFill>
                  <a:schemeClr val="accent3">
                    <a:lumMod val="40000"/>
                    <a:lumOff val="60000"/>
                  </a:schemeClr>
                </a:solidFill>
                <a:effectLst/>
                <a:latin typeface="Arial" panose="020B0604020202020204" pitchFamily="34" charset="0"/>
                <a:cs typeface="Arial" panose="020B0604020202020204" pitchFamily="34" charset="0"/>
              </a:rPr>
              <a:t> </a:t>
            </a:r>
            <a:br>
              <a:rPr lang="en-IN" sz="4800" b="1" i="0" dirty="0">
                <a:solidFill>
                  <a:schemeClr val="accent3">
                    <a:lumMod val="40000"/>
                    <a:lumOff val="60000"/>
                  </a:schemeClr>
                </a:solidFill>
                <a:effectLst/>
                <a:latin typeface="Manrope"/>
              </a:rPr>
            </a:br>
            <a:endParaRPr lang="en-IN" dirty="0"/>
          </a:p>
        </p:txBody>
      </p:sp>
      <p:pic>
        <p:nvPicPr>
          <p:cNvPr id="5" name="Content Placeholder 4">
            <a:extLst>
              <a:ext uri="{FF2B5EF4-FFF2-40B4-BE49-F238E27FC236}">
                <a16:creationId xmlns:a16="http://schemas.microsoft.com/office/drawing/2014/main" id="{ECD06874-B355-443C-9860-EEB0A02517E3}"/>
              </a:ext>
            </a:extLst>
          </p:cNvPr>
          <p:cNvPicPr>
            <a:picLocks noGrp="1" noChangeAspect="1"/>
          </p:cNvPicPr>
          <p:nvPr>
            <p:ph idx="1"/>
          </p:nvPr>
        </p:nvPicPr>
        <p:blipFill>
          <a:blip r:embed="rId2"/>
          <a:stretch>
            <a:fillRect/>
          </a:stretch>
        </p:blipFill>
        <p:spPr>
          <a:xfrm>
            <a:off x="770655" y="1855830"/>
            <a:ext cx="5066685" cy="3714750"/>
          </a:xfrm>
        </p:spPr>
      </p:pic>
      <p:pic>
        <p:nvPicPr>
          <p:cNvPr id="7" name="Picture 6">
            <a:extLst>
              <a:ext uri="{FF2B5EF4-FFF2-40B4-BE49-F238E27FC236}">
                <a16:creationId xmlns:a16="http://schemas.microsoft.com/office/drawing/2014/main" id="{B78A32D6-9AE3-4989-8E30-C489E677C972}"/>
              </a:ext>
            </a:extLst>
          </p:cNvPr>
          <p:cNvPicPr>
            <a:picLocks noChangeAspect="1"/>
          </p:cNvPicPr>
          <p:nvPr/>
        </p:nvPicPr>
        <p:blipFill>
          <a:blip r:embed="rId3"/>
          <a:stretch>
            <a:fillRect/>
          </a:stretch>
        </p:blipFill>
        <p:spPr>
          <a:xfrm>
            <a:off x="6354661" y="2600766"/>
            <a:ext cx="5066685" cy="3515828"/>
          </a:xfrm>
          <a:prstGeom prst="rect">
            <a:avLst/>
          </a:prstGeom>
        </p:spPr>
      </p:pic>
      <p:sp>
        <p:nvSpPr>
          <p:cNvPr id="8" name="TextBox 7">
            <a:extLst>
              <a:ext uri="{FF2B5EF4-FFF2-40B4-BE49-F238E27FC236}">
                <a16:creationId xmlns:a16="http://schemas.microsoft.com/office/drawing/2014/main" id="{8BAC35A2-C243-4C1F-B5F4-E9312965B33F}"/>
              </a:ext>
            </a:extLst>
          </p:cNvPr>
          <p:cNvSpPr txBox="1"/>
          <p:nvPr/>
        </p:nvSpPr>
        <p:spPr>
          <a:xfrm>
            <a:off x="6354661" y="1092711"/>
            <a:ext cx="5205289" cy="1200329"/>
          </a:xfrm>
          <a:prstGeom prst="rect">
            <a:avLst/>
          </a:prstGeom>
          <a:noFill/>
        </p:spPr>
        <p:txBody>
          <a:bodyPr wrap="square" rtlCol="0">
            <a:spAutoFit/>
          </a:bodyPr>
          <a:lstStyle/>
          <a:p>
            <a:pPr algn="l"/>
            <a:r>
              <a:rPr lang="en-IN" b="0" i="0" dirty="0">
                <a:effectLst/>
                <a:latin typeface="system-ui"/>
              </a:rPr>
              <a:t>In Target column</a:t>
            </a:r>
          </a:p>
          <a:p>
            <a:pPr algn="l">
              <a:buFont typeface="Arial" panose="020B0604020202020204" pitchFamily="34" charset="0"/>
              <a:buChar char="•"/>
            </a:pPr>
            <a:r>
              <a:rPr lang="en-IN" b="0" i="0" dirty="0">
                <a:effectLst/>
                <a:latin typeface="system-ui"/>
              </a:rPr>
              <a:t>1 represent default applicants</a:t>
            </a:r>
          </a:p>
          <a:p>
            <a:pPr algn="l">
              <a:buFont typeface="Arial" panose="020B0604020202020204" pitchFamily="34" charset="0"/>
              <a:buChar char="•"/>
            </a:pPr>
            <a:r>
              <a:rPr lang="en-IN" b="0" i="0" dirty="0">
                <a:effectLst/>
                <a:latin typeface="system-ui"/>
              </a:rPr>
              <a:t>0 represents non default applicants</a:t>
            </a:r>
          </a:p>
          <a:p>
            <a:endParaRPr lang="en-IN" dirty="0"/>
          </a:p>
        </p:txBody>
      </p:sp>
    </p:spTree>
    <p:extLst>
      <p:ext uri="{BB962C8B-B14F-4D97-AF65-F5344CB8AC3E}">
        <p14:creationId xmlns:p14="http://schemas.microsoft.com/office/powerpoint/2010/main" val="37673405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{E17312A7-0E60-44CA-ACB7-CCA983937ED5}tf55705232_win32</Template>
  <TotalTime>1402</TotalTime>
  <Words>802</Words>
  <Application>Microsoft Office PowerPoint</Application>
  <PresentationFormat>Widescreen</PresentationFormat>
  <Paragraphs>51</Paragraphs>
  <Slides>16</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Arial</vt:lpstr>
      <vt:lpstr>Calibri</vt:lpstr>
      <vt:lpstr>Goudy Old Style</vt:lpstr>
      <vt:lpstr>Manrope</vt:lpstr>
      <vt:lpstr>Monrope</vt:lpstr>
      <vt:lpstr>Noto Sans Symbols</vt:lpstr>
      <vt:lpstr>system-ui</vt:lpstr>
      <vt:lpstr>Times New Roman</vt:lpstr>
      <vt:lpstr>Trebuchet MS</vt:lpstr>
      <vt:lpstr>Wingdings</vt:lpstr>
      <vt:lpstr>Wingdings 2</vt:lpstr>
      <vt:lpstr>SlateVTI</vt:lpstr>
      <vt:lpstr>Bank Loan Case Study Project</vt:lpstr>
      <vt:lpstr>Agenda </vt:lpstr>
      <vt:lpstr>   Description : This case study aims to give you an idea of applying EDA in a real business scenario. In this case study, apart from applying the techniques that you have learnt in the EDA module, you will also develop a basic understanding of risk analytics in banking and financial services and understand how data is used to minimize the risk of losing money while lending to customers.   </vt:lpstr>
      <vt:lpstr>A. Identify Missing Data and Deal with it Appropriately : Identify the missing data in the dataset and decide on an appropriate method to deal with it using Excel built-in functions and features. </vt:lpstr>
      <vt:lpstr>There are 49 columns with greater than 45% null values</vt:lpstr>
      <vt:lpstr>Remove all columns with null values &gt; 45%</vt:lpstr>
      <vt:lpstr>Data Cleaning 1. Numerical Data 2. Categorical Data</vt:lpstr>
      <vt:lpstr>B. Identify Outliers in the Dataset</vt:lpstr>
      <vt:lpstr>C. Analyze Data Imbalance: Determine if there is data imbalance in the loan application dataset and calculate the ratio of data imbalance using Excel functions       </vt:lpstr>
      <vt:lpstr>D. Perform Univariate, Segmented Univariate, and Bivariate Analysis:   Perform univariate  analysis to understand the distribution of individual variables, segmented univariate analysis to compare variable distributions for different scenarios, and bivariate analysis to explore relationships between variables and the target variable using Excel functions and features.</vt:lpstr>
      <vt:lpstr>Organization Type</vt:lpstr>
      <vt:lpstr>PowerPoint Presentation</vt:lpstr>
      <vt:lpstr>ii.Quantitative variables (Numerical data) Insights-  Loan Amount doesn't seem to have any correlation with Loan defaults.  </vt:lpstr>
      <vt:lpstr>Bivariate Analysis  </vt:lpstr>
      <vt:lpstr>E.Identify Top Correlations for Different Scenarios :  Segment the dataset based on different scenarios (e.g., clients with payment difficulties and all other cases) and identify the top correlations for each segmented data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Case Study Project</dc:title>
  <dc:creator>black</dc:creator>
  <cp:lastModifiedBy>black</cp:lastModifiedBy>
  <cp:revision>18</cp:revision>
  <dcterms:created xsi:type="dcterms:W3CDTF">2023-09-20T14:27:07Z</dcterms:created>
  <dcterms:modified xsi:type="dcterms:W3CDTF">2023-09-21T13:49:15Z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