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67" r:id="rId2"/>
    <p:sldId id="271" r:id="rId3"/>
    <p:sldId id="392" r:id="rId4"/>
    <p:sldId id="316" r:id="rId5"/>
    <p:sldId id="393" r:id="rId6"/>
    <p:sldId id="395" r:id="rId7"/>
    <p:sldId id="319" r:id="rId8"/>
    <p:sldId id="394" r:id="rId9"/>
    <p:sldId id="3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 userDrawn="1">
          <p15:clr>
            <a:srgbClr val="A4A3A4"/>
          </p15:clr>
        </p15:guide>
        <p15:guide id="4" pos="7605" userDrawn="1">
          <p15:clr>
            <a:srgbClr val="A4A3A4"/>
          </p15:clr>
        </p15:guide>
        <p15:guide id="6" orient="horz" pos="73" userDrawn="1">
          <p15:clr>
            <a:srgbClr val="A4A3A4"/>
          </p15:clr>
        </p15:guide>
        <p15:guide id="9" orient="horz" pos="4269" userDrawn="1">
          <p15:clr>
            <a:srgbClr val="A4A3A4"/>
          </p15:clr>
        </p15:guide>
        <p15:guide id="10" orient="horz" pos="86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Catalano" initials="MC"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18485"/>
    <a:srgbClr val="7F7F7F"/>
    <a:srgbClr val="7F2B0E"/>
    <a:srgbClr val="C0C0C0"/>
    <a:srgbClr val="A4A3A4"/>
    <a:srgbClr val="53BBF4"/>
    <a:srgbClr val="B7E2FA"/>
    <a:srgbClr val="3FD5BA"/>
    <a:srgbClr val="FF8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04" autoAdjust="0"/>
    <p:restoredTop sz="89505" autoAdjust="0"/>
  </p:normalViewPr>
  <p:slideViewPr>
    <p:cSldViewPr snapToGrid="0" showGuides="1">
      <p:cViewPr varScale="1">
        <p:scale>
          <a:sx n="88" d="100"/>
          <a:sy n="88" d="100"/>
        </p:scale>
        <p:origin x="132" y="390"/>
      </p:cViewPr>
      <p:guideLst>
        <p:guide orient="horz" pos="2160"/>
        <p:guide pos="3840"/>
        <p:guide pos="75"/>
        <p:guide pos="7605"/>
        <p:guide orient="horz" pos="73"/>
        <p:guide orient="horz" pos="4269"/>
        <p:guide orient="horz" pos="867"/>
      </p:guideLst>
    </p:cSldViewPr>
  </p:slideViewPr>
  <p:outlineViewPr>
    <p:cViewPr>
      <p:scale>
        <a:sx n="33" d="100"/>
        <a:sy n="33" d="100"/>
      </p:scale>
      <p:origin x="0" y="-12696"/>
    </p:cViewPr>
  </p:outlineViewPr>
  <p:notesTextViewPr>
    <p:cViewPr>
      <p:scale>
        <a:sx n="1" d="1"/>
        <a:sy n="1" d="1"/>
      </p:scale>
      <p:origin x="0" y="0"/>
    </p:cViewPr>
  </p:notesTextViewPr>
  <p:notesViewPr>
    <p:cSldViewPr snapToGrid="0" showGuides="1">
      <p:cViewPr varScale="1">
        <p:scale>
          <a:sx n="117" d="100"/>
          <a:sy n="117" d="100"/>
        </p:scale>
        <p:origin x="502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Share of drinkers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Sheet1!$A$2:$A$5</c:f>
              <c:strCache>
                <c:ptCount val="4"/>
                <c:pt idx="0">
                  <c:v>Millennials</c:v>
                </c:pt>
                <c:pt idx="1">
                  <c:v>Generation Xers</c:v>
                </c:pt>
                <c:pt idx="2">
                  <c:v>Boomers</c:v>
                </c:pt>
                <c:pt idx="3">
                  <c:v>Matures</c:v>
                </c:pt>
              </c:strCache>
            </c:strRef>
          </c:cat>
          <c:val>
            <c:numRef>
              <c:f>Sheet1!$B$2:$B$5</c:f>
              <c:numCache>
                <c:formatCode>General</c:formatCode>
                <c:ptCount val="4"/>
                <c:pt idx="0">
                  <c:v>0.56999999999999995</c:v>
                </c:pt>
                <c:pt idx="1">
                  <c:v>0.24</c:v>
                </c:pt>
                <c:pt idx="2">
                  <c:v>0.17</c:v>
                </c:pt>
                <c:pt idx="3">
                  <c:v>0.02</c:v>
                </c:pt>
              </c:numCache>
            </c:numRef>
          </c:val>
          <c:extLst xmlns:c16r2="http://schemas.microsoft.com/office/drawing/2015/06/chart">
            <c:ext xmlns:c16="http://schemas.microsoft.com/office/drawing/2014/chart" uri="{C3380CC4-5D6E-409C-BE32-E72D297353CC}">
              <c16:uniqueId val="{00000004-25D0-4A30-8768-A0DAD4F06FB6}"/>
            </c:ext>
          </c:extLst>
        </c:ser>
        <c:dLbls>
          <c:showLegendKey val="0"/>
          <c:showVal val="0"/>
          <c:showCatName val="0"/>
          <c:showSerName val="0"/>
          <c:showPercent val="0"/>
          <c:showBubbleSize val="0"/>
        </c:dLbls>
        <c:gapWidth val="80"/>
        <c:overlap val="-10"/>
        <c:axId val="1266516048"/>
        <c:axId val="1266516592"/>
      </c:barChart>
      <c:catAx>
        <c:axId val="1266516048"/>
        <c:scaling>
          <c:orientation val="maxMin"/>
        </c:scaling>
        <c:delete val="0"/>
        <c:axPos val="l"/>
        <c:title>
          <c:tx>
            <c:rich>
              <a:bodyPr/>
              <a:lstStyle/>
              <a:p>
                <a:pPr>
                  <a:defRPr/>
                </a:pPr>
                <a:r>
                  <a:rPr lang="en-US" sz="900" b="0">
                    <a:solidFill>
                      <a:srgbClr val="0F283E"/>
                    </a:solidFill>
                    <a:latin typeface="Arial" pitchFamily="34" charset="0"/>
                  </a:rPr>
                  <a:t>Generation </a:t>
                </a:r>
              </a:p>
            </c:rich>
          </c:tx>
          <c:layout/>
          <c:overlay val="0"/>
        </c:title>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1266516592"/>
        <c:crosses val="autoZero"/>
        <c:auto val="0"/>
        <c:lblAlgn val="ctr"/>
        <c:lblOffset val="100"/>
        <c:noMultiLvlLbl val="0"/>
      </c:catAx>
      <c:valAx>
        <c:axId val="1266516592"/>
        <c:scaling>
          <c:orientation val="minMax"/>
          <c:min val="0"/>
        </c:scaling>
        <c:delete val="0"/>
        <c:axPos val="t"/>
        <c:majorGridlines>
          <c:spPr>
            <a:ln>
              <a:solidFill>
                <a:srgbClr val="0F283E"/>
              </a:solidFill>
              <a:prstDash val="dot"/>
            </a:ln>
          </c:spPr>
        </c:majorGridlines>
        <c:title>
          <c:tx>
            <c:rich>
              <a:bodyPr/>
              <a:lstStyle/>
              <a:p>
                <a:pPr>
                  <a:defRPr/>
                </a:pPr>
                <a:r>
                  <a:rPr lang="en-US" sz="900" b="0">
                    <a:solidFill>
                      <a:srgbClr val="0F283E"/>
                    </a:solidFill>
                    <a:latin typeface="Arial" pitchFamily="34" charset="0"/>
                  </a:rPr>
                  <a:t>Share of drinkers</a:t>
                </a:r>
              </a:p>
            </c:rich>
          </c:tx>
          <c:layout/>
          <c:overlay val="0"/>
        </c:title>
        <c:numFmt formatCode="#,##0.0%" sourceLinked="0"/>
        <c:majorTickMark val="none"/>
        <c:minorTickMark val="none"/>
        <c:tickLblPos val="nextTo"/>
        <c:spPr>
          <a:ln>
            <a:noFill/>
          </a:ln>
        </c:spPr>
        <c:txPr>
          <a:bodyPr/>
          <a:lstStyle/>
          <a:p>
            <a:pPr>
              <a:defRPr sz="900" b="0" smtId="4294967295">
                <a:solidFill>
                  <a:srgbClr val="0F283E"/>
                </a:solidFill>
                <a:latin typeface="Arial" pitchFamily="34" charset="0"/>
              </a:defRPr>
            </a:pPr>
            <a:endParaRPr lang="en-US"/>
          </a:p>
        </c:txPr>
        <c:crossAx val="1266516048"/>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95021E0-D630-4D7E-8E0D-668501E996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06D1E55-E90E-450C-BDEF-74DAE10C6C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185D91-1305-4170-B699-437FFF419C9D}" type="datetimeFigureOut">
              <a:rPr lang="en-US" smtClean="0"/>
              <a:t>10/17/2018</a:t>
            </a:fld>
            <a:endParaRPr lang="en-US"/>
          </a:p>
        </p:txBody>
      </p:sp>
      <p:sp>
        <p:nvSpPr>
          <p:cNvPr id="4" name="Footer Placeholder 3">
            <a:extLst>
              <a:ext uri="{FF2B5EF4-FFF2-40B4-BE49-F238E27FC236}">
                <a16:creationId xmlns:a16="http://schemas.microsoft.com/office/drawing/2014/main" xmlns="" id="{1BC2795B-020E-43B6-A7DD-1DA49E331C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B6A6E14-32C4-44C4-97FB-B07356D90F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E45E7F-FF24-4DB1-A724-8A3125FE901E}" type="slidenum">
              <a:rPr lang="en-US" smtClean="0"/>
              <a:t>‹#›</a:t>
            </a:fld>
            <a:endParaRPr lang="en-US"/>
          </a:p>
        </p:txBody>
      </p:sp>
    </p:spTree>
    <p:extLst>
      <p:ext uri="{BB962C8B-B14F-4D97-AF65-F5344CB8AC3E}">
        <p14:creationId xmlns:p14="http://schemas.microsoft.com/office/powerpoint/2010/main" val="306944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CB5B0-F229-4730-B382-900EDE88D606}" type="datetimeFigureOut">
              <a:rPr lang="en-US" smtClean="0"/>
              <a:t>10/17/2018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0AF52-7BF7-4696-A2C3-5D01B02D9AEB}" type="slidenum">
              <a:rPr lang="en-US" smtClean="0"/>
              <a:t>‹#›</a:t>
            </a:fld>
            <a:endParaRPr lang="en-US"/>
          </a:p>
        </p:txBody>
      </p:sp>
    </p:spTree>
    <p:extLst>
      <p:ext uri="{BB962C8B-B14F-4D97-AF65-F5344CB8AC3E}">
        <p14:creationId xmlns:p14="http://schemas.microsoft.com/office/powerpoint/2010/main" val="308169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Beer can be made using a range of ingredients to adjust the color, type and flavor profile. This analysis focuses on two measurements of beer composition, and some geographic details. The first measurement is Alcohol By Volume (ABV) which is a percentage that represents how much of a beer is alcohol versus other ingredients. The other </a:t>
            </a:r>
            <a:r>
              <a:rPr lang="en-US" sz="1200" b="0" i="0" kern="1200" dirty="0" err="1" smtClean="0">
                <a:solidFill>
                  <a:schemeClr val="tx1"/>
                </a:solidFill>
                <a:effectLst/>
                <a:latin typeface="+mn-lt"/>
                <a:ea typeface="+mn-ea"/>
                <a:cs typeface="+mn-cs"/>
              </a:rPr>
              <a:t>measurment</a:t>
            </a:r>
            <a:r>
              <a:rPr lang="en-US" sz="1200" b="0" i="0" kern="1200" dirty="0" smtClean="0">
                <a:solidFill>
                  <a:schemeClr val="tx1"/>
                </a:solidFill>
                <a:effectLst/>
                <a:latin typeface="+mn-lt"/>
                <a:ea typeface="+mn-ea"/>
                <a:cs typeface="+mn-cs"/>
              </a:rPr>
              <a:t> we will consider is International Business Units (IBU) which is measured on a scale of 0 to 100 and describes the bitterness from hops in a beer. </a:t>
            </a:r>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1</a:t>
            </a:fld>
            <a:endParaRPr lang="en-US"/>
          </a:p>
        </p:txBody>
      </p:sp>
    </p:spTree>
    <p:extLst>
      <p:ext uri="{BB962C8B-B14F-4D97-AF65-F5344CB8AC3E}">
        <p14:creationId xmlns:p14="http://schemas.microsoft.com/office/powerpoint/2010/main" val="63967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70AF52-7BF7-4696-A2C3-5D01B02D9AEB}" type="slidenum">
              <a:rPr lang="en-US" smtClean="0"/>
              <a:t>2</a:t>
            </a:fld>
            <a:endParaRPr lang="en-US"/>
          </a:p>
        </p:txBody>
      </p:sp>
    </p:spTree>
    <p:extLst>
      <p:ext uri="{BB962C8B-B14F-4D97-AF65-F5344CB8AC3E}">
        <p14:creationId xmlns:p14="http://schemas.microsoft.com/office/powerpoint/2010/main" val="228238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Colorado with 47, and California</a:t>
            </a:r>
            <a:r>
              <a:rPr lang="en-US" baseline="0" smtClean="0"/>
              <a:t> with 39. You can also see a bubble chart by region, and the amount of breweries within. We can see the East North Central region (Great Lakes states) have the highest numbe of breweries, followed by the Pacific, and Mountain regions.</a:t>
            </a:r>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3</a:t>
            </a:fld>
            <a:endParaRPr lang="en-US"/>
          </a:p>
        </p:txBody>
      </p:sp>
    </p:spTree>
    <p:extLst>
      <p:ext uri="{BB962C8B-B14F-4D97-AF65-F5344CB8AC3E}">
        <p14:creationId xmlns:p14="http://schemas.microsoft.com/office/powerpoint/2010/main" val="216626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scatterplot is usually the first</a:t>
            </a:r>
            <a:r>
              <a:rPr lang="en-US" baseline="0" smtClean="0"/>
              <a:t> step we’ll take when determining a relationship between two variables, in our case we want to understand if theres a relationship between ABV and IBU, and how that looks at a state-level. From an initial look, without even looking at states, there doesn’t appear to be much of a relationship, kind of looks like a cloud with these data points, no real trend either positive or negative to see. </a:t>
            </a:r>
            <a:r>
              <a:rPr lang="en-US" sz="1200" b="1" i="0" kern="1200" smtClean="0">
                <a:solidFill>
                  <a:schemeClr val="tx1"/>
                </a:solidFill>
                <a:effectLst/>
                <a:latin typeface="+mn-lt"/>
                <a:ea typeface="+mn-ea"/>
                <a:cs typeface="+mn-cs"/>
              </a:rPr>
              <a:t>The study showed very little correlation between ABV and IBUs.</a:t>
            </a:r>
            <a:r>
              <a:rPr lang="en-US" sz="1200" b="1"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Only 8% of the variance of IBUs can be explained by ABV, which isnt</a:t>
            </a:r>
            <a:r>
              <a:rPr lang="en-US" sz="1200" b="1" i="0" kern="1200" baseline="0" smtClean="0">
                <a:solidFill>
                  <a:schemeClr val="tx1"/>
                </a:solidFill>
                <a:effectLst/>
                <a:latin typeface="+mn-lt"/>
                <a:ea typeface="+mn-ea"/>
                <a:cs typeface="+mn-cs"/>
              </a:rPr>
              <a:t> all that high (more in the appendix if interested)</a:t>
            </a:r>
            <a:r>
              <a:rPr lang="en-US" sz="1200" b="1" i="0" kern="1200" smtClean="0">
                <a:solidFill>
                  <a:schemeClr val="tx1"/>
                </a:solidFill>
                <a:effectLst/>
                <a:latin typeface="+mn-lt"/>
                <a:ea typeface="+mn-ea"/>
                <a:cs typeface="+mn-cs"/>
              </a:rPr>
              <a:t>. </a:t>
            </a:r>
            <a:r>
              <a:rPr lang="en-US" baseline="0" smtClean="0"/>
              <a:t>We’ll cover correlation </a:t>
            </a:r>
          </a:p>
          <a:p>
            <a:r>
              <a:rPr lang="en-US" baseline="0" smtClean="0"/>
              <a:t>now lets focus on the states themselves. (read bulleted list)</a:t>
            </a:r>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4</a:t>
            </a:fld>
            <a:endParaRPr lang="en-US"/>
          </a:p>
        </p:txBody>
      </p:sp>
    </p:spTree>
    <p:extLst>
      <p:ext uri="{BB962C8B-B14F-4D97-AF65-F5344CB8AC3E}">
        <p14:creationId xmlns:p14="http://schemas.microsoft.com/office/powerpoint/2010/main" val="1391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5</a:t>
            </a:fld>
            <a:endParaRPr lang="en-US"/>
          </a:p>
        </p:txBody>
      </p:sp>
    </p:spTree>
    <p:extLst>
      <p:ext uri="{BB962C8B-B14F-4D97-AF65-F5344CB8AC3E}">
        <p14:creationId xmlns:p14="http://schemas.microsoft.com/office/powerpoint/2010/main" val="1391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6</a:t>
            </a:fld>
            <a:endParaRPr lang="en-US"/>
          </a:p>
        </p:txBody>
      </p:sp>
    </p:spTree>
    <p:extLst>
      <p:ext uri="{BB962C8B-B14F-4D97-AF65-F5344CB8AC3E}">
        <p14:creationId xmlns:p14="http://schemas.microsoft.com/office/powerpoint/2010/main" val="1391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need a different slide, here is an alternate format</a:t>
            </a:r>
          </a:p>
        </p:txBody>
      </p:sp>
      <p:sp>
        <p:nvSpPr>
          <p:cNvPr id="4" name="Slide Number Placeholder 3"/>
          <p:cNvSpPr>
            <a:spLocks noGrp="1"/>
          </p:cNvSpPr>
          <p:nvPr>
            <p:ph type="sldNum" sz="quarter" idx="5"/>
          </p:nvPr>
        </p:nvSpPr>
        <p:spPr/>
        <p:txBody>
          <a:bodyPr/>
          <a:lstStyle/>
          <a:p>
            <a:fld id="{1670AF52-7BF7-4696-A2C3-5D01B02D9AEB}" type="slidenum">
              <a:rPr lang="en-US" smtClean="0"/>
              <a:t>7</a:t>
            </a:fld>
            <a:endParaRPr lang="en-US"/>
          </a:p>
        </p:txBody>
      </p:sp>
    </p:spTree>
    <p:extLst>
      <p:ext uri="{BB962C8B-B14F-4D97-AF65-F5344CB8AC3E}">
        <p14:creationId xmlns:p14="http://schemas.microsoft.com/office/powerpoint/2010/main" val="159826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need a different slide, here is an alternate format</a:t>
            </a:r>
          </a:p>
        </p:txBody>
      </p:sp>
      <p:sp>
        <p:nvSpPr>
          <p:cNvPr id="4" name="Slide Number Placeholder 3"/>
          <p:cNvSpPr>
            <a:spLocks noGrp="1"/>
          </p:cNvSpPr>
          <p:nvPr>
            <p:ph type="sldNum" sz="quarter" idx="5"/>
          </p:nvPr>
        </p:nvSpPr>
        <p:spPr/>
        <p:txBody>
          <a:bodyPr/>
          <a:lstStyle/>
          <a:p>
            <a:fld id="{1670AF52-7BF7-4696-A2C3-5D01B02D9AEB}" type="slidenum">
              <a:rPr lang="en-US" smtClean="0"/>
              <a:t>8</a:t>
            </a:fld>
            <a:endParaRPr lang="en-US"/>
          </a:p>
        </p:txBody>
      </p:sp>
    </p:spTree>
    <p:extLst>
      <p:ext uri="{BB962C8B-B14F-4D97-AF65-F5344CB8AC3E}">
        <p14:creationId xmlns:p14="http://schemas.microsoft.com/office/powerpoint/2010/main" val="159826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34A907-DAA8-4370-AB02-C9412E03966A}"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EE2F-92B8-4B71-917A-135061FDC9FC}" type="slidenum">
              <a:rPr lang="en-US" smtClean="0"/>
              <a:t>‹#›</a:t>
            </a:fld>
            <a:endParaRPr lang="en-US"/>
          </a:p>
        </p:txBody>
      </p:sp>
    </p:spTree>
    <p:extLst>
      <p:ext uri="{BB962C8B-B14F-4D97-AF65-F5344CB8AC3E}">
        <p14:creationId xmlns:p14="http://schemas.microsoft.com/office/powerpoint/2010/main" val="170707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4" name="Picture Placeholder 11">
            <a:extLst>
              <a:ext uri="{FF2B5EF4-FFF2-40B4-BE49-F238E27FC236}">
                <a16:creationId xmlns:a16="http://schemas.microsoft.com/office/drawing/2014/main" xmlns="" id="{EE35C14F-C544-4187-82FA-F17344DC08D6}"/>
              </a:ext>
            </a:extLst>
          </p:cNvPr>
          <p:cNvSpPr>
            <a:spLocks noGrp="1"/>
          </p:cNvSpPr>
          <p:nvPr>
            <p:ph type="pic" sz="quarter" idx="10" hasCustomPrompt="1"/>
          </p:nvPr>
        </p:nvSpPr>
        <p:spPr>
          <a:xfrm>
            <a:off x="299209" y="150312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0" name="Picture Placeholder 11">
            <a:extLst>
              <a:ext uri="{FF2B5EF4-FFF2-40B4-BE49-F238E27FC236}">
                <a16:creationId xmlns:a16="http://schemas.microsoft.com/office/drawing/2014/main" xmlns="" id="{06A81FF1-9DAC-44C2-933E-C66594BE4906}"/>
              </a:ext>
            </a:extLst>
          </p:cNvPr>
          <p:cNvSpPr>
            <a:spLocks noGrp="1"/>
          </p:cNvSpPr>
          <p:nvPr>
            <p:ph type="pic" sz="quarter" idx="11" hasCustomPrompt="1"/>
          </p:nvPr>
        </p:nvSpPr>
        <p:spPr>
          <a:xfrm>
            <a:off x="2251834" y="150312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1" name="Picture Placeholder 11">
            <a:extLst>
              <a:ext uri="{FF2B5EF4-FFF2-40B4-BE49-F238E27FC236}">
                <a16:creationId xmlns:a16="http://schemas.microsoft.com/office/drawing/2014/main" xmlns="" id="{DFCE1A91-9278-412E-871D-E7A52CCAE543}"/>
              </a:ext>
            </a:extLst>
          </p:cNvPr>
          <p:cNvSpPr>
            <a:spLocks noGrp="1"/>
          </p:cNvSpPr>
          <p:nvPr>
            <p:ph type="pic" sz="quarter" idx="12" hasCustomPrompt="1"/>
          </p:nvPr>
        </p:nvSpPr>
        <p:spPr>
          <a:xfrm>
            <a:off x="4204459" y="150312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2" name="Picture Placeholder 11">
            <a:extLst>
              <a:ext uri="{FF2B5EF4-FFF2-40B4-BE49-F238E27FC236}">
                <a16:creationId xmlns:a16="http://schemas.microsoft.com/office/drawing/2014/main" xmlns="" id="{36351910-B3FB-4C7C-AB39-1F4B61E7F440}"/>
              </a:ext>
            </a:extLst>
          </p:cNvPr>
          <p:cNvSpPr>
            <a:spLocks noGrp="1"/>
          </p:cNvSpPr>
          <p:nvPr>
            <p:ph type="pic" sz="quarter" idx="13" hasCustomPrompt="1"/>
          </p:nvPr>
        </p:nvSpPr>
        <p:spPr>
          <a:xfrm>
            <a:off x="6157084" y="150312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3" name="Picture Placeholder 11">
            <a:extLst>
              <a:ext uri="{FF2B5EF4-FFF2-40B4-BE49-F238E27FC236}">
                <a16:creationId xmlns:a16="http://schemas.microsoft.com/office/drawing/2014/main" xmlns="" id="{6EABD63D-9F1E-498B-AEC7-99BA76789E1F}"/>
              </a:ext>
            </a:extLst>
          </p:cNvPr>
          <p:cNvSpPr>
            <a:spLocks noGrp="1"/>
          </p:cNvSpPr>
          <p:nvPr>
            <p:ph type="pic" sz="quarter" idx="14" hasCustomPrompt="1"/>
          </p:nvPr>
        </p:nvSpPr>
        <p:spPr>
          <a:xfrm>
            <a:off x="8109709" y="150312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4" name="Picture Placeholder 11">
            <a:extLst>
              <a:ext uri="{FF2B5EF4-FFF2-40B4-BE49-F238E27FC236}">
                <a16:creationId xmlns:a16="http://schemas.microsoft.com/office/drawing/2014/main" xmlns="" id="{F7A30CC2-954C-4A59-A616-B72E03BDF65B}"/>
              </a:ext>
            </a:extLst>
          </p:cNvPr>
          <p:cNvSpPr>
            <a:spLocks noGrp="1"/>
          </p:cNvSpPr>
          <p:nvPr>
            <p:ph type="pic" sz="quarter" idx="15" hasCustomPrompt="1"/>
          </p:nvPr>
        </p:nvSpPr>
        <p:spPr>
          <a:xfrm>
            <a:off x="10062334" y="150312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5" name="Picture Placeholder 11">
            <a:extLst>
              <a:ext uri="{FF2B5EF4-FFF2-40B4-BE49-F238E27FC236}">
                <a16:creationId xmlns:a16="http://schemas.microsoft.com/office/drawing/2014/main" xmlns="" id="{B2CE0D05-038A-4D90-AD3A-6D6638126B7D}"/>
              </a:ext>
            </a:extLst>
          </p:cNvPr>
          <p:cNvSpPr>
            <a:spLocks noGrp="1"/>
          </p:cNvSpPr>
          <p:nvPr>
            <p:ph type="pic" sz="quarter" idx="16" hasCustomPrompt="1"/>
          </p:nvPr>
        </p:nvSpPr>
        <p:spPr>
          <a:xfrm>
            <a:off x="299209" y="350337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6" name="Picture Placeholder 11">
            <a:extLst>
              <a:ext uri="{FF2B5EF4-FFF2-40B4-BE49-F238E27FC236}">
                <a16:creationId xmlns:a16="http://schemas.microsoft.com/office/drawing/2014/main" xmlns="" id="{F2B5244E-54FF-4C8F-A1D7-82988AC91068}"/>
              </a:ext>
            </a:extLst>
          </p:cNvPr>
          <p:cNvSpPr>
            <a:spLocks noGrp="1"/>
          </p:cNvSpPr>
          <p:nvPr>
            <p:ph type="pic" sz="quarter" idx="17" hasCustomPrompt="1"/>
          </p:nvPr>
        </p:nvSpPr>
        <p:spPr>
          <a:xfrm>
            <a:off x="2251834" y="350337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7" name="Picture Placeholder 11">
            <a:extLst>
              <a:ext uri="{FF2B5EF4-FFF2-40B4-BE49-F238E27FC236}">
                <a16:creationId xmlns:a16="http://schemas.microsoft.com/office/drawing/2014/main" xmlns="" id="{783D2EEB-FAD3-4780-AA63-BBC0994CB548}"/>
              </a:ext>
            </a:extLst>
          </p:cNvPr>
          <p:cNvSpPr>
            <a:spLocks noGrp="1"/>
          </p:cNvSpPr>
          <p:nvPr>
            <p:ph type="pic" sz="quarter" idx="18" hasCustomPrompt="1"/>
          </p:nvPr>
        </p:nvSpPr>
        <p:spPr>
          <a:xfrm>
            <a:off x="4204459" y="350337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8" name="Picture Placeholder 11">
            <a:extLst>
              <a:ext uri="{FF2B5EF4-FFF2-40B4-BE49-F238E27FC236}">
                <a16:creationId xmlns:a16="http://schemas.microsoft.com/office/drawing/2014/main" xmlns="" id="{F2F7350F-DF88-4B30-ACB8-CD5DB7DAA825}"/>
              </a:ext>
            </a:extLst>
          </p:cNvPr>
          <p:cNvSpPr>
            <a:spLocks noGrp="1"/>
          </p:cNvSpPr>
          <p:nvPr>
            <p:ph type="pic" sz="quarter" idx="19" hasCustomPrompt="1"/>
          </p:nvPr>
        </p:nvSpPr>
        <p:spPr>
          <a:xfrm>
            <a:off x="6157084" y="350337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9" name="Picture Placeholder 11">
            <a:extLst>
              <a:ext uri="{FF2B5EF4-FFF2-40B4-BE49-F238E27FC236}">
                <a16:creationId xmlns:a16="http://schemas.microsoft.com/office/drawing/2014/main" xmlns="" id="{C1C9EE23-79E3-48EF-BA92-6136C15E8AB4}"/>
              </a:ext>
            </a:extLst>
          </p:cNvPr>
          <p:cNvSpPr>
            <a:spLocks noGrp="1"/>
          </p:cNvSpPr>
          <p:nvPr>
            <p:ph type="pic" sz="quarter" idx="20" hasCustomPrompt="1"/>
          </p:nvPr>
        </p:nvSpPr>
        <p:spPr>
          <a:xfrm>
            <a:off x="8109709" y="350337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20" name="Picture Placeholder 11">
            <a:extLst>
              <a:ext uri="{FF2B5EF4-FFF2-40B4-BE49-F238E27FC236}">
                <a16:creationId xmlns:a16="http://schemas.microsoft.com/office/drawing/2014/main" xmlns="" id="{182292F6-6A5A-4019-A488-213210B5F157}"/>
              </a:ext>
            </a:extLst>
          </p:cNvPr>
          <p:cNvSpPr>
            <a:spLocks noGrp="1"/>
          </p:cNvSpPr>
          <p:nvPr>
            <p:ph type="pic" sz="quarter" idx="21" hasCustomPrompt="1"/>
          </p:nvPr>
        </p:nvSpPr>
        <p:spPr>
          <a:xfrm>
            <a:off x="10062334" y="3503372"/>
            <a:ext cx="1828421" cy="183062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8468405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4" name="Picture Placeholder 11">
            <a:extLst>
              <a:ext uri="{FF2B5EF4-FFF2-40B4-BE49-F238E27FC236}">
                <a16:creationId xmlns:a16="http://schemas.microsoft.com/office/drawing/2014/main" xmlns="" id="{EE35C14F-C544-4187-82FA-F17344DC08D6}"/>
              </a:ext>
            </a:extLst>
          </p:cNvPr>
          <p:cNvSpPr>
            <a:spLocks noGrp="1"/>
          </p:cNvSpPr>
          <p:nvPr>
            <p:ph type="pic" sz="quarter" idx="10" hasCustomPrompt="1"/>
          </p:nvPr>
        </p:nvSpPr>
        <p:spPr>
          <a:xfrm>
            <a:off x="522032" y="1735532"/>
            <a:ext cx="3573656" cy="464240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0" name="Picture Placeholder 11">
            <a:extLst>
              <a:ext uri="{FF2B5EF4-FFF2-40B4-BE49-F238E27FC236}">
                <a16:creationId xmlns:a16="http://schemas.microsoft.com/office/drawing/2014/main" xmlns="" id="{6038735B-E14A-44B4-BFB0-43953BB4F0D4}"/>
              </a:ext>
            </a:extLst>
          </p:cNvPr>
          <p:cNvSpPr>
            <a:spLocks noGrp="1"/>
          </p:cNvSpPr>
          <p:nvPr>
            <p:ph type="pic" sz="quarter" idx="11" hasCustomPrompt="1"/>
          </p:nvPr>
        </p:nvSpPr>
        <p:spPr>
          <a:xfrm>
            <a:off x="4309172" y="1735532"/>
            <a:ext cx="3573656" cy="464240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1" name="Picture Placeholder 11">
            <a:extLst>
              <a:ext uri="{FF2B5EF4-FFF2-40B4-BE49-F238E27FC236}">
                <a16:creationId xmlns:a16="http://schemas.microsoft.com/office/drawing/2014/main" xmlns="" id="{009ADB99-F741-4929-9E0C-5C9884F43D73}"/>
              </a:ext>
            </a:extLst>
          </p:cNvPr>
          <p:cNvSpPr>
            <a:spLocks noGrp="1"/>
          </p:cNvSpPr>
          <p:nvPr>
            <p:ph type="pic" sz="quarter" idx="12" hasCustomPrompt="1"/>
          </p:nvPr>
        </p:nvSpPr>
        <p:spPr>
          <a:xfrm>
            <a:off x="8096312" y="1735532"/>
            <a:ext cx="3573656" cy="4642408"/>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27184440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39078D5-2FEB-4372-A49A-154E11BDFC55}"/>
              </a:ext>
            </a:extLst>
          </p:cNvPr>
          <p:cNvSpPr>
            <a:spLocks noGrp="1"/>
          </p:cNvSpPr>
          <p:nvPr>
            <p:ph type="pic" sz="quarter" idx="10" hasCustomPrompt="1"/>
          </p:nvPr>
        </p:nvSpPr>
        <p:spPr>
          <a:xfrm>
            <a:off x="6392274" y="1995347"/>
            <a:ext cx="5330890" cy="3669863"/>
          </a:xfrm>
          <a:prstGeom prst="rect">
            <a:avLst/>
          </a:prstGeom>
        </p:spPr>
        <p:txBody>
          <a:bodyPr>
            <a:norm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389071447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4F2A962D-6E89-4C30-BC13-A8937A12E07B}"/>
              </a:ext>
            </a:extLst>
          </p:cNvPr>
          <p:cNvSpPr>
            <a:spLocks noGrp="1"/>
          </p:cNvSpPr>
          <p:nvPr>
            <p:ph type="pic" sz="quarter" idx="10" hasCustomPrompt="1"/>
          </p:nvPr>
        </p:nvSpPr>
        <p:spPr>
          <a:xfrm>
            <a:off x="312721" y="1590216"/>
            <a:ext cx="2264876" cy="2264876"/>
          </a:xfrm>
          <a:custGeom>
            <a:avLst/>
            <a:gdLst>
              <a:gd name="connsiteX0" fmla="*/ 1132438 w 2264876"/>
              <a:gd name="connsiteY0" fmla="*/ 0 h 2264876"/>
              <a:gd name="connsiteX1" fmla="*/ 2264876 w 2264876"/>
              <a:gd name="connsiteY1" fmla="*/ 1132438 h 2264876"/>
              <a:gd name="connsiteX2" fmla="*/ 1132438 w 2264876"/>
              <a:gd name="connsiteY2" fmla="*/ 2264876 h 2264876"/>
              <a:gd name="connsiteX3" fmla="*/ 0 w 2264876"/>
              <a:gd name="connsiteY3" fmla="*/ 1132438 h 2264876"/>
              <a:gd name="connsiteX4" fmla="*/ 1132438 w 2264876"/>
              <a:gd name="connsiteY4" fmla="*/ 0 h 226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876" h="2264876">
                <a:moveTo>
                  <a:pt x="1132438" y="0"/>
                </a:moveTo>
                <a:cubicBezTo>
                  <a:pt x="1757866" y="0"/>
                  <a:pt x="2264876" y="507010"/>
                  <a:pt x="2264876" y="1132438"/>
                </a:cubicBezTo>
                <a:cubicBezTo>
                  <a:pt x="2264876" y="1757866"/>
                  <a:pt x="1757866" y="2264876"/>
                  <a:pt x="1132438" y="2264876"/>
                </a:cubicBezTo>
                <a:cubicBezTo>
                  <a:pt x="507010" y="2264876"/>
                  <a:pt x="0" y="1757866"/>
                  <a:pt x="0" y="1132438"/>
                </a:cubicBezTo>
                <a:cubicBezTo>
                  <a:pt x="0" y="507010"/>
                  <a:pt x="507010" y="0"/>
                  <a:pt x="1132438" y="0"/>
                </a:cubicBez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21612585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B3CCDA67-E39B-46BD-99BF-1083C2BB8C84}"/>
              </a:ext>
            </a:extLst>
          </p:cNvPr>
          <p:cNvSpPr>
            <a:spLocks noGrp="1"/>
          </p:cNvSpPr>
          <p:nvPr>
            <p:ph type="pic" sz="quarter" idx="12" hasCustomPrompt="1"/>
          </p:nvPr>
        </p:nvSpPr>
        <p:spPr>
          <a:xfrm>
            <a:off x="6557032" y="1590216"/>
            <a:ext cx="2264876" cy="2264876"/>
          </a:xfrm>
          <a:custGeom>
            <a:avLst/>
            <a:gdLst>
              <a:gd name="connsiteX0" fmla="*/ 1132438 w 2264876"/>
              <a:gd name="connsiteY0" fmla="*/ 0 h 2264876"/>
              <a:gd name="connsiteX1" fmla="*/ 2264876 w 2264876"/>
              <a:gd name="connsiteY1" fmla="*/ 1132438 h 2264876"/>
              <a:gd name="connsiteX2" fmla="*/ 1132438 w 2264876"/>
              <a:gd name="connsiteY2" fmla="*/ 2264876 h 2264876"/>
              <a:gd name="connsiteX3" fmla="*/ 0 w 2264876"/>
              <a:gd name="connsiteY3" fmla="*/ 1132438 h 2264876"/>
              <a:gd name="connsiteX4" fmla="*/ 1132438 w 2264876"/>
              <a:gd name="connsiteY4" fmla="*/ 0 h 226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876" h="2264876">
                <a:moveTo>
                  <a:pt x="1132438" y="0"/>
                </a:moveTo>
                <a:cubicBezTo>
                  <a:pt x="1757866" y="0"/>
                  <a:pt x="2264876" y="507010"/>
                  <a:pt x="2264876" y="1132438"/>
                </a:cubicBezTo>
                <a:cubicBezTo>
                  <a:pt x="2264876" y="1757866"/>
                  <a:pt x="1757866" y="2264876"/>
                  <a:pt x="1132438" y="2264876"/>
                </a:cubicBezTo>
                <a:cubicBezTo>
                  <a:pt x="507010" y="2264876"/>
                  <a:pt x="0" y="1757866"/>
                  <a:pt x="0" y="1132438"/>
                </a:cubicBezTo>
                <a:cubicBezTo>
                  <a:pt x="0" y="507010"/>
                  <a:pt x="507010" y="0"/>
                  <a:pt x="1132438" y="0"/>
                </a:cubicBez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
        <p:nvSpPr>
          <p:cNvPr id="20" name="Picture Placeholder 19">
            <a:extLst>
              <a:ext uri="{FF2B5EF4-FFF2-40B4-BE49-F238E27FC236}">
                <a16:creationId xmlns:a16="http://schemas.microsoft.com/office/drawing/2014/main" xmlns="" id="{45606FAB-30C5-4B58-8337-2FF41D87D41D}"/>
              </a:ext>
            </a:extLst>
          </p:cNvPr>
          <p:cNvSpPr>
            <a:spLocks noGrp="1"/>
          </p:cNvSpPr>
          <p:nvPr>
            <p:ph type="pic" sz="quarter" idx="13" hasCustomPrompt="1"/>
          </p:nvPr>
        </p:nvSpPr>
        <p:spPr>
          <a:xfrm>
            <a:off x="9739613" y="1590216"/>
            <a:ext cx="2264876" cy="2264876"/>
          </a:xfrm>
          <a:custGeom>
            <a:avLst/>
            <a:gdLst>
              <a:gd name="connsiteX0" fmla="*/ 1132438 w 2264876"/>
              <a:gd name="connsiteY0" fmla="*/ 0 h 2264876"/>
              <a:gd name="connsiteX1" fmla="*/ 2264876 w 2264876"/>
              <a:gd name="connsiteY1" fmla="*/ 1132438 h 2264876"/>
              <a:gd name="connsiteX2" fmla="*/ 1132438 w 2264876"/>
              <a:gd name="connsiteY2" fmla="*/ 2264876 h 2264876"/>
              <a:gd name="connsiteX3" fmla="*/ 0 w 2264876"/>
              <a:gd name="connsiteY3" fmla="*/ 1132438 h 2264876"/>
              <a:gd name="connsiteX4" fmla="*/ 1132438 w 2264876"/>
              <a:gd name="connsiteY4" fmla="*/ 0 h 226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876" h="2264876">
                <a:moveTo>
                  <a:pt x="1132438" y="0"/>
                </a:moveTo>
                <a:cubicBezTo>
                  <a:pt x="1757866" y="0"/>
                  <a:pt x="2264876" y="507010"/>
                  <a:pt x="2264876" y="1132438"/>
                </a:cubicBezTo>
                <a:cubicBezTo>
                  <a:pt x="2264876" y="1757866"/>
                  <a:pt x="1757866" y="2264876"/>
                  <a:pt x="1132438" y="2264876"/>
                </a:cubicBezTo>
                <a:cubicBezTo>
                  <a:pt x="507010" y="2264876"/>
                  <a:pt x="0" y="1757866"/>
                  <a:pt x="0" y="1132438"/>
                </a:cubicBezTo>
                <a:cubicBezTo>
                  <a:pt x="0" y="507010"/>
                  <a:pt x="507010" y="0"/>
                  <a:pt x="1132438" y="0"/>
                </a:cubicBezTo>
                <a:close/>
              </a:path>
            </a:pathLst>
          </a:custGeom>
        </p:spPr>
        <p:txBody>
          <a:bodyPr wrap="square">
            <a:noAutofit/>
          </a:bodyPr>
          <a:lstStyle>
            <a:lvl1pPr rtl="0">
              <a:defRPr sz="1600" baseline="0"/>
            </a:lvl1pPr>
          </a:lstStyle>
          <a:p>
            <a:r>
              <a:rPr lang="en-US" dirty="0"/>
              <a:t>Click the icon to put your own picture here, or simply drag and drop a picture into this box</a:t>
            </a:r>
          </a:p>
        </p:txBody>
      </p:sp>
      <p:sp>
        <p:nvSpPr>
          <p:cNvPr id="18" name="Picture Placeholder 17">
            <a:extLst>
              <a:ext uri="{FF2B5EF4-FFF2-40B4-BE49-F238E27FC236}">
                <a16:creationId xmlns:a16="http://schemas.microsoft.com/office/drawing/2014/main" xmlns="" id="{7CBA96E0-135C-4417-AEE1-9D12B9D4A6F7}"/>
              </a:ext>
            </a:extLst>
          </p:cNvPr>
          <p:cNvSpPr>
            <a:spLocks noGrp="1"/>
          </p:cNvSpPr>
          <p:nvPr>
            <p:ph type="pic" sz="quarter" idx="11" hasCustomPrompt="1"/>
          </p:nvPr>
        </p:nvSpPr>
        <p:spPr>
          <a:xfrm>
            <a:off x="3374451" y="1590216"/>
            <a:ext cx="2264876" cy="2264876"/>
          </a:xfrm>
          <a:custGeom>
            <a:avLst/>
            <a:gdLst>
              <a:gd name="connsiteX0" fmla="*/ 1132438 w 2264876"/>
              <a:gd name="connsiteY0" fmla="*/ 0 h 2264876"/>
              <a:gd name="connsiteX1" fmla="*/ 2264876 w 2264876"/>
              <a:gd name="connsiteY1" fmla="*/ 1132438 h 2264876"/>
              <a:gd name="connsiteX2" fmla="*/ 1132438 w 2264876"/>
              <a:gd name="connsiteY2" fmla="*/ 2264876 h 2264876"/>
              <a:gd name="connsiteX3" fmla="*/ 0 w 2264876"/>
              <a:gd name="connsiteY3" fmla="*/ 1132438 h 2264876"/>
              <a:gd name="connsiteX4" fmla="*/ 1132438 w 2264876"/>
              <a:gd name="connsiteY4" fmla="*/ 0 h 226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876" h="2264876">
                <a:moveTo>
                  <a:pt x="1132438" y="0"/>
                </a:moveTo>
                <a:cubicBezTo>
                  <a:pt x="1757866" y="0"/>
                  <a:pt x="2264876" y="507010"/>
                  <a:pt x="2264876" y="1132438"/>
                </a:cubicBezTo>
                <a:cubicBezTo>
                  <a:pt x="2264876" y="1757866"/>
                  <a:pt x="1757866" y="2264876"/>
                  <a:pt x="1132438" y="2264876"/>
                </a:cubicBezTo>
                <a:cubicBezTo>
                  <a:pt x="507010" y="2264876"/>
                  <a:pt x="0" y="1757866"/>
                  <a:pt x="0" y="1132438"/>
                </a:cubicBezTo>
                <a:cubicBezTo>
                  <a:pt x="0" y="507010"/>
                  <a:pt x="507010" y="0"/>
                  <a:pt x="1132438" y="0"/>
                </a:cubicBez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
        <p:nvSpPr>
          <p:cNvPr id="17" name="Picture Placeholder 16">
            <a:extLst>
              <a:ext uri="{FF2B5EF4-FFF2-40B4-BE49-F238E27FC236}">
                <a16:creationId xmlns:a16="http://schemas.microsoft.com/office/drawing/2014/main" xmlns="" id="{E8EAF3FF-8A63-49A5-A5C8-24148C8F5F9F}"/>
              </a:ext>
            </a:extLst>
          </p:cNvPr>
          <p:cNvSpPr>
            <a:spLocks noGrp="1"/>
          </p:cNvSpPr>
          <p:nvPr>
            <p:ph type="pic" sz="quarter" idx="10" hasCustomPrompt="1"/>
          </p:nvPr>
        </p:nvSpPr>
        <p:spPr>
          <a:xfrm>
            <a:off x="191870" y="1590216"/>
            <a:ext cx="2264876" cy="2264876"/>
          </a:xfrm>
          <a:custGeom>
            <a:avLst/>
            <a:gdLst>
              <a:gd name="connsiteX0" fmla="*/ 1132438 w 2264876"/>
              <a:gd name="connsiteY0" fmla="*/ 0 h 2264876"/>
              <a:gd name="connsiteX1" fmla="*/ 2264876 w 2264876"/>
              <a:gd name="connsiteY1" fmla="*/ 1132438 h 2264876"/>
              <a:gd name="connsiteX2" fmla="*/ 1132438 w 2264876"/>
              <a:gd name="connsiteY2" fmla="*/ 2264876 h 2264876"/>
              <a:gd name="connsiteX3" fmla="*/ 0 w 2264876"/>
              <a:gd name="connsiteY3" fmla="*/ 1132438 h 2264876"/>
              <a:gd name="connsiteX4" fmla="*/ 1132438 w 2264876"/>
              <a:gd name="connsiteY4" fmla="*/ 0 h 226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876" h="2264876">
                <a:moveTo>
                  <a:pt x="1132438" y="0"/>
                </a:moveTo>
                <a:cubicBezTo>
                  <a:pt x="1757866" y="0"/>
                  <a:pt x="2264876" y="507010"/>
                  <a:pt x="2264876" y="1132438"/>
                </a:cubicBezTo>
                <a:cubicBezTo>
                  <a:pt x="2264876" y="1757866"/>
                  <a:pt x="1757866" y="2264876"/>
                  <a:pt x="1132438" y="2264876"/>
                </a:cubicBezTo>
                <a:cubicBezTo>
                  <a:pt x="507010" y="2264876"/>
                  <a:pt x="0" y="1757866"/>
                  <a:pt x="0" y="1132438"/>
                </a:cubicBezTo>
                <a:cubicBezTo>
                  <a:pt x="0" y="507010"/>
                  <a:pt x="507010" y="0"/>
                  <a:pt x="1132438" y="0"/>
                </a:cubicBez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16736944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xmlns="" id="{DD0404AD-A12A-4357-8245-FC296465AC76}"/>
              </a:ext>
            </a:extLst>
          </p:cNvPr>
          <p:cNvSpPr>
            <a:spLocks noGrp="1"/>
          </p:cNvSpPr>
          <p:nvPr>
            <p:ph type="pic" sz="quarter" idx="10" hasCustomPrompt="1"/>
          </p:nvPr>
        </p:nvSpPr>
        <p:spPr>
          <a:xfrm>
            <a:off x="3476623" y="1752600"/>
            <a:ext cx="5226050" cy="3289300"/>
          </a:xfrm>
          <a:prstGeom prst="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4" name="Picture Placeholder 11">
            <a:extLst>
              <a:ext uri="{FF2B5EF4-FFF2-40B4-BE49-F238E27FC236}">
                <a16:creationId xmlns:a16="http://schemas.microsoft.com/office/drawing/2014/main" xmlns="" id="{79051E18-D17B-42B7-AD82-7742BFE977B9}"/>
              </a:ext>
            </a:extLst>
          </p:cNvPr>
          <p:cNvSpPr>
            <a:spLocks noGrp="1"/>
          </p:cNvSpPr>
          <p:nvPr>
            <p:ph type="pic" sz="quarter" idx="11" hasCustomPrompt="1"/>
          </p:nvPr>
        </p:nvSpPr>
        <p:spPr>
          <a:xfrm>
            <a:off x="1407069" y="2082130"/>
            <a:ext cx="4319050" cy="2718430"/>
          </a:xfrm>
          <a:prstGeom prst="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15" name="Picture Placeholder 11">
            <a:extLst>
              <a:ext uri="{FF2B5EF4-FFF2-40B4-BE49-F238E27FC236}">
                <a16:creationId xmlns:a16="http://schemas.microsoft.com/office/drawing/2014/main" xmlns="" id="{A7646BC3-39F7-410F-B310-A28DD7B18DC2}"/>
              </a:ext>
            </a:extLst>
          </p:cNvPr>
          <p:cNvSpPr>
            <a:spLocks noGrp="1"/>
          </p:cNvSpPr>
          <p:nvPr>
            <p:ph type="pic" sz="quarter" idx="12" hasCustomPrompt="1"/>
          </p:nvPr>
        </p:nvSpPr>
        <p:spPr>
          <a:xfrm>
            <a:off x="6453178" y="2082130"/>
            <a:ext cx="4292615" cy="2718430"/>
          </a:xfrm>
          <a:prstGeom prst="rect">
            <a:avLst/>
          </a:prstGeom>
        </p:spPr>
        <p:txBody>
          <a:bodyPr>
            <a:norm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5913396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BA237164-45C9-453F-AB82-C6CC6BAB9D08}"/>
              </a:ext>
            </a:extLst>
          </p:cNvPr>
          <p:cNvSpPr>
            <a:spLocks noGrp="1"/>
          </p:cNvSpPr>
          <p:nvPr>
            <p:ph type="pic" sz="quarter" idx="11" hasCustomPrompt="1"/>
          </p:nvPr>
        </p:nvSpPr>
        <p:spPr>
          <a:xfrm>
            <a:off x="449902" y="2058860"/>
            <a:ext cx="2243443" cy="3936370"/>
          </a:xfrm>
          <a:custGeom>
            <a:avLst/>
            <a:gdLst>
              <a:gd name="connsiteX0" fmla="*/ 19784 w 2243443"/>
              <a:gd name="connsiteY0" fmla="*/ 0 h 3936370"/>
              <a:gd name="connsiteX1" fmla="*/ 2223660 w 2243443"/>
              <a:gd name="connsiteY1" fmla="*/ 0 h 3936370"/>
              <a:gd name="connsiteX2" fmla="*/ 2243443 w 2243443"/>
              <a:gd name="connsiteY2" fmla="*/ 19751 h 3936370"/>
              <a:gd name="connsiteX3" fmla="*/ 2243443 w 2243443"/>
              <a:gd name="connsiteY3" fmla="*/ 3916619 h 3936370"/>
              <a:gd name="connsiteX4" fmla="*/ 2223660 w 2243443"/>
              <a:gd name="connsiteY4" fmla="*/ 3936370 h 3936370"/>
              <a:gd name="connsiteX5" fmla="*/ 19784 w 2243443"/>
              <a:gd name="connsiteY5" fmla="*/ 3936370 h 3936370"/>
              <a:gd name="connsiteX6" fmla="*/ 0 w 2243443"/>
              <a:gd name="connsiteY6" fmla="*/ 3916619 h 3936370"/>
              <a:gd name="connsiteX7" fmla="*/ 0 w 2243443"/>
              <a:gd name="connsiteY7" fmla="*/ 19751 h 3936370"/>
              <a:gd name="connsiteX8" fmla="*/ 19784 w 2243443"/>
              <a:gd name="connsiteY8" fmla="*/ 0 h 393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3443" h="3936370">
                <a:moveTo>
                  <a:pt x="19784" y="0"/>
                </a:moveTo>
                <a:cubicBezTo>
                  <a:pt x="2223660" y="0"/>
                  <a:pt x="2223660" y="0"/>
                  <a:pt x="2223660" y="0"/>
                </a:cubicBezTo>
                <a:cubicBezTo>
                  <a:pt x="2233551" y="0"/>
                  <a:pt x="2243443" y="9876"/>
                  <a:pt x="2243443" y="19751"/>
                </a:cubicBezTo>
                <a:cubicBezTo>
                  <a:pt x="2243443" y="3916619"/>
                  <a:pt x="2243443" y="3916619"/>
                  <a:pt x="2243443" y="3916619"/>
                </a:cubicBezTo>
                <a:cubicBezTo>
                  <a:pt x="2243443" y="3928470"/>
                  <a:pt x="2233551" y="3936370"/>
                  <a:pt x="2223660" y="3936370"/>
                </a:cubicBezTo>
                <a:cubicBezTo>
                  <a:pt x="19784" y="3936370"/>
                  <a:pt x="19784" y="3936370"/>
                  <a:pt x="19784" y="3936370"/>
                </a:cubicBezTo>
                <a:cubicBezTo>
                  <a:pt x="9892" y="3936370"/>
                  <a:pt x="0" y="3928470"/>
                  <a:pt x="0" y="3916619"/>
                </a:cubicBezTo>
                <a:cubicBezTo>
                  <a:pt x="0" y="19751"/>
                  <a:pt x="0" y="19751"/>
                  <a:pt x="0" y="19751"/>
                </a:cubicBezTo>
                <a:cubicBezTo>
                  <a:pt x="0" y="9876"/>
                  <a:pt x="9892" y="0"/>
                  <a:pt x="19784" y="0"/>
                </a:cubicBez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2890774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8085B24A-9256-4E2A-8962-4885385D076F}"/>
              </a:ext>
            </a:extLst>
          </p:cNvPr>
          <p:cNvSpPr>
            <a:spLocks noGrp="1"/>
          </p:cNvSpPr>
          <p:nvPr>
            <p:ph type="pic" sz="quarter" idx="11" hasCustomPrompt="1"/>
          </p:nvPr>
        </p:nvSpPr>
        <p:spPr>
          <a:xfrm>
            <a:off x="4974278" y="2058860"/>
            <a:ext cx="2243443" cy="3936370"/>
          </a:xfrm>
          <a:custGeom>
            <a:avLst/>
            <a:gdLst>
              <a:gd name="connsiteX0" fmla="*/ 19784 w 2243443"/>
              <a:gd name="connsiteY0" fmla="*/ 0 h 3936370"/>
              <a:gd name="connsiteX1" fmla="*/ 2223660 w 2243443"/>
              <a:gd name="connsiteY1" fmla="*/ 0 h 3936370"/>
              <a:gd name="connsiteX2" fmla="*/ 2243443 w 2243443"/>
              <a:gd name="connsiteY2" fmla="*/ 19751 h 3936370"/>
              <a:gd name="connsiteX3" fmla="*/ 2243443 w 2243443"/>
              <a:gd name="connsiteY3" fmla="*/ 3916619 h 3936370"/>
              <a:gd name="connsiteX4" fmla="*/ 2223660 w 2243443"/>
              <a:gd name="connsiteY4" fmla="*/ 3936370 h 3936370"/>
              <a:gd name="connsiteX5" fmla="*/ 19784 w 2243443"/>
              <a:gd name="connsiteY5" fmla="*/ 3936370 h 3936370"/>
              <a:gd name="connsiteX6" fmla="*/ 0 w 2243443"/>
              <a:gd name="connsiteY6" fmla="*/ 3916619 h 3936370"/>
              <a:gd name="connsiteX7" fmla="*/ 0 w 2243443"/>
              <a:gd name="connsiteY7" fmla="*/ 19751 h 3936370"/>
              <a:gd name="connsiteX8" fmla="*/ 19784 w 2243443"/>
              <a:gd name="connsiteY8" fmla="*/ 0 h 393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3443" h="3936370">
                <a:moveTo>
                  <a:pt x="19784" y="0"/>
                </a:moveTo>
                <a:cubicBezTo>
                  <a:pt x="2223660" y="0"/>
                  <a:pt x="2223660" y="0"/>
                  <a:pt x="2223660" y="0"/>
                </a:cubicBezTo>
                <a:cubicBezTo>
                  <a:pt x="2233551" y="0"/>
                  <a:pt x="2243443" y="9876"/>
                  <a:pt x="2243443" y="19751"/>
                </a:cubicBezTo>
                <a:cubicBezTo>
                  <a:pt x="2243443" y="3916619"/>
                  <a:pt x="2243443" y="3916619"/>
                  <a:pt x="2243443" y="3916619"/>
                </a:cubicBezTo>
                <a:cubicBezTo>
                  <a:pt x="2243443" y="3928470"/>
                  <a:pt x="2233551" y="3936370"/>
                  <a:pt x="2223660" y="3936370"/>
                </a:cubicBezTo>
                <a:cubicBezTo>
                  <a:pt x="19784" y="3936370"/>
                  <a:pt x="19784" y="3936370"/>
                  <a:pt x="19784" y="3936370"/>
                </a:cubicBezTo>
                <a:cubicBezTo>
                  <a:pt x="9892" y="3936370"/>
                  <a:pt x="0" y="3928470"/>
                  <a:pt x="0" y="3916619"/>
                </a:cubicBezTo>
                <a:cubicBezTo>
                  <a:pt x="0" y="19751"/>
                  <a:pt x="0" y="19751"/>
                  <a:pt x="0" y="19751"/>
                </a:cubicBezTo>
                <a:cubicBezTo>
                  <a:pt x="0" y="9876"/>
                  <a:pt x="9892" y="0"/>
                  <a:pt x="19784" y="0"/>
                </a:cubicBez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36941366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33025862-E684-4920-ACEC-E4A2551115ED}"/>
              </a:ext>
            </a:extLst>
          </p:cNvPr>
          <p:cNvSpPr>
            <a:spLocks noGrp="1"/>
          </p:cNvSpPr>
          <p:nvPr>
            <p:ph type="pic" sz="quarter" idx="11" hasCustomPrompt="1"/>
          </p:nvPr>
        </p:nvSpPr>
        <p:spPr>
          <a:xfrm>
            <a:off x="1077103" y="2077161"/>
            <a:ext cx="6216050" cy="3995321"/>
          </a:xfrm>
          <a:custGeom>
            <a:avLst/>
            <a:gdLst>
              <a:gd name="connsiteX0" fmla="*/ 0 w 6216050"/>
              <a:gd name="connsiteY0" fmla="*/ 0 h 3995321"/>
              <a:gd name="connsiteX1" fmla="*/ 6216050 w 6216050"/>
              <a:gd name="connsiteY1" fmla="*/ 0 h 3995321"/>
              <a:gd name="connsiteX2" fmla="*/ 6216050 w 6216050"/>
              <a:gd name="connsiteY2" fmla="*/ 3995321 h 3995321"/>
              <a:gd name="connsiteX3" fmla="*/ 0 w 6216050"/>
              <a:gd name="connsiteY3" fmla="*/ 3995321 h 3995321"/>
            </a:gdLst>
            <a:ahLst/>
            <a:cxnLst>
              <a:cxn ang="0">
                <a:pos x="connsiteX0" y="connsiteY0"/>
              </a:cxn>
              <a:cxn ang="0">
                <a:pos x="connsiteX1" y="connsiteY1"/>
              </a:cxn>
              <a:cxn ang="0">
                <a:pos x="connsiteX2" y="connsiteY2"/>
              </a:cxn>
              <a:cxn ang="0">
                <a:pos x="connsiteX3" y="connsiteY3"/>
              </a:cxn>
            </a:cxnLst>
            <a:rect l="l" t="t" r="r" b="b"/>
            <a:pathLst>
              <a:path w="6216050" h="3995321">
                <a:moveTo>
                  <a:pt x="0" y="0"/>
                </a:moveTo>
                <a:lnTo>
                  <a:pt x="6216050" y="0"/>
                </a:lnTo>
                <a:lnTo>
                  <a:pt x="6216050" y="3995321"/>
                </a:lnTo>
                <a:lnTo>
                  <a:pt x="0" y="3995321"/>
                </a:ln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2842798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4A907-DAA8-4370-AB02-C9412E03966A}"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4EE2F-92B8-4B71-917A-135061FDC9FC}" type="slidenum">
              <a:rPr lang="en-US" smtClean="0"/>
              <a:t>‹#›</a:t>
            </a:fld>
            <a:endParaRPr lang="en-US"/>
          </a:p>
        </p:txBody>
      </p:sp>
    </p:spTree>
    <p:extLst>
      <p:ext uri="{BB962C8B-B14F-4D97-AF65-F5344CB8AC3E}">
        <p14:creationId xmlns:p14="http://schemas.microsoft.com/office/powerpoint/2010/main" val="325728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1"/>
          <p:cNvSpPr>
            <a:spLocks noGrp="1"/>
          </p:cNvSpPr>
          <p:nvPr>
            <p:ph type="pic" sz="quarter" idx="10" hasCustomPrompt="1"/>
          </p:nvPr>
        </p:nvSpPr>
        <p:spPr>
          <a:xfrm>
            <a:off x="464458" y="2147888"/>
            <a:ext cx="2554513" cy="2554287"/>
          </a:xfrm>
        </p:spPr>
        <p:txBody>
          <a:bodyPr>
            <a:normAutofit/>
          </a:bodyPr>
          <a:lstStyle>
            <a:lvl1pPr>
              <a:defRPr sz="1600" baseline="0"/>
            </a:lvl1pPr>
          </a:lstStyle>
          <a:p>
            <a:r>
              <a:rPr lang="en-US" dirty="0"/>
              <a:t>Click the icon to put your own logo here, or simply drag and drop a picture into this box</a:t>
            </a:r>
          </a:p>
        </p:txBody>
      </p:sp>
    </p:spTree>
    <p:extLst>
      <p:ext uri="{BB962C8B-B14F-4D97-AF65-F5344CB8AC3E}">
        <p14:creationId xmlns:p14="http://schemas.microsoft.com/office/powerpoint/2010/main" val="102512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02" name="Picture Placeholder 101"/>
          <p:cNvSpPr>
            <a:spLocks noGrp="1"/>
          </p:cNvSpPr>
          <p:nvPr>
            <p:ph type="pic" sz="quarter" idx="10"/>
          </p:nvPr>
        </p:nvSpPr>
        <p:spPr>
          <a:xfrm>
            <a:off x="2451038" y="0"/>
            <a:ext cx="9740963" cy="6858000"/>
          </a:xfrm>
          <a:custGeom>
            <a:avLst/>
            <a:gdLst>
              <a:gd name="connsiteX0" fmla="*/ 981316 w 9740963"/>
              <a:gd name="connsiteY0" fmla="*/ 5930787 h 6858000"/>
              <a:gd name="connsiteX1" fmla="*/ 1117507 w 9740963"/>
              <a:gd name="connsiteY1" fmla="*/ 6066978 h 6858000"/>
              <a:gd name="connsiteX2" fmla="*/ 1117507 w 9740963"/>
              <a:gd name="connsiteY2" fmla="*/ 6066979 h 6858000"/>
              <a:gd name="connsiteX3" fmla="*/ 1117507 w 9740963"/>
              <a:gd name="connsiteY3" fmla="*/ 6858000 h 6858000"/>
              <a:gd name="connsiteX4" fmla="*/ 0 w 9740963"/>
              <a:gd name="connsiteY4" fmla="*/ 6858000 h 6858000"/>
              <a:gd name="connsiteX5" fmla="*/ 892104 w 9740963"/>
              <a:gd name="connsiteY5" fmla="*/ 5965897 h 6858000"/>
              <a:gd name="connsiteX6" fmla="*/ 928305 w 9740963"/>
              <a:gd name="connsiteY6" fmla="*/ 5941490 h 6858000"/>
              <a:gd name="connsiteX7" fmla="*/ 981316 w 9740963"/>
              <a:gd name="connsiteY7" fmla="*/ 5930787 h 6858000"/>
              <a:gd name="connsiteX8" fmla="*/ 9583907 w 9740963"/>
              <a:gd name="connsiteY8" fmla="*/ 5514803 h 6858000"/>
              <a:gd name="connsiteX9" fmla="*/ 9740963 w 9740963"/>
              <a:gd name="connsiteY9" fmla="*/ 5514803 h 6858000"/>
              <a:gd name="connsiteX10" fmla="*/ 9740963 w 9740963"/>
              <a:gd name="connsiteY10" fmla="*/ 6004147 h 6858000"/>
              <a:gd name="connsiteX11" fmla="*/ 9490281 w 9740963"/>
              <a:gd name="connsiteY11" fmla="*/ 5753466 h 6858000"/>
              <a:gd name="connsiteX12" fmla="*/ 9490279 w 9740963"/>
              <a:gd name="connsiteY12" fmla="*/ 5753464 h 6858000"/>
              <a:gd name="connsiteX13" fmla="*/ 9470329 w 9740963"/>
              <a:gd name="connsiteY13" fmla="*/ 5733515 h 6858000"/>
              <a:gd name="connsiteX14" fmla="*/ 9449177 w 9740963"/>
              <a:gd name="connsiteY14" fmla="*/ 5702140 h 6858000"/>
              <a:gd name="connsiteX15" fmla="*/ 9438473 w 9740963"/>
              <a:gd name="connsiteY15" fmla="*/ 5649129 h 6858000"/>
              <a:gd name="connsiteX16" fmla="*/ 9521653 w 9740963"/>
              <a:gd name="connsiteY16" fmla="*/ 5523641 h 6858000"/>
              <a:gd name="connsiteX17" fmla="*/ 9565421 w 9740963"/>
              <a:gd name="connsiteY17" fmla="*/ 5514804 h 6858000"/>
              <a:gd name="connsiteX18" fmla="*/ 9583907 w 9740963"/>
              <a:gd name="connsiteY18" fmla="*/ 5514804 h 6858000"/>
              <a:gd name="connsiteX19" fmla="*/ 9014977 w 9740963"/>
              <a:gd name="connsiteY19" fmla="*/ 5514803 h 6858000"/>
              <a:gd name="connsiteX20" fmla="*/ 9067989 w 9740963"/>
              <a:gd name="connsiteY20" fmla="*/ 5525506 h 6858000"/>
              <a:gd name="connsiteX21" fmla="*/ 9104189 w 9740963"/>
              <a:gd name="connsiteY21" fmla="*/ 5549913 h 6858000"/>
              <a:gd name="connsiteX22" fmla="*/ 9740963 w 9740963"/>
              <a:gd name="connsiteY22" fmla="*/ 6186687 h 6858000"/>
              <a:gd name="connsiteX23" fmla="*/ 9740963 w 9740963"/>
              <a:gd name="connsiteY23" fmla="*/ 6858000 h 6858000"/>
              <a:gd name="connsiteX24" fmla="*/ 8878787 w 9740963"/>
              <a:gd name="connsiteY24" fmla="*/ 6858000 h 6858000"/>
              <a:gd name="connsiteX25" fmla="*/ 8878787 w 9740963"/>
              <a:gd name="connsiteY25" fmla="*/ 5650995 h 6858000"/>
              <a:gd name="connsiteX26" fmla="*/ 8878787 w 9740963"/>
              <a:gd name="connsiteY26" fmla="*/ 5650994 h 6858000"/>
              <a:gd name="connsiteX27" fmla="*/ 9014977 w 9740963"/>
              <a:gd name="connsiteY27" fmla="*/ 5514803 h 6858000"/>
              <a:gd name="connsiteX28" fmla="*/ 8615441 w 9740963"/>
              <a:gd name="connsiteY28" fmla="*/ 5514803 h 6858000"/>
              <a:gd name="connsiteX29" fmla="*/ 8751631 w 9740963"/>
              <a:gd name="connsiteY29" fmla="*/ 5650994 h 6858000"/>
              <a:gd name="connsiteX30" fmla="*/ 8751631 w 9740963"/>
              <a:gd name="connsiteY30" fmla="*/ 5650995 h 6858000"/>
              <a:gd name="connsiteX31" fmla="*/ 8751631 w 9740963"/>
              <a:gd name="connsiteY31" fmla="*/ 6858000 h 6858000"/>
              <a:gd name="connsiteX32" fmla="*/ 7218142 w 9740963"/>
              <a:gd name="connsiteY32" fmla="*/ 6858000 h 6858000"/>
              <a:gd name="connsiteX33" fmla="*/ 8526229 w 9740963"/>
              <a:gd name="connsiteY33" fmla="*/ 5549913 h 6858000"/>
              <a:gd name="connsiteX34" fmla="*/ 8562429 w 9740963"/>
              <a:gd name="connsiteY34" fmla="*/ 5525506 h 6858000"/>
              <a:gd name="connsiteX35" fmla="*/ 8615441 w 9740963"/>
              <a:gd name="connsiteY35" fmla="*/ 5514803 h 6858000"/>
              <a:gd name="connsiteX36" fmla="*/ 6477647 w 9740963"/>
              <a:gd name="connsiteY36" fmla="*/ 5514803 h 6858000"/>
              <a:gd name="connsiteX37" fmla="*/ 8046511 w 9740963"/>
              <a:gd name="connsiteY37" fmla="*/ 5514803 h 6858000"/>
              <a:gd name="connsiteX38" fmla="*/ 8046511 w 9740963"/>
              <a:gd name="connsiteY38" fmla="*/ 5514804 h 6858000"/>
              <a:gd name="connsiteX39" fmla="*/ 8064997 w 9740963"/>
              <a:gd name="connsiteY39" fmla="*/ 5514804 h 6858000"/>
              <a:gd name="connsiteX40" fmla="*/ 8108765 w 9740963"/>
              <a:gd name="connsiteY40" fmla="*/ 5523641 h 6858000"/>
              <a:gd name="connsiteX41" fmla="*/ 8191945 w 9740963"/>
              <a:gd name="connsiteY41" fmla="*/ 5649129 h 6858000"/>
              <a:gd name="connsiteX42" fmla="*/ 8181241 w 9740963"/>
              <a:gd name="connsiteY42" fmla="*/ 5702140 h 6858000"/>
              <a:gd name="connsiteX43" fmla="*/ 8160089 w 9740963"/>
              <a:gd name="connsiteY43" fmla="*/ 5733515 h 6858000"/>
              <a:gd name="connsiteX44" fmla="*/ 8140139 w 9740963"/>
              <a:gd name="connsiteY44" fmla="*/ 5753464 h 6858000"/>
              <a:gd name="connsiteX45" fmla="*/ 8140137 w 9740963"/>
              <a:gd name="connsiteY45" fmla="*/ 5753466 h 6858000"/>
              <a:gd name="connsiteX46" fmla="*/ 7035602 w 9740963"/>
              <a:gd name="connsiteY46" fmla="*/ 6858000 h 6858000"/>
              <a:gd name="connsiteX47" fmla="*/ 6334079 w 9740963"/>
              <a:gd name="connsiteY47" fmla="*/ 6858000 h 6858000"/>
              <a:gd name="connsiteX48" fmla="*/ 6334079 w 9740963"/>
              <a:gd name="connsiteY48" fmla="*/ 5658368 h 6858000"/>
              <a:gd name="connsiteX49" fmla="*/ 6334079 w 9740963"/>
              <a:gd name="connsiteY49" fmla="*/ 5658367 h 6858000"/>
              <a:gd name="connsiteX50" fmla="*/ 6334079 w 9740963"/>
              <a:gd name="connsiteY50" fmla="*/ 5639889 h 6858000"/>
              <a:gd name="connsiteX51" fmla="*/ 6342917 w 9740963"/>
              <a:gd name="connsiteY51" fmla="*/ 5596117 h 6858000"/>
              <a:gd name="connsiteX52" fmla="*/ 6415393 w 9740963"/>
              <a:gd name="connsiteY52" fmla="*/ 5523641 h 6858000"/>
              <a:gd name="connsiteX53" fmla="*/ 6459161 w 9740963"/>
              <a:gd name="connsiteY53" fmla="*/ 5514804 h 6858000"/>
              <a:gd name="connsiteX54" fmla="*/ 4494492 w 9740963"/>
              <a:gd name="connsiteY54" fmla="*/ 5514803 h 6858000"/>
              <a:gd name="connsiteX55" fmla="*/ 6063355 w 9740963"/>
              <a:gd name="connsiteY55" fmla="*/ 5514803 h 6858000"/>
              <a:gd name="connsiteX56" fmla="*/ 6081841 w 9740963"/>
              <a:gd name="connsiteY56" fmla="*/ 5514804 h 6858000"/>
              <a:gd name="connsiteX57" fmla="*/ 6125609 w 9740963"/>
              <a:gd name="connsiteY57" fmla="*/ 5523641 h 6858000"/>
              <a:gd name="connsiteX58" fmla="*/ 6198085 w 9740963"/>
              <a:gd name="connsiteY58" fmla="*/ 5596117 h 6858000"/>
              <a:gd name="connsiteX59" fmla="*/ 6206923 w 9740963"/>
              <a:gd name="connsiteY59" fmla="*/ 5639889 h 6858000"/>
              <a:gd name="connsiteX60" fmla="*/ 6206923 w 9740963"/>
              <a:gd name="connsiteY60" fmla="*/ 5658367 h 6858000"/>
              <a:gd name="connsiteX61" fmla="*/ 6206923 w 9740963"/>
              <a:gd name="connsiteY61" fmla="*/ 5658368 h 6858000"/>
              <a:gd name="connsiteX62" fmla="*/ 6206923 w 9740963"/>
              <a:gd name="connsiteY62" fmla="*/ 6858000 h 6858000"/>
              <a:gd name="connsiteX63" fmla="*/ 5505401 w 9740963"/>
              <a:gd name="connsiteY63" fmla="*/ 6858000 h 6858000"/>
              <a:gd name="connsiteX64" fmla="*/ 4400866 w 9740963"/>
              <a:gd name="connsiteY64" fmla="*/ 5753466 h 6858000"/>
              <a:gd name="connsiteX65" fmla="*/ 4400863 w 9740963"/>
              <a:gd name="connsiteY65" fmla="*/ 5753464 h 6858000"/>
              <a:gd name="connsiteX66" fmla="*/ 4380913 w 9740963"/>
              <a:gd name="connsiteY66" fmla="*/ 5733515 h 6858000"/>
              <a:gd name="connsiteX67" fmla="*/ 4359762 w 9740963"/>
              <a:gd name="connsiteY67" fmla="*/ 5702140 h 6858000"/>
              <a:gd name="connsiteX68" fmla="*/ 4349058 w 9740963"/>
              <a:gd name="connsiteY68" fmla="*/ 5649129 h 6858000"/>
              <a:gd name="connsiteX69" fmla="*/ 4432238 w 9740963"/>
              <a:gd name="connsiteY69" fmla="*/ 5523641 h 6858000"/>
              <a:gd name="connsiteX70" fmla="*/ 4476005 w 9740963"/>
              <a:gd name="connsiteY70" fmla="*/ 5514804 h 6858000"/>
              <a:gd name="connsiteX71" fmla="*/ 4494492 w 9740963"/>
              <a:gd name="connsiteY71" fmla="*/ 5514804 h 6858000"/>
              <a:gd name="connsiteX72" fmla="*/ 3925562 w 9740963"/>
              <a:gd name="connsiteY72" fmla="*/ 5514803 h 6858000"/>
              <a:gd name="connsiteX73" fmla="*/ 3978574 w 9740963"/>
              <a:gd name="connsiteY73" fmla="*/ 5525506 h 6858000"/>
              <a:gd name="connsiteX74" fmla="*/ 4014774 w 9740963"/>
              <a:gd name="connsiteY74" fmla="*/ 5549913 h 6858000"/>
              <a:gd name="connsiteX75" fmla="*/ 5322861 w 9740963"/>
              <a:gd name="connsiteY75" fmla="*/ 6858000 h 6858000"/>
              <a:gd name="connsiteX76" fmla="*/ 3789371 w 9740963"/>
              <a:gd name="connsiteY76" fmla="*/ 6858000 h 6858000"/>
              <a:gd name="connsiteX77" fmla="*/ 3789371 w 9740963"/>
              <a:gd name="connsiteY77" fmla="*/ 5650995 h 6858000"/>
              <a:gd name="connsiteX78" fmla="*/ 3789371 w 9740963"/>
              <a:gd name="connsiteY78" fmla="*/ 5650994 h 6858000"/>
              <a:gd name="connsiteX79" fmla="*/ 3925562 w 9740963"/>
              <a:gd name="connsiteY79" fmla="*/ 5514803 h 6858000"/>
              <a:gd name="connsiteX80" fmla="*/ 3526025 w 9740963"/>
              <a:gd name="connsiteY80" fmla="*/ 5514803 h 6858000"/>
              <a:gd name="connsiteX81" fmla="*/ 3662216 w 9740963"/>
              <a:gd name="connsiteY81" fmla="*/ 5650994 h 6858000"/>
              <a:gd name="connsiteX82" fmla="*/ 3662216 w 9740963"/>
              <a:gd name="connsiteY82" fmla="*/ 5650995 h 6858000"/>
              <a:gd name="connsiteX83" fmla="*/ 3662216 w 9740963"/>
              <a:gd name="connsiteY83" fmla="*/ 6858000 h 6858000"/>
              <a:gd name="connsiteX84" fmla="*/ 2128725 w 9740963"/>
              <a:gd name="connsiteY84" fmla="*/ 6858000 h 6858000"/>
              <a:gd name="connsiteX85" fmla="*/ 3436813 w 9740963"/>
              <a:gd name="connsiteY85" fmla="*/ 5549913 h 6858000"/>
              <a:gd name="connsiteX86" fmla="*/ 3473013 w 9740963"/>
              <a:gd name="connsiteY86" fmla="*/ 5525506 h 6858000"/>
              <a:gd name="connsiteX87" fmla="*/ 3526025 w 9740963"/>
              <a:gd name="connsiteY87" fmla="*/ 5514803 h 6858000"/>
              <a:gd name="connsiteX88" fmla="*/ 1388232 w 9740963"/>
              <a:gd name="connsiteY88" fmla="*/ 5514803 h 6858000"/>
              <a:gd name="connsiteX89" fmla="*/ 2957095 w 9740963"/>
              <a:gd name="connsiteY89" fmla="*/ 5514803 h 6858000"/>
              <a:gd name="connsiteX90" fmla="*/ 2957095 w 9740963"/>
              <a:gd name="connsiteY90" fmla="*/ 5514804 h 6858000"/>
              <a:gd name="connsiteX91" fmla="*/ 2975581 w 9740963"/>
              <a:gd name="connsiteY91" fmla="*/ 5514804 h 6858000"/>
              <a:gd name="connsiteX92" fmla="*/ 3019349 w 9740963"/>
              <a:gd name="connsiteY92" fmla="*/ 5523641 h 6858000"/>
              <a:gd name="connsiteX93" fmla="*/ 3102529 w 9740963"/>
              <a:gd name="connsiteY93" fmla="*/ 5649129 h 6858000"/>
              <a:gd name="connsiteX94" fmla="*/ 3091826 w 9740963"/>
              <a:gd name="connsiteY94" fmla="*/ 5702140 h 6858000"/>
              <a:gd name="connsiteX95" fmla="*/ 3070674 w 9740963"/>
              <a:gd name="connsiteY95" fmla="*/ 5733515 h 6858000"/>
              <a:gd name="connsiteX96" fmla="*/ 3050724 w 9740963"/>
              <a:gd name="connsiteY96" fmla="*/ 5753464 h 6858000"/>
              <a:gd name="connsiteX97" fmla="*/ 3050722 w 9740963"/>
              <a:gd name="connsiteY97" fmla="*/ 5753466 h 6858000"/>
              <a:gd name="connsiteX98" fmla="*/ 1946187 w 9740963"/>
              <a:gd name="connsiteY98" fmla="*/ 6858000 h 6858000"/>
              <a:gd name="connsiteX99" fmla="*/ 1244663 w 9740963"/>
              <a:gd name="connsiteY99" fmla="*/ 6858000 h 6858000"/>
              <a:gd name="connsiteX100" fmla="*/ 1244663 w 9740963"/>
              <a:gd name="connsiteY100" fmla="*/ 5658367 h 6858000"/>
              <a:gd name="connsiteX101" fmla="*/ 1244664 w 9740963"/>
              <a:gd name="connsiteY101" fmla="*/ 5658368 h 6858000"/>
              <a:gd name="connsiteX102" fmla="*/ 1244664 w 9740963"/>
              <a:gd name="connsiteY102" fmla="*/ 5639889 h 6858000"/>
              <a:gd name="connsiteX103" fmla="*/ 1253501 w 9740963"/>
              <a:gd name="connsiteY103" fmla="*/ 5596117 h 6858000"/>
              <a:gd name="connsiteX104" fmla="*/ 1325978 w 9740963"/>
              <a:gd name="connsiteY104" fmla="*/ 5523641 h 6858000"/>
              <a:gd name="connsiteX105" fmla="*/ 1369746 w 9740963"/>
              <a:gd name="connsiteY105" fmla="*/ 5514804 h 6858000"/>
              <a:gd name="connsiteX106" fmla="*/ 9583907 w 9740963"/>
              <a:gd name="connsiteY106" fmla="*/ 3506125 h 6858000"/>
              <a:gd name="connsiteX107" fmla="*/ 9740963 w 9740963"/>
              <a:gd name="connsiteY107" fmla="*/ 3506125 h 6858000"/>
              <a:gd name="connsiteX108" fmla="*/ 9740963 w 9740963"/>
              <a:gd name="connsiteY108" fmla="*/ 3995469 h 6858000"/>
              <a:gd name="connsiteX109" fmla="*/ 9490281 w 9740963"/>
              <a:gd name="connsiteY109" fmla="*/ 3744788 h 6858000"/>
              <a:gd name="connsiteX110" fmla="*/ 9490279 w 9740963"/>
              <a:gd name="connsiteY110" fmla="*/ 3744786 h 6858000"/>
              <a:gd name="connsiteX111" fmla="*/ 9470329 w 9740963"/>
              <a:gd name="connsiteY111" fmla="*/ 3724837 h 6858000"/>
              <a:gd name="connsiteX112" fmla="*/ 9449177 w 9740963"/>
              <a:gd name="connsiteY112" fmla="*/ 3693462 h 6858000"/>
              <a:gd name="connsiteX113" fmla="*/ 9438473 w 9740963"/>
              <a:gd name="connsiteY113" fmla="*/ 3640451 h 6858000"/>
              <a:gd name="connsiteX114" fmla="*/ 9521653 w 9740963"/>
              <a:gd name="connsiteY114" fmla="*/ 3514963 h 6858000"/>
              <a:gd name="connsiteX115" fmla="*/ 9565421 w 9740963"/>
              <a:gd name="connsiteY115" fmla="*/ 3506126 h 6858000"/>
              <a:gd name="connsiteX116" fmla="*/ 9583907 w 9740963"/>
              <a:gd name="connsiteY116" fmla="*/ 3506126 h 6858000"/>
              <a:gd name="connsiteX117" fmla="*/ 9014977 w 9740963"/>
              <a:gd name="connsiteY117" fmla="*/ 3506125 h 6858000"/>
              <a:gd name="connsiteX118" fmla="*/ 9067989 w 9740963"/>
              <a:gd name="connsiteY118" fmla="*/ 3516828 h 6858000"/>
              <a:gd name="connsiteX119" fmla="*/ 9104189 w 9740963"/>
              <a:gd name="connsiteY119" fmla="*/ 3541235 h 6858000"/>
              <a:gd name="connsiteX120" fmla="*/ 9740963 w 9740963"/>
              <a:gd name="connsiteY120" fmla="*/ 4178008 h 6858000"/>
              <a:gd name="connsiteX121" fmla="*/ 9740963 w 9740963"/>
              <a:gd name="connsiteY121" fmla="*/ 5360553 h 6858000"/>
              <a:gd name="connsiteX122" fmla="*/ 9022355 w 9740963"/>
              <a:gd name="connsiteY122" fmla="*/ 5360553 h 6858000"/>
              <a:gd name="connsiteX123" fmla="*/ 9003869 w 9740963"/>
              <a:gd name="connsiteY123" fmla="*/ 5360552 h 6858000"/>
              <a:gd name="connsiteX124" fmla="*/ 8960101 w 9740963"/>
              <a:gd name="connsiteY124" fmla="*/ 5351716 h 6858000"/>
              <a:gd name="connsiteX125" fmla="*/ 8887625 w 9740963"/>
              <a:gd name="connsiteY125" fmla="*/ 5279239 h 6858000"/>
              <a:gd name="connsiteX126" fmla="*/ 8878787 w 9740963"/>
              <a:gd name="connsiteY126" fmla="*/ 5235467 h 6858000"/>
              <a:gd name="connsiteX127" fmla="*/ 8878787 w 9740963"/>
              <a:gd name="connsiteY127" fmla="*/ 5216989 h 6858000"/>
              <a:gd name="connsiteX128" fmla="*/ 8878787 w 9740963"/>
              <a:gd name="connsiteY128" fmla="*/ 5216988 h 6858000"/>
              <a:gd name="connsiteX129" fmla="*/ 8878787 w 9740963"/>
              <a:gd name="connsiteY129" fmla="*/ 3642317 h 6858000"/>
              <a:gd name="connsiteX130" fmla="*/ 8878787 w 9740963"/>
              <a:gd name="connsiteY130" fmla="*/ 3642316 h 6858000"/>
              <a:gd name="connsiteX131" fmla="*/ 9014977 w 9740963"/>
              <a:gd name="connsiteY131" fmla="*/ 3506125 h 6858000"/>
              <a:gd name="connsiteX132" fmla="*/ 8615441 w 9740963"/>
              <a:gd name="connsiteY132" fmla="*/ 3506125 h 6858000"/>
              <a:gd name="connsiteX133" fmla="*/ 8751631 w 9740963"/>
              <a:gd name="connsiteY133" fmla="*/ 3642316 h 6858000"/>
              <a:gd name="connsiteX134" fmla="*/ 8751631 w 9740963"/>
              <a:gd name="connsiteY134" fmla="*/ 3642317 h 6858000"/>
              <a:gd name="connsiteX135" fmla="*/ 8751631 w 9740963"/>
              <a:gd name="connsiteY135" fmla="*/ 5216988 h 6858000"/>
              <a:gd name="connsiteX136" fmla="*/ 8751631 w 9740963"/>
              <a:gd name="connsiteY136" fmla="*/ 5216989 h 6858000"/>
              <a:gd name="connsiteX137" fmla="*/ 8751631 w 9740963"/>
              <a:gd name="connsiteY137" fmla="*/ 5235467 h 6858000"/>
              <a:gd name="connsiteX138" fmla="*/ 8742793 w 9740963"/>
              <a:gd name="connsiteY138" fmla="*/ 5279239 h 6858000"/>
              <a:gd name="connsiteX139" fmla="*/ 8670317 w 9740963"/>
              <a:gd name="connsiteY139" fmla="*/ 5351716 h 6858000"/>
              <a:gd name="connsiteX140" fmla="*/ 8626549 w 9740963"/>
              <a:gd name="connsiteY140" fmla="*/ 5360552 h 6858000"/>
              <a:gd name="connsiteX141" fmla="*/ 8608063 w 9740963"/>
              <a:gd name="connsiteY141" fmla="*/ 5360553 h 6858000"/>
              <a:gd name="connsiteX142" fmla="*/ 7039199 w 9740963"/>
              <a:gd name="connsiteY142" fmla="*/ 5360553 h 6858000"/>
              <a:gd name="connsiteX143" fmla="*/ 7039199 w 9740963"/>
              <a:gd name="connsiteY143" fmla="*/ 5360552 h 6858000"/>
              <a:gd name="connsiteX144" fmla="*/ 7020713 w 9740963"/>
              <a:gd name="connsiteY144" fmla="*/ 5360552 h 6858000"/>
              <a:gd name="connsiteX145" fmla="*/ 6976945 w 9740963"/>
              <a:gd name="connsiteY145" fmla="*/ 5351716 h 6858000"/>
              <a:gd name="connsiteX146" fmla="*/ 6893765 w 9740963"/>
              <a:gd name="connsiteY146" fmla="*/ 5226228 h 6858000"/>
              <a:gd name="connsiteX147" fmla="*/ 6904469 w 9740963"/>
              <a:gd name="connsiteY147" fmla="*/ 5173216 h 6858000"/>
              <a:gd name="connsiteX148" fmla="*/ 6925621 w 9740963"/>
              <a:gd name="connsiteY148" fmla="*/ 5141842 h 6858000"/>
              <a:gd name="connsiteX149" fmla="*/ 6945571 w 9740963"/>
              <a:gd name="connsiteY149" fmla="*/ 5121892 h 6858000"/>
              <a:gd name="connsiteX150" fmla="*/ 6945573 w 9740963"/>
              <a:gd name="connsiteY150" fmla="*/ 5121891 h 6858000"/>
              <a:gd name="connsiteX151" fmla="*/ 8526229 w 9740963"/>
              <a:gd name="connsiteY151" fmla="*/ 3541235 h 6858000"/>
              <a:gd name="connsiteX152" fmla="*/ 8562429 w 9740963"/>
              <a:gd name="connsiteY152" fmla="*/ 3516828 h 6858000"/>
              <a:gd name="connsiteX153" fmla="*/ 8615441 w 9740963"/>
              <a:gd name="connsiteY153" fmla="*/ 3506125 h 6858000"/>
              <a:gd name="connsiteX154" fmla="*/ 6477647 w 9740963"/>
              <a:gd name="connsiteY154" fmla="*/ 3506125 h 6858000"/>
              <a:gd name="connsiteX155" fmla="*/ 8046511 w 9740963"/>
              <a:gd name="connsiteY155" fmla="*/ 3506125 h 6858000"/>
              <a:gd name="connsiteX156" fmla="*/ 8046511 w 9740963"/>
              <a:gd name="connsiteY156" fmla="*/ 3506126 h 6858000"/>
              <a:gd name="connsiteX157" fmla="*/ 8064997 w 9740963"/>
              <a:gd name="connsiteY157" fmla="*/ 3506126 h 6858000"/>
              <a:gd name="connsiteX158" fmla="*/ 8108765 w 9740963"/>
              <a:gd name="connsiteY158" fmla="*/ 3514963 h 6858000"/>
              <a:gd name="connsiteX159" fmla="*/ 8191945 w 9740963"/>
              <a:gd name="connsiteY159" fmla="*/ 3640451 h 6858000"/>
              <a:gd name="connsiteX160" fmla="*/ 8181241 w 9740963"/>
              <a:gd name="connsiteY160" fmla="*/ 3693462 h 6858000"/>
              <a:gd name="connsiteX161" fmla="*/ 8160089 w 9740963"/>
              <a:gd name="connsiteY161" fmla="*/ 3724837 h 6858000"/>
              <a:gd name="connsiteX162" fmla="*/ 8140139 w 9740963"/>
              <a:gd name="connsiteY162" fmla="*/ 3744786 h 6858000"/>
              <a:gd name="connsiteX163" fmla="*/ 8140137 w 9740963"/>
              <a:gd name="connsiteY163" fmla="*/ 3744788 h 6858000"/>
              <a:gd name="connsiteX164" fmla="*/ 6559481 w 9740963"/>
              <a:gd name="connsiteY164" fmla="*/ 5325443 h 6858000"/>
              <a:gd name="connsiteX165" fmla="*/ 6523281 w 9740963"/>
              <a:gd name="connsiteY165" fmla="*/ 5349850 h 6858000"/>
              <a:gd name="connsiteX166" fmla="*/ 6470269 w 9740963"/>
              <a:gd name="connsiteY166" fmla="*/ 5360553 h 6858000"/>
              <a:gd name="connsiteX167" fmla="*/ 6334079 w 9740963"/>
              <a:gd name="connsiteY167" fmla="*/ 5224362 h 6858000"/>
              <a:gd name="connsiteX168" fmla="*/ 6334079 w 9740963"/>
              <a:gd name="connsiteY168" fmla="*/ 3649690 h 6858000"/>
              <a:gd name="connsiteX169" fmla="*/ 6334079 w 9740963"/>
              <a:gd name="connsiteY169" fmla="*/ 3649689 h 6858000"/>
              <a:gd name="connsiteX170" fmla="*/ 6334079 w 9740963"/>
              <a:gd name="connsiteY170" fmla="*/ 3631211 h 6858000"/>
              <a:gd name="connsiteX171" fmla="*/ 6342917 w 9740963"/>
              <a:gd name="connsiteY171" fmla="*/ 3587439 h 6858000"/>
              <a:gd name="connsiteX172" fmla="*/ 6415393 w 9740963"/>
              <a:gd name="connsiteY172" fmla="*/ 3514963 h 6858000"/>
              <a:gd name="connsiteX173" fmla="*/ 6459161 w 9740963"/>
              <a:gd name="connsiteY173" fmla="*/ 3506126 h 6858000"/>
              <a:gd name="connsiteX174" fmla="*/ 4494492 w 9740963"/>
              <a:gd name="connsiteY174" fmla="*/ 3506125 h 6858000"/>
              <a:gd name="connsiteX175" fmla="*/ 6063355 w 9740963"/>
              <a:gd name="connsiteY175" fmla="*/ 3506125 h 6858000"/>
              <a:gd name="connsiteX176" fmla="*/ 6081841 w 9740963"/>
              <a:gd name="connsiteY176" fmla="*/ 3506126 h 6858000"/>
              <a:gd name="connsiteX177" fmla="*/ 6125609 w 9740963"/>
              <a:gd name="connsiteY177" fmla="*/ 3514963 h 6858000"/>
              <a:gd name="connsiteX178" fmla="*/ 6198085 w 9740963"/>
              <a:gd name="connsiteY178" fmla="*/ 3587439 h 6858000"/>
              <a:gd name="connsiteX179" fmla="*/ 6206923 w 9740963"/>
              <a:gd name="connsiteY179" fmla="*/ 3631211 h 6858000"/>
              <a:gd name="connsiteX180" fmla="*/ 6206923 w 9740963"/>
              <a:gd name="connsiteY180" fmla="*/ 3649689 h 6858000"/>
              <a:gd name="connsiteX181" fmla="*/ 6206923 w 9740963"/>
              <a:gd name="connsiteY181" fmla="*/ 3649690 h 6858000"/>
              <a:gd name="connsiteX182" fmla="*/ 6206923 w 9740963"/>
              <a:gd name="connsiteY182" fmla="*/ 5224362 h 6858000"/>
              <a:gd name="connsiteX183" fmla="*/ 6070733 w 9740963"/>
              <a:gd name="connsiteY183" fmla="*/ 5360553 h 6858000"/>
              <a:gd name="connsiteX184" fmla="*/ 6017721 w 9740963"/>
              <a:gd name="connsiteY184" fmla="*/ 5349850 h 6858000"/>
              <a:gd name="connsiteX185" fmla="*/ 5981521 w 9740963"/>
              <a:gd name="connsiteY185" fmla="*/ 5325443 h 6858000"/>
              <a:gd name="connsiteX186" fmla="*/ 4400866 w 9740963"/>
              <a:gd name="connsiteY186" fmla="*/ 3744788 h 6858000"/>
              <a:gd name="connsiteX187" fmla="*/ 4400864 w 9740963"/>
              <a:gd name="connsiteY187" fmla="*/ 3744786 h 6858000"/>
              <a:gd name="connsiteX188" fmla="*/ 4380913 w 9740963"/>
              <a:gd name="connsiteY188" fmla="*/ 3724837 h 6858000"/>
              <a:gd name="connsiteX189" fmla="*/ 4359762 w 9740963"/>
              <a:gd name="connsiteY189" fmla="*/ 3693462 h 6858000"/>
              <a:gd name="connsiteX190" fmla="*/ 4349058 w 9740963"/>
              <a:gd name="connsiteY190" fmla="*/ 3640451 h 6858000"/>
              <a:gd name="connsiteX191" fmla="*/ 4432239 w 9740963"/>
              <a:gd name="connsiteY191" fmla="*/ 3514963 h 6858000"/>
              <a:gd name="connsiteX192" fmla="*/ 4476005 w 9740963"/>
              <a:gd name="connsiteY192" fmla="*/ 3506126 h 6858000"/>
              <a:gd name="connsiteX193" fmla="*/ 4494492 w 9740963"/>
              <a:gd name="connsiteY193" fmla="*/ 3506126 h 6858000"/>
              <a:gd name="connsiteX194" fmla="*/ 3925563 w 9740963"/>
              <a:gd name="connsiteY194" fmla="*/ 3506125 h 6858000"/>
              <a:gd name="connsiteX195" fmla="*/ 3978574 w 9740963"/>
              <a:gd name="connsiteY195" fmla="*/ 3516828 h 6858000"/>
              <a:gd name="connsiteX196" fmla="*/ 4014774 w 9740963"/>
              <a:gd name="connsiteY196" fmla="*/ 3541235 h 6858000"/>
              <a:gd name="connsiteX197" fmla="*/ 5595430 w 9740963"/>
              <a:gd name="connsiteY197" fmla="*/ 5121891 h 6858000"/>
              <a:gd name="connsiteX198" fmla="*/ 5595432 w 9740963"/>
              <a:gd name="connsiteY198" fmla="*/ 5121892 h 6858000"/>
              <a:gd name="connsiteX199" fmla="*/ 5615381 w 9740963"/>
              <a:gd name="connsiteY199" fmla="*/ 5141842 h 6858000"/>
              <a:gd name="connsiteX200" fmla="*/ 5636534 w 9740963"/>
              <a:gd name="connsiteY200" fmla="*/ 5173216 h 6858000"/>
              <a:gd name="connsiteX201" fmla="*/ 5647237 w 9740963"/>
              <a:gd name="connsiteY201" fmla="*/ 5226228 h 6858000"/>
              <a:gd name="connsiteX202" fmla="*/ 5564057 w 9740963"/>
              <a:gd name="connsiteY202" fmla="*/ 5351716 h 6858000"/>
              <a:gd name="connsiteX203" fmla="*/ 5520289 w 9740963"/>
              <a:gd name="connsiteY203" fmla="*/ 5360552 h 6858000"/>
              <a:gd name="connsiteX204" fmla="*/ 5501803 w 9740963"/>
              <a:gd name="connsiteY204" fmla="*/ 5360552 h 6858000"/>
              <a:gd name="connsiteX205" fmla="*/ 5501803 w 9740963"/>
              <a:gd name="connsiteY205" fmla="*/ 5360553 h 6858000"/>
              <a:gd name="connsiteX206" fmla="*/ 3932940 w 9740963"/>
              <a:gd name="connsiteY206" fmla="*/ 5360553 h 6858000"/>
              <a:gd name="connsiteX207" fmla="*/ 3914454 w 9740963"/>
              <a:gd name="connsiteY207" fmla="*/ 5360552 h 6858000"/>
              <a:gd name="connsiteX208" fmla="*/ 3870687 w 9740963"/>
              <a:gd name="connsiteY208" fmla="*/ 5351716 h 6858000"/>
              <a:gd name="connsiteX209" fmla="*/ 3798210 w 9740963"/>
              <a:gd name="connsiteY209" fmla="*/ 5279239 h 6858000"/>
              <a:gd name="connsiteX210" fmla="*/ 3789372 w 9740963"/>
              <a:gd name="connsiteY210" fmla="*/ 5235467 h 6858000"/>
              <a:gd name="connsiteX211" fmla="*/ 3789372 w 9740963"/>
              <a:gd name="connsiteY211" fmla="*/ 5216988 h 6858000"/>
              <a:gd name="connsiteX212" fmla="*/ 3789371 w 9740963"/>
              <a:gd name="connsiteY212" fmla="*/ 5216989 h 6858000"/>
              <a:gd name="connsiteX213" fmla="*/ 3789371 w 9740963"/>
              <a:gd name="connsiteY213" fmla="*/ 3642317 h 6858000"/>
              <a:gd name="connsiteX214" fmla="*/ 3789371 w 9740963"/>
              <a:gd name="connsiteY214" fmla="*/ 3642316 h 6858000"/>
              <a:gd name="connsiteX215" fmla="*/ 3925563 w 9740963"/>
              <a:gd name="connsiteY215" fmla="*/ 3506125 h 6858000"/>
              <a:gd name="connsiteX216" fmla="*/ 3526024 w 9740963"/>
              <a:gd name="connsiteY216" fmla="*/ 3506125 h 6858000"/>
              <a:gd name="connsiteX217" fmla="*/ 3662215 w 9740963"/>
              <a:gd name="connsiteY217" fmla="*/ 3642316 h 6858000"/>
              <a:gd name="connsiteX218" fmla="*/ 3662215 w 9740963"/>
              <a:gd name="connsiteY218" fmla="*/ 3642317 h 6858000"/>
              <a:gd name="connsiteX219" fmla="*/ 3662215 w 9740963"/>
              <a:gd name="connsiteY219" fmla="*/ 5216988 h 6858000"/>
              <a:gd name="connsiteX220" fmla="*/ 3662215 w 9740963"/>
              <a:gd name="connsiteY220" fmla="*/ 5216989 h 6858000"/>
              <a:gd name="connsiteX221" fmla="*/ 3662215 w 9740963"/>
              <a:gd name="connsiteY221" fmla="*/ 5235467 h 6858000"/>
              <a:gd name="connsiteX222" fmla="*/ 3653377 w 9740963"/>
              <a:gd name="connsiteY222" fmla="*/ 5279239 h 6858000"/>
              <a:gd name="connsiteX223" fmla="*/ 3580900 w 9740963"/>
              <a:gd name="connsiteY223" fmla="*/ 5351716 h 6858000"/>
              <a:gd name="connsiteX224" fmla="*/ 3537132 w 9740963"/>
              <a:gd name="connsiteY224" fmla="*/ 5360552 h 6858000"/>
              <a:gd name="connsiteX225" fmla="*/ 3518647 w 9740963"/>
              <a:gd name="connsiteY225" fmla="*/ 5360553 h 6858000"/>
              <a:gd name="connsiteX226" fmla="*/ 1949784 w 9740963"/>
              <a:gd name="connsiteY226" fmla="*/ 5360553 h 6858000"/>
              <a:gd name="connsiteX227" fmla="*/ 1949784 w 9740963"/>
              <a:gd name="connsiteY227" fmla="*/ 5360552 h 6858000"/>
              <a:gd name="connsiteX228" fmla="*/ 1931296 w 9740963"/>
              <a:gd name="connsiteY228" fmla="*/ 5360552 h 6858000"/>
              <a:gd name="connsiteX229" fmla="*/ 1887528 w 9740963"/>
              <a:gd name="connsiteY229" fmla="*/ 5351716 h 6858000"/>
              <a:gd name="connsiteX230" fmla="*/ 1804350 w 9740963"/>
              <a:gd name="connsiteY230" fmla="*/ 5226228 h 6858000"/>
              <a:gd name="connsiteX231" fmla="*/ 1815052 w 9740963"/>
              <a:gd name="connsiteY231" fmla="*/ 5173216 h 6858000"/>
              <a:gd name="connsiteX232" fmla="*/ 1836205 w 9740963"/>
              <a:gd name="connsiteY232" fmla="*/ 5141842 h 6858000"/>
              <a:gd name="connsiteX233" fmla="*/ 1856154 w 9740963"/>
              <a:gd name="connsiteY233" fmla="*/ 5121892 h 6858000"/>
              <a:gd name="connsiteX234" fmla="*/ 1856156 w 9740963"/>
              <a:gd name="connsiteY234" fmla="*/ 5121891 h 6858000"/>
              <a:gd name="connsiteX235" fmla="*/ 3436812 w 9740963"/>
              <a:gd name="connsiteY235" fmla="*/ 3541235 h 6858000"/>
              <a:gd name="connsiteX236" fmla="*/ 3473013 w 9740963"/>
              <a:gd name="connsiteY236" fmla="*/ 3516828 h 6858000"/>
              <a:gd name="connsiteX237" fmla="*/ 3526024 w 9740963"/>
              <a:gd name="connsiteY237" fmla="*/ 3506125 h 6858000"/>
              <a:gd name="connsiteX238" fmla="*/ 9740963 w 9740963"/>
              <a:gd name="connsiteY238" fmla="*/ 2862533 h 6858000"/>
              <a:gd name="connsiteX239" fmla="*/ 9740963 w 9740963"/>
              <a:gd name="connsiteY239" fmla="*/ 3351876 h 6858000"/>
              <a:gd name="connsiteX240" fmla="*/ 9583907 w 9740963"/>
              <a:gd name="connsiteY240" fmla="*/ 3351876 h 6858000"/>
              <a:gd name="connsiteX241" fmla="*/ 9583907 w 9740963"/>
              <a:gd name="connsiteY241" fmla="*/ 3351875 h 6858000"/>
              <a:gd name="connsiteX242" fmla="*/ 9565421 w 9740963"/>
              <a:gd name="connsiteY242" fmla="*/ 3351875 h 6858000"/>
              <a:gd name="connsiteX243" fmla="*/ 9521653 w 9740963"/>
              <a:gd name="connsiteY243" fmla="*/ 3343039 h 6858000"/>
              <a:gd name="connsiteX244" fmla="*/ 9438473 w 9740963"/>
              <a:gd name="connsiteY244" fmla="*/ 3217551 h 6858000"/>
              <a:gd name="connsiteX245" fmla="*/ 9449177 w 9740963"/>
              <a:gd name="connsiteY245" fmla="*/ 3164541 h 6858000"/>
              <a:gd name="connsiteX246" fmla="*/ 9470329 w 9740963"/>
              <a:gd name="connsiteY246" fmla="*/ 3133166 h 6858000"/>
              <a:gd name="connsiteX247" fmla="*/ 9490279 w 9740963"/>
              <a:gd name="connsiteY247" fmla="*/ 3113216 h 6858000"/>
              <a:gd name="connsiteX248" fmla="*/ 9490281 w 9740963"/>
              <a:gd name="connsiteY248" fmla="*/ 3113215 h 6858000"/>
              <a:gd name="connsiteX249" fmla="*/ 9022355 w 9740963"/>
              <a:gd name="connsiteY249" fmla="*/ 1497450 h 6858000"/>
              <a:gd name="connsiteX250" fmla="*/ 9740963 w 9740963"/>
              <a:gd name="connsiteY250" fmla="*/ 1497450 h 6858000"/>
              <a:gd name="connsiteX251" fmla="*/ 9740963 w 9740963"/>
              <a:gd name="connsiteY251" fmla="*/ 2679993 h 6858000"/>
              <a:gd name="connsiteX252" fmla="*/ 9104189 w 9740963"/>
              <a:gd name="connsiteY252" fmla="*/ 3316766 h 6858000"/>
              <a:gd name="connsiteX253" fmla="*/ 9067989 w 9740963"/>
              <a:gd name="connsiteY253" fmla="*/ 3341173 h 6858000"/>
              <a:gd name="connsiteX254" fmla="*/ 9014977 w 9740963"/>
              <a:gd name="connsiteY254" fmla="*/ 3351876 h 6858000"/>
              <a:gd name="connsiteX255" fmla="*/ 8878787 w 9740963"/>
              <a:gd name="connsiteY255" fmla="*/ 3215686 h 6858000"/>
              <a:gd name="connsiteX256" fmla="*/ 8878787 w 9740963"/>
              <a:gd name="connsiteY256" fmla="*/ 3215685 h 6858000"/>
              <a:gd name="connsiteX257" fmla="*/ 8878787 w 9740963"/>
              <a:gd name="connsiteY257" fmla="*/ 1641015 h 6858000"/>
              <a:gd name="connsiteX258" fmla="*/ 8878787 w 9740963"/>
              <a:gd name="connsiteY258" fmla="*/ 1641014 h 6858000"/>
              <a:gd name="connsiteX259" fmla="*/ 8878787 w 9740963"/>
              <a:gd name="connsiteY259" fmla="*/ 1622536 h 6858000"/>
              <a:gd name="connsiteX260" fmla="*/ 8887625 w 9740963"/>
              <a:gd name="connsiteY260" fmla="*/ 1578764 h 6858000"/>
              <a:gd name="connsiteX261" fmla="*/ 8960101 w 9740963"/>
              <a:gd name="connsiteY261" fmla="*/ 1506287 h 6858000"/>
              <a:gd name="connsiteX262" fmla="*/ 9003869 w 9740963"/>
              <a:gd name="connsiteY262" fmla="*/ 1497451 h 6858000"/>
              <a:gd name="connsiteX263" fmla="*/ 7039199 w 9740963"/>
              <a:gd name="connsiteY263" fmla="*/ 1497450 h 6858000"/>
              <a:gd name="connsiteX264" fmla="*/ 8608063 w 9740963"/>
              <a:gd name="connsiteY264" fmla="*/ 1497450 h 6858000"/>
              <a:gd name="connsiteX265" fmla="*/ 8626549 w 9740963"/>
              <a:gd name="connsiteY265" fmla="*/ 1497451 h 6858000"/>
              <a:gd name="connsiteX266" fmla="*/ 8670317 w 9740963"/>
              <a:gd name="connsiteY266" fmla="*/ 1506287 h 6858000"/>
              <a:gd name="connsiteX267" fmla="*/ 8742793 w 9740963"/>
              <a:gd name="connsiteY267" fmla="*/ 1578764 h 6858000"/>
              <a:gd name="connsiteX268" fmla="*/ 8751631 w 9740963"/>
              <a:gd name="connsiteY268" fmla="*/ 1622536 h 6858000"/>
              <a:gd name="connsiteX269" fmla="*/ 8751631 w 9740963"/>
              <a:gd name="connsiteY269" fmla="*/ 1641014 h 6858000"/>
              <a:gd name="connsiteX270" fmla="*/ 8751631 w 9740963"/>
              <a:gd name="connsiteY270" fmla="*/ 1641015 h 6858000"/>
              <a:gd name="connsiteX271" fmla="*/ 8751631 w 9740963"/>
              <a:gd name="connsiteY271" fmla="*/ 3215685 h 6858000"/>
              <a:gd name="connsiteX272" fmla="*/ 8751631 w 9740963"/>
              <a:gd name="connsiteY272" fmla="*/ 3215686 h 6858000"/>
              <a:gd name="connsiteX273" fmla="*/ 8615441 w 9740963"/>
              <a:gd name="connsiteY273" fmla="*/ 3351876 h 6858000"/>
              <a:gd name="connsiteX274" fmla="*/ 8562429 w 9740963"/>
              <a:gd name="connsiteY274" fmla="*/ 3341173 h 6858000"/>
              <a:gd name="connsiteX275" fmla="*/ 8526229 w 9740963"/>
              <a:gd name="connsiteY275" fmla="*/ 3316766 h 6858000"/>
              <a:gd name="connsiteX276" fmla="*/ 6945573 w 9740963"/>
              <a:gd name="connsiteY276" fmla="*/ 1736112 h 6858000"/>
              <a:gd name="connsiteX277" fmla="*/ 6945571 w 9740963"/>
              <a:gd name="connsiteY277" fmla="*/ 1736111 h 6858000"/>
              <a:gd name="connsiteX278" fmla="*/ 6925621 w 9740963"/>
              <a:gd name="connsiteY278" fmla="*/ 1716161 h 6858000"/>
              <a:gd name="connsiteX279" fmla="*/ 6904469 w 9740963"/>
              <a:gd name="connsiteY279" fmla="*/ 1684787 h 6858000"/>
              <a:gd name="connsiteX280" fmla="*/ 6893765 w 9740963"/>
              <a:gd name="connsiteY280" fmla="*/ 1631775 h 6858000"/>
              <a:gd name="connsiteX281" fmla="*/ 6976945 w 9740963"/>
              <a:gd name="connsiteY281" fmla="*/ 1506287 h 6858000"/>
              <a:gd name="connsiteX282" fmla="*/ 7020713 w 9740963"/>
              <a:gd name="connsiteY282" fmla="*/ 1497451 h 6858000"/>
              <a:gd name="connsiteX283" fmla="*/ 7039199 w 9740963"/>
              <a:gd name="connsiteY283" fmla="*/ 1497451 h 6858000"/>
              <a:gd name="connsiteX284" fmla="*/ 6470269 w 9740963"/>
              <a:gd name="connsiteY284" fmla="*/ 1497450 h 6858000"/>
              <a:gd name="connsiteX285" fmla="*/ 6523281 w 9740963"/>
              <a:gd name="connsiteY285" fmla="*/ 1508153 h 6858000"/>
              <a:gd name="connsiteX286" fmla="*/ 6559481 w 9740963"/>
              <a:gd name="connsiteY286" fmla="*/ 1532560 h 6858000"/>
              <a:gd name="connsiteX287" fmla="*/ 8140137 w 9740963"/>
              <a:gd name="connsiteY287" fmla="*/ 3113215 h 6858000"/>
              <a:gd name="connsiteX288" fmla="*/ 8140139 w 9740963"/>
              <a:gd name="connsiteY288" fmla="*/ 3113216 h 6858000"/>
              <a:gd name="connsiteX289" fmla="*/ 8160089 w 9740963"/>
              <a:gd name="connsiteY289" fmla="*/ 3133166 h 6858000"/>
              <a:gd name="connsiteX290" fmla="*/ 8181241 w 9740963"/>
              <a:gd name="connsiteY290" fmla="*/ 3164541 h 6858000"/>
              <a:gd name="connsiteX291" fmla="*/ 8191945 w 9740963"/>
              <a:gd name="connsiteY291" fmla="*/ 3217551 h 6858000"/>
              <a:gd name="connsiteX292" fmla="*/ 8108765 w 9740963"/>
              <a:gd name="connsiteY292" fmla="*/ 3343039 h 6858000"/>
              <a:gd name="connsiteX293" fmla="*/ 8064997 w 9740963"/>
              <a:gd name="connsiteY293" fmla="*/ 3351875 h 6858000"/>
              <a:gd name="connsiteX294" fmla="*/ 8046511 w 9740963"/>
              <a:gd name="connsiteY294" fmla="*/ 3351875 h 6858000"/>
              <a:gd name="connsiteX295" fmla="*/ 8046511 w 9740963"/>
              <a:gd name="connsiteY295" fmla="*/ 3351876 h 6858000"/>
              <a:gd name="connsiteX296" fmla="*/ 6477647 w 9740963"/>
              <a:gd name="connsiteY296" fmla="*/ 3351876 h 6858000"/>
              <a:gd name="connsiteX297" fmla="*/ 6459161 w 9740963"/>
              <a:gd name="connsiteY297" fmla="*/ 3351875 h 6858000"/>
              <a:gd name="connsiteX298" fmla="*/ 6415393 w 9740963"/>
              <a:gd name="connsiteY298" fmla="*/ 3343039 h 6858000"/>
              <a:gd name="connsiteX299" fmla="*/ 6342917 w 9740963"/>
              <a:gd name="connsiteY299" fmla="*/ 3270562 h 6858000"/>
              <a:gd name="connsiteX300" fmla="*/ 6334079 w 9740963"/>
              <a:gd name="connsiteY300" fmla="*/ 3226790 h 6858000"/>
              <a:gd name="connsiteX301" fmla="*/ 6334079 w 9740963"/>
              <a:gd name="connsiteY301" fmla="*/ 3208313 h 6858000"/>
              <a:gd name="connsiteX302" fmla="*/ 6334079 w 9740963"/>
              <a:gd name="connsiteY302" fmla="*/ 3208312 h 6858000"/>
              <a:gd name="connsiteX303" fmla="*/ 6334079 w 9740963"/>
              <a:gd name="connsiteY303" fmla="*/ 1633642 h 6858000"/>
              <a:gd name="connsiteX304" fmla="*/ 6334079 w 9740963"/>
              <a:gd name="connsiteY304" fmla="*/ 1633641 h 6858000"/>
              <a:gd name="connsiteX305" fmla="*/ 6470269 w 9740963"/>
              <a:gd name="connsiteY305" fmla="*/ 1497450 h 6858000"/>
              <a:gd name="connsiteX306" fmla="*/ 6070733 w 9740963"/>
              <a:gd name="connsiteY306" fmla="*/ 1497450 h 6858000"/>
              <a:gd name="connsiteX307" fmla="*/ 6206923 w 9740963"/>
              <a:gd name="connsiteY307" fmla="*/ 1633641 h 6858000"/>
              <a:gd name="connsiteX308" fmla="*/ 6206923 w 9740963"/>
              <a:gd name="connsiteY308" fmla="*/ 1633642 h 6858000"/>
              <a:gd name="connsiteX309" fmla="*/ 6206923 w 9740963"/>
              <a:gd name="connsiteY309" fmla="*/ 3208312 h 6858000"/>
              <a:gd name="connsiteX310" fmla="*/ 6206923 w 9740963"/>
              <a:gd name="connsiteY310" fmla="*/ 3208313 h 6858000"/>
              <a:gd name="connsiteX311" fmla="*/ 6206923 w 9740963"/>
              <a:gd name="connsiteY311" fmla="*/ 3226790 h 6858000"/>
              <a:gd name="connsiteX312" fmla="*/ 6198085 w 9740963"/>
              <a:gd name="connsiteY312" fmla="*/ 3270562 h 6858000"/>
              <a:gd name="connsiteX313" fmla="*/ 6125609 w 9740963"/>
              <a:gd name="connsiteY313" fmla="*/ 3343039 h 6858000"/>
              <a:gd name="connsiteX314" fmla="*/ 6081841 w 9740963"/>
              <a:gd name="connsiteY314" fmla="*/ 3351875 h 6858000"/>
              <a:gd name="connsiteX315" fmla="*/ 6063355 w 9740963"/>
              <a:gd name="connsiteY315" fmla="*/ 3351876 h 6858000"/>
              <a:gd name="connsiteX316" fmla="*/ 4494492 w 9740963"/>
              <a:gd name="connsiteY316" fmla="*/ 3351876 h 6858000"/>
              <a:gd name="connsiteX317" fmla="*/ 4494492 w 9740963"/>
              <a:gd name="connsiteY317" fmla="*/ 3351875 h 6858000"/>
              <a:gd name="connsiteX318" fmla="*/ 4476005 w 9740963"/>
              <a:gd name="connsiteY318" fmla="*/ 3351875 h 6858000"/>
              <a:gd name="connsiteX319" fmla="*/ 4432239 w 9740963"/>
              <a:gd name="connsiteY319" fmla="*/ 3343039 h 6858000"/>
              <a:gd name="connsiteX320" fmla="*/ 4349059 w 9740963"/>
              <a:gd name="connsiteY320" fmla="*/ 3217551 h 6858000"/>
              <a:gd name="connsiteX321" fmla="*/ 4359762 w 9740963"/>
              <a:gd name="connsiteY321" fmla="*/ 3164541 h 6858000"/>
              <a:gd name="connsiteX322" fmla="*/ 4380915 w 9740963"/>
              <a:gd name="connsiteY322" fmla="*/ 3133166 h 6858000"/>
              <a:gd name="connsiteX323" fmla="*/ 4400864 w 9740963"/>
              <a:gd name="connsiteY323" fmla="*/ 3113216 h 6858000"/>
              <a:gd name="connsiteX324" fmla="*/ 4400867 w 9740963"/>
              <a:gd name="connsiteY324" fmla="*/ 3113215 h 6858000"/>
              <a:gd name="connsiteX325" fmla="*/ 5981521 w 9740963"/>
              <a:gd name="connsiteY325" fmla="*/ 1532560 h 6858000"/>
              <a:gd name="connsiteX326" fmla="*/ 6017721 w 9740963"/>
              <a:gd name="connsiteY326" fmla="*/ 1508153 h 6858000"/>
              <a:gd name="connsiteX327" fmla="*/ 6070733 w 9740963"/>
              <a:gd name="connsiteY327" fmla="*/ 1497450 h 6858000"/>
              <a:gd name="connsiteX328" fmla="*/ 3932943 w 9740963"/>
              <a:gd name="connsiteY328" fmla="*/ 1497450 h 6858000"/>
              <a:gd name="connsiteX329" fmla="*/ 5501803 w 9740963"/>
              <a:gd name="connsiteY329" fmla="*/ 1497450 h 6858000"/>
              <a:gd name="connsiteX330" fmla="*/ 5501803 w 9740963"/>
              <a:gd name="connsiteY330" fmla="*/ 1497451 h 6858000"/>
              <a:gd name="connsiteX331" fmla="*/ 5520290 w 9740963"/>
              <a:gd name="connsiteY331" fmla="*/ 1497451 h 6858000"/>
              <a:gd name="connsiteX332" fmla="*/ 5564058 w 9740963"/>
              <a:gd name="connsiteY332" fmla="*/ 1506287 h 6858000"/>
              <a:gd name="connsiteX333" fmla="*/ 5647237 w 9740963"/>
              <a:gd name="connsiteY333" fmla="*/ 1631775 h 6858000"/>
              <a:gd name="connsiteX334" fmla="*/ 5636534 w 9740963"/>
              <a:gd name="connsiteY334" fmla="*/ 1684787 h 6858000"/>
              <a:gd name="connsiteX335" fmla="*/ 5615382 w 9740963"/>
              <a:gd name="connsiteY335" fmla="*/ 1716161 h 6858000"/>
              <a:gd name="connsiteX336" fmla="*/ 5595432 w 9740963"/>
              <a:gd name="connsiteY336" fmla="*/ 1736111 h 6858000"/>
              <a:gd name="connsiteX337" fmla="*/ 5595430 w 9740963"/>
              <a:gd name="connsiteY337" fmla="*/ 1736112 h 6858000"/>
              <a:gd name="connsiteX338" fmla="*/ 4014775 w 9740963"/>
              <a:gd name="connsiteY338" fmla="*/ 3316766 h 6858000"/>
              <a:gd name="connsiteX339" fmla="*/ 3978575 w 9740963"/>
              <a:gd name="connsiteY339" fmla="*/ 3341173 h 6858000"/>
              <a:gd name="connsiteX340" fmla="*/ 3925563 w 9740963"/>
              <a:gd name="connsiteY340" fmla="*/ 3351876 h 6858000"/>
              <a:gd name="connsiteX341" fmla="*/ 3789371 w 9740963"/>
              <a:gd name="connsiteY341" fmla="*/ 3215686 h 6858000"/>
              <a:gd name="connsiteX342" fmla="*/ 3789371 w 9740963"/>
              <a:gd name="connsiteY342" fmla="*/ 3215685 h 6858000"/>
              <a:gd name="connsiteX343" fmla="*/ 3789372 w 9740963"/>
              <a:gd name="connsiteY343" fmla="*/ 1641014 h 6858000"/>
              <a:gd name="connsiteX344" fmla="*/ 3789374 w 9740963"/>
              <a:gd name="connsiteY344" fmla="*/ 1641015 h 6858000"/>
              <a:gd name="connsiteX345" fmla="*/ 3789374 w 9740963"/>
              <a:gd name="connsiteY345" fmla="*/ 1622536 h 6858000"/>
              <a:gd name="connsiteX346" fmla="*/ 3798210 w 9740963"/>
              <a:gd name="connsiteY346" fmla="*/ 1578764 h 6858000"/>
              <a:gd name="connsiteX347" fmla="*/ 3870687 w 9740963"/>
              <a:gd name="connsiteY347" fmla="*/ 1506287 h 6858000"/>
              <a:gd name="connsiteX348" fmla="*/ 3914456 w 9740963"/>
              <a:gd name="connsiteY348" fmla="*/ 1497451 h 6858000"/>
              <a:gd name="connsiteX349" fmla="*/ 1949785 w 9740963"/>
              <a:gd name="connsiteY349" fmla="*/ 1497450 h 6858000"/>
              <a:gd name="connsiteX350" fmla="*/ 3518648 w 9740963"/>
              <a:gd name="connsiteY350" fmla="*/ 1497450 h 6858000"/>
              <a:gd name="connsiteX351" fmla="*/ 3537134 w 9740963"/>
              <a:gd name="connsiteY351" fmla="*/ 1497451 h 6858000"/>
              <a:gd name="connsiteX352" fmla="*/ 3580902 w 9740963"/>
              <a:gd name="connsiteY352" fmla="*/ 1506287 h 6858000"/>
              <a:gd name="connsiteX353" fmla="*/ 3653380 w 9740963"/>
              <a:gd name="connsiteY353" fmla="*/ 1578764 h 6858000"/>
              <a:gd name="connsiteX354" fmla="*/ 3662216 w 9740963"/>
              <a:gd name="connsiteY354" fmla="*/ 1622536 h 6858000"/>
              <a:gd name="connsiteX355" fmla="*/ 3662216 w 9740963"/>
              <a:gd name="connsiteY355" fmla="*/ 1641015 h 6858000"/>
              <a:gd name="connsiteX356" fmla="*/ 3662218 w 9740963"/>
              <a:gd name="connsiteY356" fmla="*/ 1641014 h 6858000"/>
              <a:gd name="connsiteX357" fmla="*/ 3662217 w 9740963"/>
              <a:gd name="connsiteY357" fmla="*/ 3215685 h 6858000"/>
              <a:gd name="connsiteX358" fmla="*/ 3662217 w 9740963"/>
              <a:gd name="connsiteY358" fmla="*/ 3215686 h 6858000"/>
              <a:gd name="connsiteX359" fmla="*/ 3526026 w 9740963"/>
              <a:gd name="connsiteY359" fmla="*/ 3351876 h 6858000"/>
              <a:gd name="connsiteX360" fmla="*/ 3473014 w 9740963"/>
              <a:gd name="connsiteY360" fmla="*/ 3341173 h 6858000"/>
              <a:gd name="connsiteX361" fmla="*/ 3436813 w 9740963"/>
              <a:gd name="connsiteY361" fmla="*/ 3316766 h 6858000"/>
              <a:gd name="connsiteX362" fmla="*/ 1856157 w 9740963"/>
              <a:gd name="connsiteY362" fmla="*/ 1736112 h 6858000"/>
              <a:gd name="connsiteX363" fmla="*/ 1856156 w 9740963"/>
              <a:gd name="connsiteY363" fmla="*/ 1736111 h 6858000"/>
              <a:gd name="connsiteX364" fmla="*/ 1836206 w 9740963"/>
              <a:gd name="connsiteY364" fmla="*/ 1716161 h 6858000"/>
              <a:gd name="connsiteX365" fmla="*/ 1815054 w 9740963"/>
              <a:gd name="connsiteY365" fmla="*/ 1684787 h 6858000"/>
              <a:gd name="connsiteX366" fmla="*/ 1804351 w 9740963"/>
              <a:gd name="connsiteY366" fmla="*/ 1631775 h 6858000"/>
              <a:gd name="connsiteX367" fmla="*/ 1887531 w 9740963"/>
              <a:gd name="connsiteY367" fmla="*/ 1506287 h 6858000"/>
              <a:gd name="connsiteX368" fmla="*/ 1931299 w 9740963"/>
              <a:gd name="connsiteY368" fmla="*/ 1497451 h 6858000"/>
              <a:gd name="connsiteX369" fmla="*/ 1949785 w 9740963"/>
              <a:gd name="connsiteY369" fmla="*/ 1497451 h 6858000"/>
              <a:gd name="connsiteX370" fmla="*/ 9740963 w 9740963"/>
              <a:gd name="connsiteY370" fmla="*/ 853857 h 6858000"/>
              <a:gd name="connsiteX371" fmla="*/ 9740963 w 9740963"/>
              <a:gd name="connsiteY371" fmla="*/ 1343201 h 6858000"/>
              <a:gd name="connsiteX372" fmla="*/ 9583907 w 9740963"/>
              <a:gd name="connsiteY372" fmla="*/ 1343201 h 6858000"/>
              <a:gd name="connsiteX373" fmla="*/ 9583907 w 9740963"/>
              <a:gd name="connsiteY373" fmla="*/ 1343200 h 6858000"/>
              <a:gd name="connsiteX374" fmla="*/ 9565421 w 9740963"/>
              <a:gd name="connsiteY374" fmla="*/ 1343200 h 6858000"/>
              <a:gd name="connsiteX375" fmla="*/ 9521653 w 9740963"/>
              <a:gd name="connsiteY375" fmla="*/ 1334363 h 6858000"/>
              <a:gd name="connsiteX376" fmla="*/ 9438473 w 9740963"/>
              <a:gd name="connsiteY376" fmla="*/ 1208876 h 6858000"/>
              <a:gd name="connsiteX377" fmla="*/ 9449177 w 9740963"/>
              <a:gd name="connsiteY377" fmla="*/ 1155864 h 6858000"/>
              <a:gd name="connsiteX378" fmla="*/ 9470329 w 9740963"/>
              <a:gd name="connsiteY378" fmla="*/ 1124490 h 6858000"/>
              <a:gd name="connsiteX379" fmla="*/ 9490279 w 9740963"/>
              <a:gd name="connsiteY379" fmla="*/ 1104541 h 6858000"/>
              <a:gd name="connsiteX380" fmla="*/ 9490281 w 9740963"/>
              <a:gd name="connsiteY380" fmla="*/ 1104539 h 6858000"/>
              <a:gd name="connsiteX381" fmla="*/ 8878787 w 9740963"/>
              <a:gd name="connsiteY381" fmla="*/ 0 h 6858000"/>
              <a:gd name="connsiteX382" fmla="*/ 9740963 w 9740963"/>
              <a:gd name="connsiteY382" fmla="*/ 0 h 6858000"/>
              <a:gd name="connsiteX383" fmla="*/ 9740963 w 9740963"/>
              <a:gd name="connsiteY383" fmla="*/ 671317 h 6858000"/>
              <a:gd name="connsiteX384" fmla="*/ 9104189 w 9740963"/>
              <a:gd name="connsiteY384" fmla="*/ 1308091 h 6858000"/>
              <a:gd name="connsiteX385" fmla="*/ 9067989 w 9740963"/>
              <a:gd name="connsiteY385" fmla="*/ 1332498 h 6858000"/>
              <a:gd name="connsiteX386" fmla="*/ 9014977 w 9740963"/>
              <a:gd name="connsiteY386" fmla="*/ 1343201 h 6858000"/>
              <a:gd name="connsiteX387" fmla="*/ 8878787 w 9740963"/>
              <a:gd name="connsiteY387" fmla="*/ 1207011 h 6858000"/>
              <a:gd name="connsiteX388" fmla="*/ 8878787 w 9740963"/>
              <a:gd name="connsiteY388" fmla="*/ 1207009 h 6858000"/>
              <a:gd name="connsiteX389" fmla="*/ 7218138 w 9740963"/>
              <a:gd name="connsiteY389" fmla="*/ 0 h 6858000"/>
              <a:gd name="connsiteX390" fmla="*/ 8751631 w 9740963"/>
              <a:gd name="connsiteY390" fmla="*/ 0 h 6858000"/>
              <a:gd name="connsiteX391" fmla="*/ 8751631 w 9740963"/>
              <a:gd name="connsiteY391" fmla="*/ 1207009 h 6858000"/>
              <a:gd name="connsiteX392" fmla="*/ 8751631 w 9740963"/>
              <a:gd name="connsiteY392" fmla="*/ 1207011 h 6858000"/>
              <a:gd name="connsiteX393" fmla="*/ 8615441 w 9740963"/>
              <a:gd name="connsiteY393" fmla="*/ 1343201 h 6858000"/>
              <a:gd name="connsiteX394" fmla="*/ 8562429 w 9740963"/>
              <a:gd name="connsiteY394" fmla="*/ 1332498 h 6858000"/>
              <a:gd name="connsiteX395" fmla="*/ 8526229 w 9740963"/>
              <a:gd name="connsiteY395" fmla="*/ 1308091 h 6858000"/>
              <a:gd name="connsiteX396" fmla="*/ 6334079 w 9740963"/>
              <a:gd name="connsiteY396" fmla="*/ 0 h 6858000"/>
              <a:gd name="connsiteX397" fmla="*/ 7035598 w 9740963"/>
              <a:gd name="connsiteY397" fmla="*/ 0 h 6858000"/>
              <a:gd name="connsiteX398" fmla="*/ 8140137 w 9740963"/>
              <a:gd name="connsiteY398" fmla="*/ 1104539 h 6858000"/>
              <a:gd name="connsiteX399" fmla="*/ 8140139 w 9740963"/>
              <a:gd name="connsiteY399" fmla="*/ 1104541 h 6858000"/>
              <a:gd name="connsiteX400" fmla="*/ 8160089 w 9740963"/>
              <a:gd name="connsiteY400" fmla="*/ 1124490 h 6858000"/>
              <a:gd name="connsiteX401" fmla="*/ 8181241 w 9740963"/>
              <a:gd name="connsiteY401" fmla="*/ 1155864 h 6858000"/>
              <a:gd name="connsiteX402" fmla="*/ 8191945 w 9740963"/>
              <a:gd name="connsiteY402" fmla="*/ 1208876 h 6858000"/>
              <a:gd name="connsiteX403" fmla="*/ 8108765 w 9740963"/>
              <a:gd name="connsiteY403" fmla="*/ 1334363 h 6858000"/>
              <a:gd name="connsiteX404" fmla="*/ 8064997 w 9740963"/>
              <a:gd name="connsiteY404" fmla="*/ 1343200 h 6858000"/>
              <a:gd name="connsiteX405" fmla="*/ 8046511 w 9740963"/>
              <a:gd name="connsiteY405" fmla="*/ 1343200 h 6858000"/>
              <a:gd name="connsiteX406" fmla="*/ 8046511 w 9740963"/>
              <a:gd name="connsiteY406" fmla="*/ 1343201 h 6858000"/>
              <a:gd name="connsiteX407" fmla="*/ 6477647 w 9740963"/>
              <a:gd name="connsiteY407" fmla="*/ 1343201 h 6858000"/>
              <a:gd name="connsiteX408" fmla="*/ 6459161 w 9740963"/>
              <a:gd name="connsiteY408" fmla="*/ 1343200 h 6858000"/>
              <a:gd name="connsiteX409" fmla="*/ 6415393 w 9740963"/>
              <a:gd name="connsiteY409" fmla="*/ 1334363 h 6858000"/>
              <a:gd name="connsiteX410" fmla="*/ 6342917 w 9740963"/>
              <a:gd name="connsiteY410" fmla="*/ 1261887 h 6858000"/>
              <a:gd name="connsiteX411" fmla="*/ 6334079 w 9740963"/>
              <a:gd name="connsiteY411" fmla="*/ 1218115 h 6858000"/>
              <a:gd name="connsiteX412" fmla="*/ 6334079 w 9740963"/>
              <a:gd name="connsiteY412" fmla="*/ 1199637 h 6858000"/>
              <a:gd name="connsiteX413" fmla="*/ 6334079 w 9740963"/>
              <a:gd name="connsiteY413" fmla="*/ 1199636 h 6858000"/>
              <a:gd name="connsiteX414" fmla="*/ 5505405 w 9740963"/>
              <a:gd name="connsiteY414" fmla="*/ 0 h 6858000"/>
              <a:gd name="connsiteX415" fmla="*/ 6206923 w 9740963"/>
              <a:gd name="connsiteY415" fmla="*/ 0 h 6858000"/>
              <a:gd name="connsiteX416" fmla="*/ 6206923 w 9740963"/>
              <a:gd name="connsiteY416" fmla="*/ 1199636 h 6858000"/>
              <a:gd name="connsiteX417" fmla="*/ 6206923 w 9740963"/>
              <a:gd name="connsiteY417" fmla="*/ 1199637 h 6858000"/>
              <a:gd name="connsiteX418" fmla="*/ 6206923 w 9740963"/>
              <a:gd name="connsiteY418" fmla="*/ 1218115 h 6858000"/>
              <a:gd name="connsiteX419" fmla="*/ 6198085 w 9740963"/>
              <a:gd name="connsiteY419" fmla="*/ 1261887 h 6858000"/>
              <a:gd name="connsiteX420" fmla="*/ 6125609 w 9740963"/>
              <a:gd name="connsiteY420" fmla="*/ 1334363 h 6858000"/>
              <a:gd name="connsiteX421" fmla="*/ 6081841 w 9740963"/>
              <a:gd name="connsiteY421" fmla="*/ 1343200 h 6858000"/>
              <a:gd name="connsiteX422" fmla="*/ 6063355 w 9740963"/>
              <a:gd name="connsiteY422" fmla="*/ 1343201 h 6858000"/>
              <a:gd name="connsiteX423" fmla="*/ 4494493 w 9740963"/>
              <a:gd name="connsiteY423" fmla="*/ 1343201 h 6858000"/>
              <a:gd name="connsiteX424" fmla="*/ 4494493 w 9740963"/>
              <a:gd name="connsiteY424" fmla="*/ 1343200 h 6858000"/>
              <a:gd name="connsiteX425" fmla="*/ 4476006 w 9740963"/>
              <a:gd name="connsiteY425" fmla="*/ 1343200 h 6858000"/>
              <a:gd name="connsiteX426" fmla="*/ 4432239 w 9740963"/>
              <a:gd name="connsiteY426" fmla="*/ 1334363 h 6858000"/>
              <a:gd name="connsiteX427" fmla="*/ 4349060 w 9740963"/>
              <a:gd name="connsiteY427" fmla="*/ 1208876 h 6858000"/>
              <a:gd name="connsiteX428" fmla="*/ 4359762 w 9740963"/>
              <a:gd name="connsiteY428" fmla="*/ 1155864 h 6858000"/>
              <a:gd name="connsiteX429" fmla="*/ 4380915 w 9740963"/>
              <a:gd name="connsiteY429" fmla="*/ 1124490 h 6858000"/>
              <a:gd name="connsiteX430" fmla="*/ 4400865 w 9740963"/>
              <a:gd name="connsiteY430" fmla="*/ 1104541 h 6858000"/>
              <a:gd name="connsiteX431" fmla="*/ 4400867 w 9740963"/>
              <a:gd name="connsiteY431" fmla="*/ 1104539 h 6858000"/>
              <a:gd name="connsiteX432" fmla="*/ 3789372 w 9740963"/>
              <a:gd name="connsiteY432" fmla="*/ 0 h 6858000"/>
              <a:gd name="connsiteX433" fmla="*/ 5322865 w 9740963"/>
              <a:gd name="connsiteY433" fmla="*/ 0 h 6858000"/>
              <a:gd name="connsiteX434" fmla="*/ 4014775 w 9740963"/>
              <a:gd name="connsiteY434" fmla="*/ 1308091 h 6858000"/>
              <a:gd name="connsiteX435" fmla="*/ 3978576 w 9740963"/>
              <a:gd name="connsiteY435" fmla="*/ 1332498 h 6858000"/>
              <a:gd name="connsiteX436" fmla="*/ 3925564 w 9740963"/>
              <a:gd name="connsiteY436" fmla="*/ 1343201 h 6858000"/>
              <a:gd name="connsiteX437" fmla="*/ 3789372 w 9740963"/>
              <a:gd name="connsiteY437" fmla="*/ 1207011 h 6858000"/>
              <a:gd name="connsiteX438" fmla="*/ 3789372 w 9740963"/>
              <a:gd name="connsiteY438" fmla="*/ 1207009 h 6858000"/>
              <a:gd name="connsiteX439" fmla="*/ 2128722 w 9740963"/>
              <a:gd name="connsiteY439" fmla="*/ 0 h 6858000"/>
              <a:gd name="connsiteX440" fmla="*/ 3662218 w 9740963"/>
              <a:gd name="connsiteY440" fmla="*/ 0 h 6858000"/>
              <a:gd name="connsiteX441" fmla="*/ 3662218 w 9740963"/>
              <a:gd name="connsiteY441" fmla="*/ 1207009 h 6858000"/>
              <a:gd name="connsiteX442" fmla="*/ 3662218 w 9740963"/>
              <a:gd name="connsiteY442" fmla="*/ 1207011 h 6858000"/>
              <a:gd name="connsiteX443" fmla="*/ 3526026 w 9740963"/>
              <a:gd name="connsiteY443" fmla="*/ 1343201 h 6858000"/>
              <a:gd name="connsiteX444" fmla="*/ 3473015 w 9740963"/>
              <a:gd name="connsiteY444" fmla="*/ 1332498 h 6858000"/>
              <a:gd name="connsiteX445" fmla="*/ 3436814 w 9740963"/>
              <a:gd name="connsiteY445" fmla="*/ 1308091 h 6858000"/>
              <a:gd name="connsiteX446" fmla="*/ 1244667 w 9740963"/>
              <a:gd name="connsiteY446" fmla="*/ 0 h 6858000"/>
              <a:gd name="connsiteX447" fmla="*/ 1946188 w 9740963"/>
              <a:gd name="connsiteY447" fmla="*/ 0 h 6858000"/>
              <a:gd name="connsiteX448" fmla="*/ 3050724 w 9740963"/>
              <a:gd name="connsiteY448" fmla="*/ 1104539 h 6858000"/>
              <a:gd name="connsiteX449" fmla="*/ 3050726 w 9740963"/>
              <a:gd name="connsiteY449" fmla="*/ 1104541 h 6858000"/>
              <a:gd name="connsiteX450" fmla="*/ 3070675 w 9740963"/>
              <a:gd name="connsiteY450" fmla="*/ 1124490 h 6858000"/>
              <a:gd name="connsiteX451" fmla="*/ 3091828 w 9740963"/>
              <a:gd name="connsiteY451" fmla="*/ 1155864 h 6858000"/>
              <a:gd name="connsiteX452" fmla="*/ 3102530 w 9740963"/>
              <a:gd name="connsiteY452" fmla="*/ 1208876 h 6858000"/>
              <a:gd name="connsiteX453" fmla="*/ 3019351 w 9740963"/>
              <a:gd name="connsiteY453" fmla="*/ 1334363 h 6858000"/>
              <a:gd name="connsiteX454" fmla="*/ 2975584 w 9740963"/>
              <a:gd name="connsiteY454" fmla="*/ 1343200 h 6858000"/>
              <a:gd name="connsiteX455" fmla="*/ 2957097 w 9740963"/>
              <a:gd name="connsiteY455" fmla="*/ 1343200 h 6858000"/>
              <a:gd name="connsiteX456" fmla="*/ 2957097 w 9740963"/>
              <a:gd name="connsiteY456" fmla="*/ 1343201 h 6858000"/>
              <a:gd name="connsiteX457" fmla="*/ 1388238 w 9740963"/>
              <a:gd name="connsiteY457" fmla="*/ 1343201 h 6858000"/>
              <a:gd name="connsiteX458" fmla="*/ 1369751 w 9740963"/>
              <a:gd name="connsiteY458" fmla="*/ 1343200 h 6858000"/>
              <a:gd name="connsiteX459" fmla="*/ 1325983 w 9740963"/>
              <a:gd name="connsiteY459" fmla="*/ 1334363 h 6858000"/>
              <a:gd name="connsiteX460" fmla="*/ 1253507 w 9740963"/>
              <a:gd name="connsiteY460" fmla="*/ 1261887 h 6858000"/>
              <a:gd name="connsiteX461" fmla="*/ 1244670 w 9740963"/>
              <a:gd name="connsiteY461" fmla="*/ 1218115 h 6858000"/>
              <a:gd name="connsiteX462" fmla="*/ 1244670 w 9740963"/>
              <a:gd name="connsiteY462" fmla="*/ 1199636 h 6858000"/>
              <a:gd name="connsiteX463" fmla="*/ 1244667 w 9740963"/>
              <a:gd name="connsiteY463" fmla="*/ 1199637 h 6858000"/>
              <a:gd name="connsiteX464" fmla="*/ 13126 w 9740963"/>
              <a:gd name="connsiteY464" fmla="*/ 0 h 6858000"/>
              <a:gd name="connsiteX465" fmla="*/ 1128917 w 9740963"/>
              <a:gd name="connsiteY465" fmla="*/ 0 h 6858000"/>
              <a:gd name="connsiteX466" fmla="*/ 1128917 w 9740963"/>
              <a:gd name="connsiteY466" fmla="*/ 783502 h 6858000"/>
              <a:gd name="connsiteX467" fmla="*/ 1128917 w 9740963"/>
              <a:gd name="connsiteY467" fmla="*/ 801988 h 6858000"/>
              <a:gd name="connsiteX468" fmla="*/ 1120079 w 9740963"/>
              <a:gd name="connsiteY468" fmla="*/ 845757 h 6858000"/>
              <a:gd name="connsiteX469" fmla="*/ 994592 w 9740963"/>
              <a:gd name="connsiteY469" fmla="*/ 928936 h 6858000"/>
              <a:gd name="connsiteX470" fmla="*/ 941580 w 9740963"/>
              <a:gd name="connsiteY470" fmla="*/ 918233 h 6858000"/>
              <a:gd name="connsiteX471" fmla="*/ 910206 w 9740963"/>
              <a:gd name="connsiteY471" fmla="*/ 897080 h 6858000"/>
              <a:gd name="connsiteX472" fmla="*/ 890257 w 9740963"/>
              <a:gd name="connsiteY472" fmla="*/ 877131 h 6858000"/>
              <a:gd name="connsiteX473" fmla="*/ 890255 w 9740963"/>
              <a:gd name="connsiteY473" fmla="*/ 8771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Lst>
            <a:rect l="l" t="t" r="r" b="b"/>
            <a:pathLst>
              <a:path w="9740963" h="6858000">
                <a:moveTo>
                  <a:pt x="981316" y="5930787"/>
                </a:moveTo>
                <a:cubicBezTo>
                  <a:pt x="1056532" y="5930787"/>
                  <a:pt x="1117507" y="5991762"/>
                  <a:pt x="1117507" y="6066978"/>
                </a:cubicBezTo>
                <a:lnTo>
                  <a:pt x="1117507" y="6066979"/>
                </a:lnTo>
                <a:lnTo>
                  <a:pt x="1117507" y="6858000"/>
                </a:lnTo>
                <a:lnTo>
                  <a:pt x="0" y="6858000"/>
                </a:lnTo>
                <a:lnTo>
                  <a:pt x="892104" y="5965897"/>
                </a:lnTo>
                <a:lnTo>
                  <a:pt x="928305" y="5941490"/>
                </a:lnTo>
                <a:cubicBezTo>
                  <a:pt x="944598" y="5934598"/>
                  <a:pt x="962512" y="5930787"/>
                  <a:pt x="981316" y="5930787"/>
                </a:cubicBezTo>
                <a:close/>
                <a:moveTo>
                  <a:pt x="9583907" y="5514803"/>
                </a:moveTo>
                <a:lnTo>
                  <a:pt x="9740963" y="5514803"/>
                </a:lnTo>
                <a:lnTo>
                  <a:pt x="9740963" y="6004147"/>
                </a:lnTo>
                <a:lnTo>
                  <a:pt x="9490281" y="5753466"/>
                </a:lnTo>
                <a:cubicBezTo>
                  <a:pt x="9490281" y="5753465"/>
                  <a:pt x="9490279" y="5753465"/>
                  <a:pt x="9490279" y="5753464"/>
                </a:cubicBezTo>
                <a:lnTo>
                  <a:pt x="9470329" y="5733515"/>
                </a:lnTo>
                <a:lnTo>
                  <a:pt x="9449177" y="5702140"/>
                </a:lnTo>
                <a:cubicBezTo>
                  <a:pt x="9442285" y="5685846"/>
                  <a:pt x="9438473" y="5667933"/>
                  <a:pt x="9438473" y="5649129"/>
                </a:cubicBezTo>
                <a:cubicBezTo>
                  <a:pt x="9438473" y="5592716"/>
                  <a:pt x="9472773" y="5544315"/>
                  <a:pt x="9521653" y="5523641"/>
                </a:cubicBezTo>
                <a:lnTo>
                  <a:pt x="9565421" y="5514804"/>
                </a:lnTo>
                <a:lnTo>
                  <a:pt x="9583907" y="5514804"/>
                </a:lnTo>
                <a:close/>
                <a:moveTo>
                  <a:pt x="9014977" y="5514803"/>
                </a:moveTo>
                <a:cubicBezTo>
                  <a:pt x="9033781" y="5514803"/>
                  <a:pt x="9051695" y="5518614"/>
                  <a:pt x="9067989" y="5525506"/>
                </a:cubicBezTo>
                <a:lnTo>
                  <a:pt x="9104189" y="5549913"/>
                </a:lnTo>
                <a:lnTo>
                  <a:pt x="9740963" y="6186687"/>
                </a:lnTo>
                <a:lnTo>
                  <a:pt x="9740963" y="6858000"/>
                </a:lnTo>
                <a:lnTo>
                  <a:pt x="8878787" y="6858000"/>
                </a:lnTo>
                <a:lnTo>
                  <a:pt x="8878787" y="5650995"/>
                </a:lnTo>
                <a:lnTo>
                  <a:pt x="8878787" y="5650994"/>
                </a:lnTo>
                <a:cubicBezTo>
                  <a:pt x="8878787" y="5575778"/>
                  <a:pt x="8939761" y="5514803"/>
                  <a:pt x="9014977" y="5514803"/>
                </a:cubicBezTo>
                <a:close/>
                <a:moveTo>
                  <a:pt x="8615441" y="5514803"/>
                </a:moveTo>
                <a:cubicBezTo>
                  <a:pt x="8690657" y="5514803"/>
                  <a:pt x="8751631" y="5575778"/>
                  <a:pt x="8751631" y="5650994"/>
                </a:cubicBezTo>
                <a:lnTo>
                  <a:pt x="8751631" y="5650995"/>
                </a:lnTo>
                <a:lnTo>
                  <a:pt x="8751631" y="6858000"/>
                </a:lnTo>
                <a:lnTo>
                  <a:pt x="7218142" y="6858000"/>
                </a:lnTo>
                <a:lnTo>
                  <a:pt x="8526229" y="5549913"/>
                </a:lnTo>
                <a:lnTo>
                  <a:pt x="8562429" y="5525506"/>
                </a:lnTo>
                <a:cubicBezTo>
                  <a:pt x="8578723" y="5518614"/>
                  <a:pt x="8596637" y="5514803"/>
                  <a:pt x="8615441" y="5514803"/>
                </a:cubicBezTo>
                <a:close/>
                <a:moveTo>
                  <a:pt x="6477647" y="5514803"/>
                </a:moveTo>
                <a:lnTo>
                  <a:pt x="8046511" y="5514803"/>
                </a:lnTo>
                <a:lnTo>
                  <a:pt x="8046511" y="5514804"/>
                </a:lnTo>
                <a:lnTo>
                  <a:pt x="8064997" y="5514804"/>
                </a:lnTo>
                <a:lnTo>
                  <a:pt x="8108765" y="5523641"/>
                </a:lnTo>
                <a:cubicBezTo>
                  <a:pt x="8157647" y="5544315"/>
                  <a:pt x="8191945" y="5592716"/>
                  <a:pt x="8191945" y="5649129"/>
                </a:cubicBezTo>
                <a:cubicBezTo>
                  <a:pt x="8191945" y="5667933"/>
                  <a:pt x="8188133" y="5685846"/>
                  <a:pt x="8181241" y="5702140"/>
                </a:cubicBezTo>
                <a:lnTo>
                  <a:pt x="8160089" y="5733515"/>
                </a:lnTo>
                <a:lnTo>
                  <a:pt x="8140139" y="5753464"/>
                </a:lnTo>
                <a:cubicBezTo>
                  <a:pt x="8140139" y="5753465"/>
                  <a:pt x="8140139" y="5753465"/>
                  <a:pt x="8140137" y="5753466"/>
                </a:cubicBezTo>
                <a:lnTo>
                  <a:pt x="7035602" y="6858000"/>
                </a:lnTo>
                <a:lnTo>
                  <a:pt x="6334079" y="6858000"/>
                </a:lnTo>
                <a:lnTo>
                  <a:pt x="6334079" y="5658368"/>
                </a:lnTo>
                <a:lnTo>
                  <a:pt x="6334079" y="5658367"/>
                </a:lnTo>
                <a:lnTo>
                  <a:pt x="6334079" y="5639889"/>
                </a:lnTo>
                <a:lnTo>
                  <a:pt x="6342917" y="5596117"/>
                </a:lnTo>
                <a:cubicBezTo>
                  <a:pt x="6356699" y="5563529"/>
                  <a:pt x="6382805" y="5537423"/>
                  <a:pt x="6415393" y="5523641"/>
                </a:cubicBezTo>
                <a:lnTo>
                  <a:pt x="6459161" y="5514804"/>
                </a:lnTo>
                <a:close/>
                <a:moveTo>
                  <a:pt x="4494492" y="5514803"/>
                </a:moveTo>
                <a:lnTo>
                  <a:pt x="6063355" y="5514803"/>
                </a:lnTo>
                <a:lnTo>
                  <a:pt x="6081841" y="5514804"/>
                </a:lnTo>
                <a:lnTo>
                  <a:pt x="6125609" y="5523641"/>
                </a:lnTo>
                <a:cubicBezTo>
                  <a:pt x="6158197" y="5537423"/>
                  <a:pt x="6184303" y="5563529"/>
                  <a:pt x="6198085" y="5596117"/>
                </a:cubicBezTo>
                <a:lnTo>
                  <a:pt x="6206923" y="5639889"/>
                </a:lnTo>
                <a:lnTo>
                  <a:pt x="6206923" y="5658367"/>
                </a:lnTo>
                <a:lnTo>
                  <a:pt x="6206923" y="5658368"/>
                </a:lnTo>
                <a:lnTo>
                  <a:pt x="6206923" y="6858000"/>
                </a:lnTo>
                <a:lnTo>
                  <a:pt x="5505401" y="6858000"/>
                </a:lnTo>
                <a:lnTo>
                  <a:pt x="4400866" y="5753466"/>
                </a:lnTo>
                <a:cubicBezTo>
                  <a:pt x="4400864" y="5753465"/>
                  <a:pt x="4400864" y="5753465"/>
                  <a:pt x="4400863" y="5753464"/>
                </a:cubicBezTo>
                <a:lnTo>
                  <a:pt x="4380913" y="5733515"/>
                </a:lnTo>
                <a:lnTo>
                  <a:pt x="4359762" y="5702140"/>
                </a:lnTo>
                <a:cubicBezTo>
                  <a:pt x="4352869" y="5685846"/>
                  <a:pt x="4349058" y="5667933"/>
                  <a:pt x="4349058" y="5649129"/>
                </a:cubicBezTo>
                <a:cubicBezTo>
                  <a:pt x="4349058" y="5592716"/>
                  <a:pt x="4383357" y="5544315"/>
                  <a:pt x="4432238" y="5523641"/>
                </a:cubicBezTo>
                <a:lnTo>
                  <a:pt x="4476005" y="5514804"/>
                </a:lnTo>
                <a:lnTo>
                  <a:pt x="4494492" y="5514804"/>
                </a:lnTo>
                <a:close/>
                <a:moveTo>
                  <a:pt x="3925562" y="5514803"/>
                </a:moveTo>
                <a:cubicBezTo>
                  <a:pt x="3944366" y="5514803"/>
                  <a:pt x="3962279" y="5518614"/>
                  <a:pt x="3978574" y="5525506"/>
                </a:cubicBezTo>
                <a:lnTo>
                  <a:pt x="4014774" y="5549913"/>
                </a:lnTo>
                <a:lnTo>
                  <a:pt x="5322861" y="6858000"/>
                </a:lnTo>
                <a:lnTo>
                  <a:pt x="3789371" y="6858000"/>
                </a:lnTo>
                <a:lnTo>
                  <a:pt x="3789371" y="5650995"/>
                </a:lnTo>
                <a:lnTo>
                  <a:pt x="3789371" y="5650994"/>
                </a:lnTo>
                <a:cubicBezTo>
                  <a:pt x="3789371" y="5575778"/>
                  <a:pt x="3850345" y="5514803"/>
                  <a:pt x="3925562" y="5514803"/>
                </a:cubicBezTo>
                <a:close/>
                <a:moveTo>
                  <a:pt x="3526025" y="5514803"/>
                </a:moveTo>
                <a:cubicBezTo>
                  <a:pt x="3601241" y="5514803"/>
                  <a:pt x="3662216" y="5575778"/>
                  <a:pt x="3662216" y="5650994"/>
                </a:cubicBezTo>
                <a:lnTo>
                  <a:pt x="3662216" y="5650995"/>
                </a:lnTo>
                <a:lnTo>
                  <a:pt x="3662216" y="6858000"/>
                </a:lnTo>
                <a:lnTo>
                  <a:pt x="2128725" y="6858000"/>
                </a:lnTo>
                <a:lnTo>
                  <a:pt x="3436813" y="5549913"/>
                </a:lnTo>
                <a:lnTo>
                  <a:pt x="3473013" y="5525506"/>
                </a:lnTo>
                <a:cubicBezTo>
                  <a:pt x="3489307" y="5518614"/>
                  <a:pt x="3507221" y="5514803"/>
                  <a:pt x="3526025" y="5514803"/>
                </a:cubicBezTo>
                <a:close/>
                <a:moveTo>
                  <a:pt x="1388232" y="5514803"/>
                </a:moveTo>
                <a:lnTo>
                  <a:pt x="2957095" y="5514803"/>
                </a:lnTo>
                <a:lnTo>
                  <a:pt x="2957095" y="5514804"/>
                </a:lnTo>
                <a:lnTo>
                  <a:pt x="2975581" y="5514804"/>
                </a:lnTo>
                <a:lnTo>
                  <a:pt x="3019349" y="5523641"/>
                </a:lnTo>
                <a:cubicBezTo>
                  <a:pt x="3068230" y="5544315"/>
                  <a:pt x="3102529" y="5592716"/>
                  <a:pt x="3102529" y="5649129"/>
                </a:cubicBezTo>
                <a:cubicBezTo>
                  <a:pt x="3102529" y="5667933"/>
                  <a:pt x="3098718" y="5685846"/>
                  <a:pt x="3091826" y="5702140"/>
                </a:cubicBezTo>
                <a:lnTo>
                  <a:pt x="3070674" y="5733515"/>
                </a:lnTo>
                <a:lnTo>
                  <a:pt x="3050724" y="5753464"/>
                </a:lnTo>
                <a:cubicBezTo>
                  <a:pt x="3050723" y="5753465"/>
                  <a:pt x="3050722" y="5753465"/>
                  <a:pt x="3050722" y="5753466"/>
                </a:cubicBezTo>
                <a:lnTo>
                  <a:pt x="1946187" y="6858000"/>
                </a:lnTo>
                <a:lnTo>
                  <a:pt x="1244663" y="6858000"/>
                </a:lnTo>
                <a:lnTo>
                  <a:pt x="1244663" y="5658367"/>
                </a:lnTo>
                <a:lnTo>
                  <a:pt x="1244664" y="5658368"/>
                </a:lnTo>
                <a:lnTo>
                  <a:pt x="1244664" y="5639889"/>
                </a:lnTo>
                <a:lnTo>
                  <a:pt x="1253501" y="5596117"/>
                </a:lnTo>
                <a:cubicBezTo>
                  <a:pt x="1267285" y="5563529"/>
                  <a:pt x="1293391" y="5537423"/>
                  <a:pt x="1325978" y="5523641"/>
                </a:cubicBezTo>
                <a:lnTo>
                  <a:pt x="1369746" y="5514804"/>
                </a:lnTo>
                <a:close/>
                <a:moveTo>
                  <a:pt x="9583907" y="3506125"/>
                </a:moveTo>
                <a:lnTo>
                  <a:pt x="9740963" y="3506125"/>
                </a:lnTo>
                <a:lnTo>
                  <a:pt x="9740963" y="3995469"/>
                </a:lnTo>
                <a:lnTo>
                  <a:pt x="9490281" y="3744788"/>
                </a:lnTo>
                <a:cubicBezTo>
                  <a:pt x="9490281" y="3744787"/>
                  <a:pt x="9490279" y="3744787"/>
                  <a:pt x="9490279" y="3744786"/>
                </a:cubicBezTo>
                <a:lnTo>
                  <a:pt x="9470329" y="3724837"/>
                </a:lnTo>
                <a:lnTo>
                  <a:pt x="9449177" y="3693462"/>
                </a:lnTo>
                <a:cubicBezTo>
                  <a:pt x="9442285" y="3677168"/>
                  <a:pt x="9438473" y="3659255"/>
                  <a:pt x="9438473" y="3640451"/>
                </a:cubicBezTo>
                <a:cubicBezTo>
                  <a:pt x="9438473" y="3584038"/>
                  <a:pt x="9472773" y="3535637"/>
                  <a:pt x="9521653" y="3514963"/>
                </a:cubicBezTo>
                <a:lnTo>
                  <a:pt x="9565421" y="3506126"/>
                </a:lnTo>
                <a:lnTo>
                  <a:pt x="9583907" y="3506126"/>
                </a:lnTo>
                <a:close/>
                <a:moveTo>
                  <a:pt x="9014977" y="3506125"/>
                </a:moveTo>
                <a:cubicBezTo>
                  <a:pt x="9033781" y="3506125"/>
                  <a:pt x="9051695" y="3509936"/>
                  <a:pt x="9067989" y="3516828"/>
                </a:cubicBezTo>
                <a:lnTo>
                  <a:pt x="9104189" y="3541235"/>
                </a:lnTo>
                <a:lnTo>
                  <a:pt x="9740963" y="4178008"/>
                </a:lnTo>
                <a:lnTo>
                  <a:pt x="9740963" y="5360553"/>
                </a:lnTo>
                <a:lnTo>
                  <a:pt x="9022355" y="5360553"/>
                </a:lnTo>
                <a:lnTo>
                  <a:pt x="9003869" y="5360552"/>
                </a:lnTo>
                <a:lnTo>
                  <a:pt x="8960101" y="5351716"/>
                </a:lnTo>
                <a:cubicBezTo>
                  <a:pt x="8927513" y="5337933"/>
                  <a:pt x="8901407" y="5311827"/>
                  <a:pt x="8887625" y="5279239"/>
                </a:cubicBezTo>
                <a:lnTo>
                  <a:pt x="8878787" y="5235467"/>
                </a:lnTo>
                <a:lnTo>
                  <a:pt x="8878787" y="5216989"/>
                </a:lnTo>
                <a:lnTo>
                  <a:pt x="8878787" y="5216988"/>
                </a:lnTo>
                <a:lnTo>
                  <a:pt x="8878787" y="3642317"/>
                </a:lnTo>
                <a:lnTo>
                  <a:pt x="8878787" y="3642316"/>
                </a:lnTo>
                <a:cubicBezTo>
                  <a:pt x="8878787" y="3567100"/>
                  <a:pt x="8939761" y="3506125"/>
                  <a:pt x="9014977" y="3506125"/>
                </a:cubicBezTo>
                <a:close/>
                <a:moveTo>
                  <a:pt x="8615441" y="3506125"/>
                </a:moveTo>
                <a:cubicBezTo>
                  <a:pt x="8690657" y="3506125"/>
                  <a:pt x="8751631" y="3567100"/>
                  <a:pt x="8751631" y="3642316"/>
                </a:cubicBezTo>
                <a:lnTo>
                  <a:pt x="8751631" y="3642317"/>
                </a:lnTo>
                <a:lnTo>
                  <a:pt x="8751631" y="5216988"/>
                </a:lnTo>
                <a:lnTo>
                  <a:pt x="8751631" y="5216989"/>
                </a:lnTo>
                <a:lnTo>
                  <a:pt x="8751631" y="5235467"/>
                </a:lnTo>
                <a:lnTo>
                  <a:pt x="8742793" y="5279239"/>
                </a:lnTo>
                <a:cubicBezTo>
                  <a:pt x="8729011" y="5311827"/>
                  <a:pt x="8702905" y="5337933"/>
                  <a:pt x="8670317" y="5351716"/>
                </a:cubicBezTo>
                <a:lnTo>
                  <a:pt x="8626549" y="5360552"/>
                </a:lnTo>
                <a:lnTo>
                  <a:pt x="8608063" y="5360553"/>
                </a:lnTo>
                <a:lnTo>
                  <a:pt x="7039199" y="5360553"/>
                </a:lnTo>
                <a:lnTo>
                  <a:pt x="7039199" y="5360552"/>
                </a:lnTo>
                <a:lnTo>
                  <a:pt x="7020713" y="5360552"/>
                </a:lnTo>
                <a:lnTo>
                  <a:pt x="6976945" y="5351716"/>
                </a:lnTo>
                <a:cubicBezTo>
                  <a:pt x="6928065" y="5331042"/>
                  <a:pt x="6893765" y="5282640"/>
                  <a:pt x="6893765" y="5226228"/>
                </a:cubicBezTo>
                <a:cubicBezTo>
                  <a:pt x="6893765" y="5207424"/>
                  <a:pt x="6897577" y="5189510"/>
                  <a:pt x="6904469" y="5173216"/>
                </a:cubicBezTo>
                <a:lnTo>
                  <a:pt x="6925621" y="5141842"/>
                </a:lnTo>
                <a:lnTo>
                  <a:pt x="6945571" y="5121892"/>
                </a:lnTo>
                <a:cubicBezTo>
                  <a:pt x="6945571" y="5121892"/>
                  <a:pt x="6945573" y="5121892"/>
                  <a:pt x="6945573" y="5121891"/>
                </a:cubicBezTo>
                <a:lnTo>
                  <a:pt x="8526229" y="3541235"/>
                </a:lnTo>
                <a:lnTo>
                  <a:pt x="8562429" y="3516828"/>
                </a:lnTo>
                <a:cubicBezTo>
                  <a:pt x="8578723" y="3509936"/>
                  <a:pt x="8596637" y="3506125"/>
                  <a:pt x="8615441" y="3506125"/>
                </a:cubicBezTo>
                <a:close/>
                <a:moveTo>
                  <a:pt x="6477647" y="3506125"/>
                </a:moveTo>
                <a:lnTo>
                  <a:pt x="8046511" y="3506125"/>
                </a:lnTo>
                <a:lnTo>
                  <a:pt x="8046511" y="3506126"/>
                </a:lnTo>
                <a:lnTo>
                  <a:pt x="8064997" y="3506126"/>
                </a:lnTo>
                <a:lnTo>
                  <a:pt x="8108765" y="3514963"/>
                </a:lnTo>
                <a:cubicBezTo>
                  <a:pt x="8157647" y="3535637"/>
                  <a:pt x="8191945" y="3584038"/>
                  <a:pt x="8191945" y="3640451"/>
                </a:cubicBezTo>
                <a:cubicBezTo>
                  <a:pt x="8191945" y="3659255"/>
                  <a:pt x="8188133" y="3677168"/>
                  <a:pt x="8181241" y="3693462"/>
                </a:cubicBezTo>
                <a:lnTo>
                  <a:pt x="8160089" y="3724837"/>
                </a:lnTo>
                <a:lnTo>
                  <a:pt x="8140139" y="3744786"/>
                </a:lnTo>
                <a:cubicBezTo>
                  <a:pt x="8140139" y="3744787"/>
                  <a:pt x="8140139" y="3744787"/>
                  <a:pt x="8140137" y="3744788"/>
                </a:cubicBezTo>
                <a:lnTo>
                  <a:pt x="6559481" y="5325443"/>
                </a:lnTo>
                <a:lnTo>
                  <a:pt x="6523281" y="5349850"/>
                </a:lnTo>
                <a:cubicBezTo>
                  <a:pt x="6506987" y="5356742"/>
                  <a:pt x="6489073" y="5360553"/>
                  <a:pt x="6470269" y="5360553"/>
                </a:cubicBezTo>
                <a:cubicBezTo>
                  <a:pt x="6395053" y="5360553"/>
                  <a:pt x="6334079" y="5299579"/>
                  <a:pt x="6334079" y="5224362"/>
                </a:cubicBezTo>
                <a:lnTo>
                  <a:pt x="6334079" y="3649690"/>
                </a:lnTo>
                <a:lnTo>
                  <a:pt x="6334079" y="3649689"/>
                </a:lnTo>
                <a:lnTo>
                  <a:pt x="6334079" y="3631211"/>
                </a:lnTo>
                <a:lnTo>
                  <a:pt x="6342917" y="3587439"/>
                </a:lnTo>
                <a:cubicBezTo>
                  <a:pt x="6356699" y="3554851"/>
                  <a:pt x="6382805" y="3528745"/>
                  <a:pt x="6415393" y="3514963"/>
                </a:cubicBezTo>
                <a:lnTo>
                  <a:pt x="6459161" y="3506126"/>
                </a:lnTo>
                <a:close/>
                <a:moveTo>
                  <a:pt x="4494492" y="3506125"/>
                </a:moveTo>
                <a:lnTo>
                  <a:pt x="6063355" y="3506125"/>
                </a:lnTo>
                <a:lnTo>
                  <a:pt x="6081841" y="3506126"/>
                </a:lnTo>
                <a:lnTo>
                  <a:pt x="6125609" y="3514963"/>
                </a:lnTo>
                <a:cubicBezTo>
                  <a:pt x="6158197" y="3528745"/>
                  <a:pt x="6184303" y="3554851"/>
                  <a:pt x="6198085" y="3587439"/>
                </a:cubicBezTo>
                <a:lnTo>
                  <a:pt x="6206923" y="3631211"/>
                </a:lnTo>
                <a:lnTo>
                  <a:pt x="6206923" y="3649689"/>
                </a:lnTo>
                <a:lnTo>
                  <a:pt x="6206923" y="3649690"/>
                </a:lnTo>
                <a:lnTo>
                  <a:pt x="6206923" y="5224362"/>
                </a:lnTo>
                <a:cubicBezTo>
                  <a:pt x="6206923" y="5299579"/>
                  <a:pt x="6145949" y="5360553"/>
                  <a:pt x="6070733" y="5360553"/>
                </a:cubicBezTo>
                <a:cubicBezTo>
                  <a:pt x="6051929" y="5360553"/>
                  <a:pt x="6034015" y="5356742"/>
                  <a:pt x="6017721" y="5349850"/>
                </a:cubicBezTo>
                <a:lnTo>
                  <a:pt x="5981521" y="5325443"/>
                </a:lnTo>
                <a:lnTo>
                  <a:pt x="4400866" y="3744788"/>
                </a:lnTo>
                <a:cubicBezTo>
                  <a:pt x="4400864" y="3744787"/>
                  <a:pt x="4400864" y="3744787"/>
                  <a:pt x="4400864" y="3744786"/>
                </a:cubicBezTo>
                <a:lnTo>
                  <a:pt x="4380913" y="3724837"/>
                </a:lnTo>
                <a:lnTo>
                  <a:pt x="4359762" y="3693462"/>
                </a:lnTo>
                <a:cubicBezTo>
                  <a:pt x="4352870" y="3677168"/>
                  <a:pt x="4349058" y="3659255"/>
                  <a:pt x="4349058" y="3640451"/>
                </a:cubicBezTo>
                <a:cubicBezTo>
                  <a:pt x="4349058" y="3584038"/>
                  <a:pt x="4383357" y="3535637"/>
                  <a:pt x="4432239" y="3514963"/>
                </a:cubicBezTo>
                <a:lnTo>
                  <a:pt x="4476005" y="3506126"/>
                </a:lnTo>
                <a:lnTo>
                  <a:pt x="4494492" y="3506126"/>
                </a:lnTo>
                <a:close/>
                <a:moveTo>
                  <a:pt x="3925563" y="3506125"/>
                </a:moveTo>
                <a:cubicBezTo>
                  <a:pt x="3944366" y="3506125"/>
                  <a:pt x="3962280" y="3509936"/>
                  <a:pt x="3978574" y="3516828"/>
                </a:cubicBezTo>
                <a:lnTo>
                  <a:pt x="4014774" y="3541235"/>
                </a:lnTo>
                <a:lnTo>
                  <a:pt x="5595430" y="5121891"/>
                </a:lnTo>
                <a:cubicBezTo>
                  <a:pt x="5595430" y="5121892"/>
                  <a:pt x="5595431" y="5121892"/>
                  <a:pt x="5595432" y="5121892"/>
                </a:cubicBezTo>
                <a:lnTo>
                  <a:pt x="5615381" y="5141842"/>
                </a:lnTo>
                <a:lnTo>
                  <a:pt x="5636534" y="5173216"/>
                </a:lnTo>
                <a:cubicBezTo>
                  <a:pt x="5643426" y="5189510"/>
                  <a:pt x="5647237" y="5207424"/>
                  <a:pt x="5647237" y="5226228"/>
                </a:cubicBezTo>
                <a:cubicBezTo>
                  <a:pt x="5647237" y="5282640"/>
                  <a:pt x="5612938" y="5331042"/>
                  <a:pt x="5564057" y="5351716"/>
                </a:cubicBezTo>
                <a:lnTo>
                  <a:pt x="5520289" y="5360552"/>
                </a:lnTo>
                <a:lnTo>
                  <a:pt x="5501803" y="5360552"/>
                </a:lnTo>
                <a:lnTo>
                  <a:pt x="5501803" y="5360553"/>
                </a:lnTo>
                <a:lnTo>
                  <a:pt x="3932940" y="5360553"/>
                </a:lnTo>
                <a:lnTo>
                  <a:pt x="3914454" y="5360552"/>
                </a:lnTo>
                <a:lnTo>
                  <a:pt x="3870687" y="5351716"/>
                </a:lnTo>
                <a:cubicBezTo>
                  <a:pt x="3838098" y="5337933"/>
                  <a:pt x="3811993" y="5311827"/>
                  <a:pt x="3798210" y="5279239"/>
                </a:cubicBezTo>
                <a:lnTo>
                  <a:pt x="3789372" y="5235467"/>
                </a:lnTo>
                <a:lnTo>
                  <a:pt x="3789372" y="5216988"/>
                </a:lnTo>
                <a:lnTo>
                  <a:pt x="3789371" y="5216989"/>
                </a:lnTo>
                <a:lnTo>
                  <a:pt x="3789371" y="3642317"/>
                </a:lnTo>
                <a:lnTo>
                  <a:pt x="3789371" y="3642316"/>
                </a:lnTo>
                <a:cubicBezTo>
                  <a:pt x="3789371" y="3567100"/>
                  <a:pt x="3850346" y="3506125"/>
                  <a:pt x="3925563" y="3506125"/>
                </a:cubicBezTo>
                <a:close/>
                <a:moveTo>
                  <a:pt x="3526024" y="3506125"/>
                </a:moveTo>
                <a:cubicBezTo>
                  <a:pt x="3601241" y="3506125"/>
                  <a:pt x="3662215" y="3567100"/>
                  <a:pt x="3662215" y="3642316"/>
                </a:cubicBezTo>
                <a:lnTo>
                  <a:pt x="3662215" y="3642317"/>
                </a:lnTo>
                <a:lnTo>
                  <a:pt x="3662215" y="5216988"/>
                </a:lnTo>
                <a:lnTo>
                  <a:pt x="3662215" y="5216989"/>
                </a:lnTo>
                <a:lnTo>
                  <a:pt x="3662215" y="5235467"/>
                </a:lnTo>
                <a:lnTo>
                  <a:pt x="3653377" y="5279239"/>
                </a:lnTo>
                <a:cubicBezTo>
                  <a:pt x="3639594" y="5311827"/>
                  <a:pt x="3613489" y="5337933"/>
                  <a:pt x="3580900" y="5351716"/>
                </a:cubicBezTo>
                <a:lnTo>
                  <a:pt x="3537132" y="5360552"/>
                </a:lnTo>
                <a:lnTo>
                  <a:pt x="3518647" y="5360553"/>
                </a:lnTo>
                <a:lnTo>
                  <a:pt x="1949784" y="5360553"/>
                </a:lnTo>
                <a:lnTo>
                  <a:pt x="1949784" y="5360552"/>
                </a:lnTo>
                <a:lnTo>
                  <a:pt x="1931296" y="5360552"/>
                </a:lnTo>
                <a:lnTo>
                  <a:pt x="1887528" y="5351716"/>
                </a:lnTo>
                <a:cubicBezTo>
                  <a:pt x="1838647" y="5331042"/>
                  <a:pt x="1804350" y="5282640"/>
                  <a:pt x="1804350" y="5226228"/>
                </a:cubicBezTo>
                <a:cubicBezTo>
                  <a:pt x="1804350" y="5207424"/>
                  <a:pt x="1808160" y="5189510"/>
                  <a:pt x="1815052" y="5173216"/>
                </a:cubicBezTo>
                <a:lnTo>
                  <a:pt x="1836205" y="5141842"/>
                </a:lnTo>
                <a:lnTo>
                  <a:pt x="1856154" y="5121892"/>
                </a:lnTo>
                <a:cubicBezTo>
                  <a:pt x="1856156" y="5121892"/>
                  <a:pt x="1856156" y="5121892"/>
                  <a:pt x="1856156" y="5121891"/>
                </a:cubicBezTo>
                <a:lnTo>
                  <a:pt x="3436812" y="3541235"/>
                </a:lnTo>
                <a:lnTo>
                  <a:pt x="3473013" y="3516828"/>
                </a:lnTo>
                <a:cubicBezTo>
                  <a:pt x="3489307" y="3509936"/>
                  <a:pt x="3507220" y="3506125"/>
                  <a:pt x="3526024" y="3506125"/>
                </a:cubicBezTo>
                <a:close/>
                <a:moveTo>
                  <a:pt x="9740963" y="2862533"/>
                </a:moveTo>
                <a:lnTo>
                  <a:pt x="9740963" y="3351876"/>
                </a:lnTo>
                <a:lnTo>
                  <a:pt x="9583907" y="3351876"/>
                </a:lnTo>
                <a:lnTo>
                  <a:pt x="9583907" y="3351875"/>
                </a:lnTo>
                <a:lnTo>
                  <a:pt x="9565421" y="3351875"/>
                </a:lnTo>
                <a:lnTo>
                  <a:pt x="9521653" y="3343039"/>
                </a:lnTo>
                <a:cubicBezTo>
                  <a:pt x="9472773" y="3322365"/>
                  <a:pt x="9438473" y="3273963"/>
                  <a:pt x="9438473" y="3217551"/>
                </a:cubicBezTo>
                <a:cubicBezTo>
                  <a:pt x="9438473" y="3198748"/>
                  <a:pt x="9442285" y="3180834"/>
                  <a:pt x="9449177" y="3164541"/>
                </a:cubicBezTo>
                <a:lnTo>
                  <a:pt x="9470329" y="3133166"/>
                </a:lnTo>
                <a:lnTo>
                  <a:pt x="9490279" y="3113216"/>
                </a:lnTo>
                <a:cubicBezTo>
                  <a:pt x="9490279" y="3113216"/>
                  <a:pt x="9490281" y="3113216"/>
                  <a:pt x="9490281" y="3113215"/>
                </a:cubicBezTo>
                <a:close/>
                <a:moveTo>
                  <a:pt x="9022355" y="1497450"/>
                </a:moveTo>
                <a:lnTo>
                  <a:pt x="9740963" y="1497450"/>
                </a:lnTo>
                <a:lnTo>
                  <a:pt x="9740963" y="2679993"/>
                </a:lnTo>
                <a:lnTo>
                  <a:pt x="9104189" y="3316766"/>
                </a:lnTo>
                <a:lnTo>
                  <a:pt x="9067989" y="3341173"/>
                </a:lnTo>
                <a:cubicBezTo>
                  <a:pt x="9051695" y="3348066"/>
                  <a:pt x="9033781" y="3351876"/>
                  <a:pt x="9014977" y="3351876"/>
                </a:cubicBezTo>
                <a:cubicBezTo>
                  <a:pt x="8939761" y="3351876"/>
                  <a:pt x="8878787" y="3290902"/>
                  <a:pt x="8878787" y="3215686"/>
                </a:cubicBezTo>
                <a:lnTo>
                  <a:pt x="8878787" y="3215685"/>
                </a:lnTo>
                <a:lnTo>
                  <a:pt x="8878787" y="1641015"/>
                </a:lnTo>
                <a:lnTo>
                  <a:pt x="8878787" y="1641014"/>
                </a:lnTo>
                <a:lnTo>
                  <a:pt x="8878787" y="1622536"/>
                </a:lnTo>
                <a:lnTo>
                  <a:pt x="8887625" y="1578764"/>
                </a:lnTo>
                <a:cubicBezTo>
                  <a:pt x="8901407" y="1546176"/>
                  <a:pt x="8927513" y="1520070"/>
                  <a:pt x="8960101" y="1506287"/>
                </a:cubicBezTo>
                <a:lnTo>
                  <a:pt x="9003869" y="1497451"/>
                </a:lnTo>
                <a:close/>
                <a:moveTo>
                  <a:pt x="7039199" y="1497450"/>
                </a:moveTo>
                <a:lnTo>
                  <a:pt x="8608063" y="1497450"/>
                </a:lnTo>
                <a:lnTo>
                  <a:pt x="8626549" y="1497451"/>
                </a:lnTo>
                <a:lnTo>
                  <a:pt x="8670317" y="1506287"/>
                </a:lnTo>
                <a:cubicBezTo>
                  <a:pt x="8702905" y="1520070"/>
                  <a:pt x="8729011" y="1546176"/>
                  <a:pt x="8742793" y="1578764"/>
                </a:cubicBezTo>
                <a:lnTo>
                  <a:pt x="8751631" y="1622536"/>
                </a:lnTo>
                <a:lnTo>
                  <a:pt x="8751631" y="1641014"/>
                </a:lnTo>
                <a:lnTo>
                  <a:pt x="8751631" y="1641015"/>
                </a:lnTo>
                <a:lnTo>
                  <a:pt x="8751631" y="3215685"/>
                </a:lnTo>
                <a:lnTo>
                  <a:pt x="8751631" y="3215686"/>
                </a:lnTo>
                <a:cubicBezTo>
                  <a:pt x="8751631" y="3290902"/>
                  <a:pt x="8690657" y="3351876"/>
                  <a:pt x="8615441" y="3351876"/>
                </a:cubicBezTo>
                <a:cubicBezTo>
                  <a:pt x="8596637" y="3351876"/>
                  <a:pt x="8578723" y="3348066"/>
                  <a:pt x="8562429" y="3341173"/>
                </a:cubicBezTo>
                <a:lnTo>
                  <a:pt x="8526229" y="3316766"/>
                </a:lnTo>
                <a:lnTo>
                  <a:pt x="6945573" y="1736112"/>
                </a:lnTo>
                <a:cubicBezTo>
                  <a:pt x="6945573" y="1736111"/>
                  <a:pt x="6945571" y="1736111"/>
                  <a:pt x="6945571" y="1736111"/>
                </a:cubicBezTo>
                <a:lnTo>
                  <a:pt x="6925621" y="1716161"/>
                </a:lnTo>
                <a:lnTo>
                  <a:pt x="6904469" y="1684787"/>
                </a:lnTo>
                <a:cubicBezTo>
                  <a:pt x="6897577" y="1668493"/>
                  <a:pt x="6893765" y="1650579"/>
                  <a:pt x="6893765" y="1631775"/>
                </a:cubicBezTo>
                <a:cubicBezTo>
                  <a:pt x="6893765" y="1575363"/>
                  <a:pt x="6928065" y="1526961"/>
                  <a:pt x="6976945" y="1506287"/>
                </a:cubicBezTo>
                <a:lnTo>
                  <a:pt x="7020713" y="1497451"/>
                </a:lnTo>
                <a:lnTo>
                  <a:pt x="7039199" y="1497451"/>
                </a:lnTo>
                <a:close/>
                <a:moveTo>
                  <a:pt x="6470269" y="1497450"/>
                </a:moveTo>
                <a:cubicBezTo>
                  <a:pt x="6489073" y="1497450"/>
                  <a:pt x="6506987" y="1501261"/>
                  <a:pt x="6523281" y="1508153"/>
                </a:cubicBezTo>
                <a:lnTo>
                  <a:pt x="6559481" y="1532560"/>
                </a:lnTo>
                <a:lnTo>
                  <a:pt x="8140137" y="3113215"/>
                </a:lnTo>
                <a:cubicBezTo>
                  <a:pt x="8140139" y="3113216"/>
                  <a:pt x="8140139" y="3113216"/>
                  <a:pt x="8140139" y="3113216"/>
                </a:cubicBezTo>
                <a:lnTo>
                  <a:pt x="8160089" y="3133166"/>
                </a:lnTo>
                <a:lnTo>
                  <a:pt x="8181241" y="3164541"/>
                </a:lnTo>
                <a:cubicBezTo>
                  <a:pt x="8188133" y="3180834"/>
                  <a:pt x="8191945" y="3198748"/>
                  <a:pt x="8191945" y="3217551"/>
                </a:cubicBezTo>
                <a:cubicBezTo>
                  <a:pt x="8191945" y="3273963"/>
                  <a:pt x="8157647" y="3322365"/>
                  <a:pt x="8108765" y="3343039"/>
                </a:cubicBezTo>
                <a:lnTo>
                  <a:pt x="8064997" y="3351875"/>
                </a:lnTo>
                <a:lnTo>
                  <a:pt x="8046511" y="3351875"/>
                </a:lnTo>
                <a:lnTo>
                  <a:pt x="8046511" y="3351876"/>
                </a:lnTo>
                <a:lnTo>
                  <a:pt x="6477647" y="3351876"/>
                </a:lnTo>
                <a:lnTo>
                  <a:pt x="6459161" y="3351875"/>
                </a:lnTo>
                <a:lnTo>
                  <a:pt x="6415393" y="3343039"/>
                </a:lnTo>
                <a:cubicBezTo>
                  <a:pt x="6382805" y="3329256"/>
                  <a:pt x="6356699" y="3303150"/>
                  <a:pt x="6342917" y="3270562"/>
                </a:cubicBezTo>
                <a:lnTo>
                  <a:pt x="6334079" y="3226790"/>
                </a:lnTo>
                <a:lnTo>
                  <a:pt x="6334079" y="3208313"/>
                </a:lnTo>
                <a:lnTo>
                  <a:pt x="6334079" y="3208312"/>
                </a:lnTo>
                <a:lnTo>
                  <a:pt x="6334079" y="1633642"/>
                </a:lnTo>
                <a:lnTo>
                  <a:pt x="6334079" y="1633641"/>
                </a:lnTo>
                <a:cubicBezTo>
                  <a:pt x="6334079" y="1558425"/>
                  <a:pt x="6395053" y="1497450"/>
                  <a:pt x="6470269" y="1497450"/>
                </a:cubicBezTo>
                <a:close/>
                <a:moveTo>
                  <a:pt x="6070733" y="1497450"/>
                </a:moveTo>
                <a:cubicBezTo>
                  <a:pt x="6145949" y="1497450"/>
                  <a:pt x="6206923" y="1558425"/>
                  <a:pt x="6206923" y="1633641"/>
                </a:cubicBezTo>
                <a:lnTo>
                  <a:pt x="6206923" y="1633642"/>
                </a:lnTo>
                <a:lnTo>
                  <a:pt x="6206923" y="3208312"/>
                </a:lnTo>
                <a:lnTo>
                  <a:pt x="6206923" y="3208313"/>
                </a:lnTo>
                <a:lnTo>
                  <a:pt x="6206923" y="3226790"/>
                </a:lnTo>
                <a:lnTo>
                  <a:pt x="6198085" y="3270562"/>
                </a:lnTo>
                <a:cubicBezTo>
                  <a:pt x="6184303" y="3303150"/>
                  <a:pt x="6158197" y="3329256"/>
                  <a:pt x="6125609" y="3343039"/>
                </a:cubicBezTo>
                <a:lnTo>
                  <a:pt x="6081841" y="3351875"/>
                </a:lnTo>
                <a:lnTo>
                  <a:pt x="6063355" y="3351876"/>
                </a:lnTo>
                <a:lnTo>
                  <a:pt x="4494492" y="3351876"/>
                </a:lnTo>
                <a:lnTo>
                  <a:pt x="4494492" y="3351875"/>
                </a:lnTo>
                <a:lnTo>
                  <a:pt x="4476005" y="3351875"/>
                </a:lnTo>
                <a:lnTo>
                  <a:pt x="4432239" y="3343039"/>
                </a:lnTo>
                <a:cubicBezTo>
                  <a:pt x="4383357" y="3322365"/>
                  <a:pt x="4349059" y="3273963"/>
                  <a:pt x="4349059" y="3217551"/>
                </a:cubicBezTo>
                <a:cubicBezTo>
                  <a:pt x="4349059" y="3198748"/>
                  <a:pt x="4352870" y="3180834"/>
                  <a:pt x="4359762" y="3164541"/>
                </a:cubicBezTo>
                <a:lnTo>
                  <a:pt x="4380915" y="3133166"/>
                </a:lnTo>
                <a:lnTo>
                  <a:pt x="4400864" y="3113216"/>
                </a:lnTo>
                <a:cubicBezTo>
                  <a:pt x="4400864" y="3113216"/>
                  <a:pt x="4400864" y="3113216"/>
                  <a:pt x="4400867" y="3113215"/>
                </a:cubicBezTo>
                <a:lnTo>
                  <a:pt x="5981521" y="1532560"/>
                </a:lnTo>
                <a:lnTo>
                  <a:pt x="6017721" y="1508153"/>
                </a:lnTo>
                <a:cubicBezTo>
                  <a:pt x="6034015" y="1501261"/>
                  <a:pt x="6051929" y="1497450"/>
                  <a:pt x="6070733" y="1497450"/>
                </a:cubicBezTo>
                <a:close/>
                <a:moveTo>
                  <a:pt x="3932943" y="1497450"/>
                </a:moveTo>
                <a:lnTo>
                  <a:pt x="5501803" y="1497450"/>
                </a:lnTo>
                <a:lnTo>
                  <a:pt x="5501803" y="1497451"/>
                </a:lnTo>
                <a:lnTo>
                  <a:pt x="5520290" y="1497451"/>
                </a:lnTo>
                <a:lnTo>
                  <a:pt x="5564058" y="1506287"/>
                </a:lnTo>
                <a:cubicBezTo>
                  <a:pt x="5612939" y="1526961"/>
                  <a:pt x="5647237" y="1575363"/>
                  <a:pt x="5647237" y="1631775"/>
                </a:cubicBezTo>
                <a:cubicBezTo>
                  <a:pt x="5647237" y="1650579"/>
                  <a:pt x="5643426" y="1668493"/>
                  <a:pt x="5636534" y="1684787"/>
                </a:cubicBezTo>
                <a:lnTo>
                  <a:pt x="5615382" y="1716161"/>
                </a:lnTo>
                <a:lnTo>
                  <a:pt x="5595432" y="1736111"/>
                </a:lnTo>
                <a:cubicBezTo>
                  <a:pt x="5595431" y="1736111"/>
                  <a:pt x="5595431" y="1736111"/>
                  <a:pt x="5595430" y="1736112"/>
                </a:cubicBezTo>
                <a:lnTo>
                  <a:pt x="4014775" y="3316766"/>
                </a:lnTo>
                <a:lnTo>
                  <a:pt x="3978575" y="3341173"/>
                </a:lnTo>
                <a:cubicBezTo>
                  <a:pt x="3962281" y="3348066"/>
                  <a:pt x="3944366" y="3351876"/>
                  <a:pt x="3925563" y="3351876"/>
                </a:cubicBezTo>
                <a:cubicBezTo>
                  <a:pt x="3850347" y="3351876"/>
                  <a:pt x="3789371" y="3290902"/>
                  <a:pt x="3789371" y="3215686"/>
                </a:cubicBezTo>
                <a:lnTo>
                  <a:pt x="3789371" y="3215685"/>
                </a:lnTo>
                <a:lnTo>
                  <a:pt x="3789372" y="1641014"/>
                </a:lnTo>
                <a:lnTo>
                  <a:pt x="3789374" y="1641015"/>
                </a:lnTo>
                <a:lnTo>
                  <a:pt x="3789374" y="1622536"/>
                </a:lnTo>
                <a:lnTo>
                  <a:pt x="3798210" y="1578764"/>
                </a:lnTo>
                <a:cubicBezTo>
                  <a:pt x="3811994" y="1546176"/>
                  <a:pt x="3838100" y="1520070"/>
                  <a:pt x="3870687" y="1506287"/>
                </a:cubicBezTo>
                <a:lnTo>
                  <a:pt x="3914456" y="1497451"/>
                </a:lnTo>
                <a:close/>
                <a:moveTo>
                  <a:pt x="1949785" y="1497450"/>
                </a:moveTo>
                <a:lnTo>
                  <a:pt x="3518648" y="1497450"/>
                </a:lnTo>
                <a:lnTo>
                  <a:pt x="3537134" y="1497451"/>
                </a:lnTo>
                <a:lnTo>
                  <a:pt x="3580902" y="1506287"/>
                </a:lnTo>
                <a:cubicBezTo>
                  <a:pt x="3613490" y="1520070"/>
                  <a:pt x="3639597" y="1546176"/>
                  <a:pt x="3653380" y="1578764"/>
                </a:cubicBezTo>
                <a:lnTo>
                  <a:pt x="3662216" y="1622536"/>
                </a:lnTo>
                <a:lnTo>
                  <a:pt x="3662216" y="1641015"/>
                </a:lnTo>
                <a:lnTo>
                  <a:pt x="3662218" y="1641014"/>
                </a:lnTo>
                <a:lnTo>
                  <a:pt x="3662217" y="3215685"/>
                </a:lnTo>
                <a:lnTo>
                  <a:pt x="3662217" y="3215686"/>
                </a:lnTo>
                <a:cubicBezTo>
                  <a:pt x="3662217" y="3290902"/>
                  <a:pt x="3601242" y="3351876"/>
                  <a:pt x="3526026" y="3351876"/>
                </a:cubicBezTo>
                <a:cubicBezTo>
                  <a:pt x="3507221" y="3351876"/>
                  <a:pt x="3489308" y="3348066"/>
                  <a:pt x="3473014" y="3341173"/>
                </a:cubicBezTo>
                <a:lnTo>
                  <a:pt x="3436813" y="3316766"/>
                </a:lnTo>
                <a:lnTo>
                  <a:pt x="1856157" y="1736112"/>
                </a:lnTo>
                <a:cubicBezTo>
                  <a:pt x="1856157" y="1736111"/>
                  <a:pt x="1856156" y="1736111"/>
                  <a:pt x="1856156" y="1736111"/>
                </a:cubicBezTo>
                <a:lnTo>
                  <a:pt x="1836206" y="1716161"/>
                </a:lnTo>
                <a:lnTo>
                  <a:pt x="1815054" y="1684787"/>
                </a:lnTo>
                <a:cubicBezTo>
                  <a:pt x="1808163" y="1668493"/>
                  <a:pt x="1804351" y="1650579"/>
                  <a:pt x="1804351" y="1631775"/>
                </a:cubicBezTo>
                <a:cubicBezTo>
                  <a:pt x="1804351" y="1575363"/>
                  <a:pt x="1838650" y="1526961"/>
                  <a:pt x="1887531" y="1506287"/>
                </a:cubicBezTo>
                <a:lnTo>
                  <a:pt x="1931299" y="1497451"/>
                </a:lnTo>
                <a:lnTo>
                  <a:pt x="1949785" y="1497451"/>
                </a:lnTo>
                <a:close/>
                <a:moveTo>
                  <a:pt x="9740963" y="853857"/>
                </a:moveTo>
                <a:lnTo>
                  <a:pt x="9740963" y="1343201"/>
                </a:lnTo>
                <a:lnTo>
                  <a:pt x="9583907" y="1343201"/>
                </a:lnTo>
                <a:lnTo>
                  <a:pt x="9583907" y="1343200"/>
                </a:lnTo>
                <a:lnTo>
                  <a:pt x="9565421" y="1343200"/>
                </a:lnTo>
                <a:lnTo>
                  <a:pt x="9521653" y="1334363"/>
                </a:lnTo>
                <a:cubicBezTo>
                  <a:pt x="9472773" y="1313689"/>
                  <a:pt x="9438473" y="1265288"/>
                  <a:pt x="9438473" y="1208876"/>
                </a:cubicBezTo>
                <a:cubicBezTo>
                  <a:pt x="9438473" y="1190072"/>
                  <a:pt x="9442285" y="1172158"/>
                  <a:pt x="9449177" y="1155864"/>
                </a:cubicBezTo>
                <a:lnTo>
                  <a:pt x="9470329" y="1124490"/>
                </a:lnTo>
                <a:lnTo>
                  <a:pt x="9490279" y="1104541"/>
                </a:lnTo>
                <a:cubicBezTo>
                  <a:pt x="9490279" y="1104540"/>
                  <a:pt x="9490281" y="1104540"/>
                  <a:pt x="9490281" y="1104539"/>
                </a:cubicBezTo>
                <a:close/>
                <a:moveTo>
                  <a:pt x="8878787" y="0"/>
                </a:moveTo>
                <a:lnTo>
                  <a:pt x="9740963" y="0"/>
                </a:lnTo>
                <a:lnTo>
                  <a:pt x="9740963" y="671317"/>
                </a:lnTo>
                <a:lnTo>
                  <a:pt x="9104189" y="1308091"/>
                </a:lnTo>
                <a:lnTo>
                  <a:pt x="9067989" y="1332498"/>
                </a:lnTo>
                <a:cubicBezTo>
                  <a:pt x="9051695" y="1339390"/>
                  <a:pt x="9033781" y="1343201"/>
                  <a:pt x="9014977" y="1343201"/>
                </a:cubicBezTo>
                <a:cubicBezTo>
                  <a:pt x="8939761" y="1343201"/>
                  <a:pt x="8878787" y="1282226"/>
                  <a:pt x="8878787" y="1207011"/>
                </a:cubicBezTo>
                <a:lnTo>
                  <a:pt x="8878787" y="1207009"/>
                </a:lnTo>
                <a:close/>
                <a:moveTo>
                  <a:pt x="7218138" y="0"/>
                </a:moveTo>
                <a:lnTo>
                  <a:pt x="8751631" y="0"/>
                </a:lnTo>
                <a:lnTo>
                  <a:pt x="8751631" y="1207009"/>
                </a:lnTo>
                <a:lnTo>
                  <a:pt x="8751631" y="1207011"/>
                </a:lnTo>
                <a:cubicBezTo>
                  <a:pt x="8751631" y="1282226"/>
                  <a:pt x="8690657" y="1343201"/>
                  <a:pt x="8615441" y="1343201"/>
                </a:cubicBezTo>
                <a:cubicBezTo>
                  <a:pt x="8596637" y="1343201"/>
                  <a:pt x="8578723" y="1339390"/>
                  <a:pt x="8562429" y="1332498"/>
                </a:cubicBezTo>
                <a:lnTo>
                  <a:pt x="8526229" y="1308091"/>
                </a:lnTo>
                <a:close/>
                <a:moveTo>
                  <a:pt x="6334079" y="0"/>
                </a:moveTo>
                <a:lnTo>
                  <a:pt x="7035598" y="0"/>
                </a:lnTo>
                <a:lnTo>
                  <a:pt x="8140137" y="1104539"/>
                </a:lnTo>
                <a:cubicBezTo>
                  <a:pt x="8140139" y="1104540"/>
                  <a:pt x="8140139" y="1104540"/>
                  <a:pt x="8140139" y="1104541"/>
                </a:cubicBezTo>
                <a:lnTo>
                  <a:pt x="8160089" y="1124490"/>
                </a:lnTo>
                <a:lnTo>
                  <a:pt x="8181241" y="1155864"/>
                </a:lnTo>
                <a:cubicBezTo>
                  <a:pt x="8188133" y="1172158"/>
                  <a:pt x="8191945" y="1190072"/>
                  <a:pt x="8191945" y="1208876"/>
                </a:cubicBezTo>
                <a:cubicBezTo>
                  <a:pt x="8191945" y="1265288"/>
                  <a:pt x="8157647" y="1313689"/>
                  <a:pt x="8108765" y="1334363"/>
                </a:cubicBezTo>
                <a:lnTo>
                  <a:pt x="8064997" y="1343200"/>
                </a:lnTo>
                <a:lnTo>
                  <a:pt x="8046511" y="1343200"/>
                </a:lnTo>
                <a:lnTo>
                  <a:pt x="8046511" y="1343201"/>
                </a:lnTo>
                <a:lnTo>
                  <a:pt x="6477647" y="1343201"/>
                </a:lnTo>
                <a:lnTo>
                  <a:pt x="6459161" y="1343200"/>
                </a:lnTo>
                <a:lnTo>
                  <a:pt x="6415393" y="1334363"/>
                </a:lnTo>
                <a:cubicBezTo>
                  <a:pt x="6382805" y="1320581"/>
                  <a:pt x="6356699" y="1294475"/>
                  <a:pt x="6342917" y="1261887"/>
                </a:cubicBezTo>
                <a:lnTo>
                  <a:pt x="6334079" y="1218115"/>
                </a:lnTo>
                <a:lnTo>
                  <a:pt x="6334079" y="1199637"/>
                </a:lnTo>
                <a:lnTo>
                  <a:pt x="6334079" y="1199636"/>
                </a:lnTo>
                <a:close/>
                <a:moveTo>
                  <a:pt x="5505405" y="0"/>
                </a:moveTo>
                <a:lnTo>
                  <a:pt x="6206923" y="0"/>
                </a:lnTo>
                <a:lnTo>
                  <a:pt x="6206923" y="1199636"/>
                </a:lnTo>
                <a:lnTo>
                  <a:pt x="6206923" y="1199637"/>
                </a:lnTo>
                <a:lnTo>
                  <a:pt x="6206923" y="1218115"/>
                </a:lnTo>
                <a:lnTo>
                  <a:pt x="6198085" y="1261887"/>
                </a:lnTo>
                <a:cubicBezTo>
                  <a:pt x="6184303" y="1294475"/>
                  <a:pt x="6158197" y="1320581"/>
                  <a:pt x="6125609" y="1334363"/>
                </a:cubicBezTo>
                <a:lnTo>
                  <a:pt x="6081841" y="1343200"/>
                </a:lnTo>
                <a:lnTo>
                  <a:pt x="6063355" y="1343201"/>
                </a:lnTo>
                <a:lnTo>
                  <a:pt x="4494493" y="1343201"/>
                </a:lnTo>
                <a:lnTo>
                  <a:pt x="4494493" y="1343200"/>
                </a:lnTo>
                <a:lnTo>
                  <a:pt x="4476006" y="1343200"/>
                </a:lnTo>
                <a:lnTo>
                  <a:pt x="4432239" y="1334363"/>
                </a:lnTo>
                <a:cubicBezTo>
                  <a:pt x="4383357" y="1313689"/>
                  <a:pt x="4349060" y="1265288"/>
                  <a:pt x="4349060" y="1208876"/>
                </a:cubicBezTo>
                <a:cubicBezTo>
                  <a:pt x="4349060" y="1190072"/>
                  <a:pt x="4352871" y="1172158"/>
                  <a:pt x="4359762" y="1155864"/>
                </a:cubicBezTo>
                <a:lnTo>
                  <a:pt x="4380915" y="1124490"/>
                </a:lnTo>
                <a:lnTo>
                  <a:pt x="4400865" y="1104541"/>
                </a:lnTo>
                <a:cubicBezTo>
                  <a:pt x="4400865" y="1104540"/>
                  <a:pt x="4400865" y="1104540"/>
                  <a:pt x="4400867" y="1104539"/>
                </a:cubicBezTo>
                <a:close/>
                <a:moveTo>
                  <a:pt x="3789372" y="0"/>
                </a:moveTo>
                <a:lnTo>
                  <a:pt x="5322865" y="0"/>
                </a:lnTo>
                <a:lnTo>
                  <a:pt x="4014775" y="1308091"/>
                </a:lnTo>
                <a:lnTo>
                  <a:pt x="3978576" y="1332498"/>
                </a:lnTo>
                <a:cubicBezTo>
                  <a:pt x="3962281" y="1339390"/>
                  <a:pt x="3944367" y="1343201"/>
                  <a:pt x="3925564" y="1343201"/>
                </a:cubicBezTo>
                <a:cubicBezTo>
                  <a:pt x="3850347" y="1343201"/>
                  <a:pt x="3789372" y="1282226"/>
                  <a:pt x="3789372" y="1207011"/>
                </a:cubicBezTo>
                <a:lnTo>
                  <a:pt x="3789372" y="1207009"/>
                </a:lnTo>
                <a:close/>
                <a:moveTo>
                  <a:pt x="2128722" y="0"/>
                </a:moveTo>
                <a:lnTo>
                  <a:pt x="3662218" y="0"/>
                </a:lnTo>
                <a:lnTo>
                  <a:pt x="3662218" y="1207009"/>
                </a:lnTo>
                <a:lnTo>
                  <a:pt x="3662218" y="1207011"/>
                </a:lnTo>
                <a:cubicBezTo>
                  <a:pt x="3662218" y="1282226"/>
                  <a:pt x="3601243" y="1343201"/>
                  <a:pt x="3526026" y="1343201"/>
                </a:cubicBezTo>
                <a:cubicBezTo>
                  <a:pt x="3507222" y="1343201"/>
                  <a:pt x="3489309" y="1339390"/>
                  <a:pt x="3473015" y="1332498"/>
                </a:cubicBezTo>
                <a:lnTo>
                  <a:pt x="3436814" y="1308091"/>
                </a:lnTo>
                <a:close/>
                <a:moveTo>
                  <a:pt x="1244667" y="0"/>
                </a:moveTo>
                <a:lnTo>
                  <a:pt x="1946188" y="0"/>
                </a:lnTo>
                <a:lnTo>
                  <a:pt x="3050724" y="1104539"/>
                </a:lnTo>
                <a:cubicBezTo>
                  <a:pt x="3050724" y="1104540"/>
                  <a:pt x="3050724" y="1104540"/>
                  <a:pt x="3050726" y="1104541"/>
                </a:cubicBezTo>
                <a:lnTo>
                  <a:pt x="3070675" y="1124490"/>
                </a:lnTo>
                <a:lnTo>
                  <a:pt x="3091828" y="1155864"/>
                </a:lnTo>
                <a:cubicBezTo>
                  <a:pt x="3098719" y="1172158"/>
                  <a:pt x="3102530" y="1190072"/>
                  <a:pt x="3102530" y="1208876"/>
                </a:cubicBezTo>
                <a:cubicBezTo>
                  <a:pt x="3102530" y="1265288"/>
                  <a:pt x="3068231" y="1313689"/>
                  <a:pt x="3019351" y="1334363"/>
                </a:cubicBezTo>
                <a:lnTo>
                  <a:pt x="2975584" y="1343200"/>
                </a:lnTo>
                <a:lnTo>
                  <a:pt x="2957097" y="1343200"/>
                </a:lnTo>
                <a:lnTo>
                  <a:pt x="2957097" y="1343201"/>
                </a:lnTo>
                <a:lnTo>
                  <a:pt x="1388238" y="1343201"/>
                </a:lnTo>
                <a:lnTo>
                  <a:pt x="1369751" y="1343200"/>
                </a:lnTo>
                <a:lnTo>
                  <a:pt x="1325983" y="1334363"/>
                </a:lnTo>
                <a:cubicBezTo>
                  <a:pt x="1293396" y="1320581"/>
                  <a:pt x="1267290" y="1294475"/>
                  <a:pt x="1253507" y="1261887"/>
                </a:cubicBezTo>
                <a:lnTo>
                  <a:pt x="1244670" y="1218115"/>
                </a:lnTo>
                <a:lnTo>
                  <a:pt x="1244670" y="1199636"/>
                </a:lnTo>
                <a:lnTo>
                  <a:pt x="1244667" y="1199637"/>
                </a:lnTo>
                <a:close/>
                <a:moveTo>
                  <a:pt x="13126" y="0"/>
                </a:moveTo>
                <a:lnTo>
                  <a:pt x="1128917" y="0"/>
                </a:lnTo>
                <a:lnTo>
                  <a:pt x="1128917" y="783502"/>
                </a:lnTo>
                <a:lnTo>
                  <a:pt x="1128917" y="801988"/>
                </a:lnTo>
                <a:lnTo>
                  <a:pt x="1120079" y="845757"/>
                </a:lnTo>
                <a:cubicBezTo>
                  <a:pt x="1099407" y="894638"/>
                  <a:pt x="1051005" y="928936"/>
                  <a:pt x="994592" y="928936"/>
                </a:cubicBezTo>
                <a:cubicBezTo>
                  <a:pt x="975788" y="928936"/>
                  <a:pt x="957874" y="925125"/>
                  <a:pt x="941580" y="918233"/>
                </a:cubicBezTo>
                <a:lnTo>
                  <a:pt x="910206" y="897080"/>
                </a:lnTo>
                <a:lnTo>
                  <a:pt x="890257" y="877131"/>
                </a:lnTo>
                <a:cubicBezTo>
                  <a:pt x="890257" y="877130"/>
                  <a:pt x="890257" y="877130"/>
                  <a:pt x="890255" y="877129"/>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32090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8229411D-AF70-47F6-A01C-B1779D9FDD76}"/>
              </a:ext>
            </a:extLst>
          </p:cNvPr>
          <p:cNvSpPr>
            <a:spLocks noGrp="1"/>
          </p:cNvSpPr>
          <p:nvPr>
            <p:ph type="pic" sz="quarter" idx="10" hasCustomPrompt="1"/>
          </p:nvPr>
        </p:nvSpPr>
        <p:spPr>
          <a:xfrm>
            <a:off x="1828006" y="222105"/>
            <a:ext cx="8535988" cy="4203988"/>
          </a:xfrm>
          <a:custGeom>
            <a:avLst/>
            <a:gdLst>
              <a:gd name="connsiteX0" fmla="*/ 4267994 w 8535988"/>
              <a:gd name="connsiteY0" fmla="*/ 0 h 4203988"/>
              <a:gd name="connsiteX1" fmla="*/ 6011000 w 8535988"/>
              <a:gd name="connsiteY1" fmla="*/ 926749 h 4203988"/>
              <a:gd name="connsiteX2" fmla="*/ 6066793 w 8535988"/>
              <a:gd name="connsiteY2" fmla="*/ 1018587 h 4203988"/>
              <a:gd name="connsiteX3" fmla="*/ 6104246 w 8535988"/>
              <a:gd name="connsiteY3" fmla="*/ 1000545 h 4203988"/>
              <a:gd name="connsiteX4" fmla="*/ 6569545 w 8535988"/>
              <a:gd name="connsiteY4" fmla="*/ 906606 h 4203988"/>
              <a:gd name="connsiteX5" fmla="*/ 7329923 w 8535988"/>
              <a:gd name="connsiteY5" fmla="*/ 1179574 h 4203988"/>
              <a:gd name="connsiteX6" fmla="*/ 7410626 w 8535988"/>
              <a:gd name="connsiteY6" fmla="*/ 1252922 h 4203988"/>
              <a:gd name="connsiteX7" fmla="*/ 7474499 w 8535988"/>
              <a:gd name="connsiteY7" fmla="*/ 1236499 h 4203988"/>
              <a:gd name="connsiteX8" fmla="*/ 7652544 w 8535988"/>
              <a:gd name="connsiteY8" fmla="*/ 1218550 h 4203988"/>
              <a:gd name="connsiteX9" fmla="*/ 8535988 w 8535988"/>
              <a:gd name="connsiteY9" fmla="*/ 2101994 h 4203988"/>
              <a:gd name="connsiteX10" fmla="*/ 7652544 w 8535988"/>
              <a:gd name="connsiteY10" fmla="*/ 2985438 h 4203988"/>
              <a:gd name="connsiteX11" fmla="*/ 7474499 w 8535988"/>
              <a:gd name="connsiteY11" fmla="*/ 2967490 h 4203988"/>
              <a:gd name="connsiteX12" fmla="*/ 7410626 w 8535988"/>
              <a:gd name="connsiteY12" fmla="*/ 2951066 h 4203988"/>
              <a:gd name="connsiteX13" fmla="*/ 7329923 w 8535988"/>
              <a:gd name="connsiteY13" fmla="*/ 3024414 h 4203988"/>
              <a:gd name="connsiteX14" fmla="*/ 6569545 w 8535988"/>
              <a:gd name="connsiteY14" fmla="*/ 3297382 h 4203988"/>
              <a:gd name="connsiteX15" fmla="*/ 6104246 w 8535988"/>
              <a:gd name="connsiteY15" fmla="*/ 3203443 h 4203988"/>
              <a:gd name="connsiteX16" fmla="*/ 6066793 w 8535988"/>
              <a:gd name="connsiteY16" fmla="*/ 3185401 h 4203988"/>
              <a:gd name="connsiteX17" fmla="*/ 6011000 w 8535988"/>
              <a:gd name="connsiteY17" fmla="*/ 3277239 h 4203988"/>
              <a:gd name="connsiteX18" fmla="*/ 4267994 w 8535988"/>
              <a:gd name="connsiteY18" fmla="*/ 4203988 h 4203988"/>
              <a:gd name="connsiteX19" fmla="*/ 2524988 w 8535988"/>
              <a:gd name="connsiteY19" fmla="*/ 3277239 h 4203988"/>
              <a:gd name="connsiteX20" fmla="*/ 2469196 w 8535988"/>
              <a:gd name="connsiteY20" fmla="*/ 3185401 h 4203988"/>
              <a:gd name="connsiteX21" fmla="*/ 2431744 w 8535988"/>
              <a:gd name="connsiteY21" fmla="*/ 3203443 h 4203988"/>
              <a:gd name="connsiteX22" fmla="*/ 1966445 w 8535988"/>
              <a:gd name="connsiteY22" fmla="*/ 3297382 h 4203988"/>
              <a:gd name="connsiteX23" fmla="*/ 1206066 w 8535988"/>
              <a:gd name="connsiteY23" fmla="*/ 3024414 h 4203988"/>
              <a:gd name="connsiteX24" fmla="*/ 1125363 w 8535988"/>
              <a:gd name="connsiteY24" fmla="*/ 2951066 h 4203988"/>
              <a:gd name="connsiteX25" fmla="*/ 1061489 w 8535988"/>
              <a:gd name="connsiteY25" fmla="*/ 2967490 h 4203988"/>
              <a:gd name="connsiteX26" fmla="*/ 883444 w 8535988"/>
              <a:gd name="connsiteY26" fmla="*/ 2985438 h 4203988"/>
              <a:gd name="connsiteX27" fmla="*/ 0 w 8535988"/>
              <a:gd name="connsiteY27" fmla="*/ 2101994 h 4203988"/>
              <a:gd name="connsiteX28" fmla="*/ 883444 w 8535988"/>
              <a:gd name="connsiteY28" fmla="*/ 1218550 h 4203988"/>
              <a:gd name="connsiteX29" fmla="*/ 1061489 w 8535988"/>
              <a:gd name="connsiteY29" fmla="*/ 1236499 h 4203988"/>
              <a:gd name="connsiteX30" fmla="*/ 1125363 w 8535988"/>
              <a:gd name="connsiteY30" fmla="*/ 1252922 h 4203988"/>
              <a:gd name="connsiteX31" fmla="*/ 1206066 w 8535988"/>
              <a:gd name="connsiteY31" fmla="*/ 1179574 h 4203988"/>
              <a:gd name="connsiteX32" fmla="*/ 1966445 w 8535988"/>
              <a:gd name="connsiteY32" fmla="*/ 906606 h 4203988"/>
              <a:gd name="connsiteX33" fmla="*/ 2431744 w 8535988"/>
              <a:gd name="connsiteY33" fmla="*/ 1000545 h 4203988"/>
              <a:gd name="connsiteX34" fmla="*/ 2469196 w 8535988"/>
              <a:gd name="connsiteY34" fmla="*/ 1018587 h 4203988"/>
              <a:gd name="connsiteX35" fmla="*/ 2524988 w 8535988"/>
              <a:gd name="connsiteY35" fmla="*/ 926749 h 4203988"/>
              <a:gd name="connsiteX36" fmla="*/ 4267994 w 8535988"/>
              <a:gd name="connsiteY36" fmla="*/ 0 h 420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535988" h="4203988">
                <a:moveTo>
                  <a:pt x="4267994" y="0"/>
                </a:moveTo>
                <a:cubicBezTo>
                  <a:pt x="4993556" y="0"/>
                  <a:pt x="5633257" y="367615"/>
                  <a:pt x="6011000" y="926749"/>
                </a:cubicBezTo>
                <a:lnTo>
                  <a:pt x="6066793" y="1018587"/>
                </a:lnTo>
                <a:lnTo>
                  <a:pt x="6104246" y="1000545"/>
                </a:lnTo>
                <a:cubicBezTo>
                  <a:pt x="6247260" y="940055"/>
                  <a:pt x="6404496" y="906606"/>
                  <a:pt x="6569545" y="906606"/>
                </a:cubicBezTo>
                <a:cubicBezTo>
                  <a:pt x="6858380" y="906606"/>
                  <a:pt x="7123289" y="1009045"/>
                  <a:pt x="7329923" y="1179574"/>
                </a:cubicBezTo>
                <a:lnTo>
                  <a:pt x="7410626" y="1252922"/>
                </a:lnTo>
                <a:lnTo>
                  <a:pt x="7474499" y="1236499"/>
                </a:lnTo>
                <a:cubicBezTo>
                  <a:pt x="7532009" y="1224730"/>
                  <a:pt x="7591555" y="1218550"/>
                  <a:pt x="7652544" y="1218550"/>
                </a:cubicBezTo>
                <a:cubicBezTo>
                  <a:pt x="8140457" y="1218550"/>
                  <a:pt x="8535988" y="1614081"/>
                  <a:pt x="8535988" y="2101994"/>
                </a:cubicBezTo>
                <a:cubicBezTo>
                  <a:pt x="8535988" y="2589907"/>
                  <a:pt x="8140457" y="2985438"/>
                  <a:pt x="7652544" y="2985438"/>
                </a:cubicBezTo>
                <a:cubicBezTo>
                  <a:pt x="7591555" y="2985438"/>
                  <a:pt x="7532009" y="2979258"/>
                  <a:pt x="7474499" y="2967490"/>
                </a:cubicBezTo>
                <a:lnTo>
                  <a:pt x="7410626" y="2951066"/>
                </a:lnTo>
                <a:lnTo>
                  <a:pt x="7329923" y="3024414"/>
                </a:lnTo>
                <a:cubicBezTo>
                  <a:pt x="7123289" y="3194943"/>
                  <a:pt x="6858380" y="3297382"/>
                  <a:pt x="6569545" y="3297382"/>
                </a:cubicBezTo>
                <a:cubicBezTo>
                  <a:pt x="6404496" y="3297382"/>
                  <a:pt x="6247260" y="3263933"/>
                  <a:pt x="6104246" y="3203443"/>
                </a:cubicBezTo>
                <a:lnTo>
                  <a:pt x="6066793" y="3185401"/>
                </a:lnTo>
                <a:lnTo>
                  <a:pt x="6011000" y="3277239"/>
                </a:lnTo>
                <a:cubicBezTo>
                  <a:pt x="5633257" y="3836373"/>
                  <a:pt x="4993556" y="4203988"/>
                  <a:pt x="4267994" y="4203988"/>
                </a:cubicBezTo>
                <a:cubicBezTo>
                  <a:pt x="3542432" y="4203988"/>
                  <a:pt x="2902731" y="3836373"/>
                  <a:pt x="2524988" y="3277239"/>
                </a:cubicBezTo>
                <a:lnTo>
                  <a:pt x="2469196" y="3185401"/>
                </a:lnTo>
                <a:lnTo>
                  <a:pt x="2431744" y="3203443"/>
                </a:lnTo>
                <a:cubicBezTo>
                  <a:pt x="2288729" y="3263933"/>
                  <a:pt x="2131493" y="3297382"/>
                  <a:pt x="1966445" y="3297382"/>
                </a:cubicBezTo>
                <a:cubicBezTo>
                  <a:pt x="1677609" y="3297382"/>
                  <a:pt x="1412700" y="3194943"/>
                  <a:pt x="1206066" y="3024414"/>
                </a:cubicBezTo>
                <a:lnTo>
                  <a:pt x="1125363" y="2951066"/>
                </a:lnTo>
                <a:lnTo>
                  <a:pt x="1061489" y="2967490"/>
                </a:lnTo>
                <a:cubicBezTo>
                  <a:pt x="1003979" y="2979258"/>
                  <a:pt x="944433" y="2985438"/>
                  <a:pt x="883444" y="2985438"/>
                </a:cubicBezTo>
                <a:cubicBezTo>
                  <a:pt x="395531" y="2985438"/>
                  <a:pt x="0" y="2589907"/>
                  <a:pt x="0" y="2101994"/>
                </a:cubicBezTo>
                <a:cubicBezTo>
                  <a:pt x="0" y="1614081"/>
                  <a:pt x="395531" y="1218550"/>
                  <a:pt x="883444" y="1218550"/>
                </a:cubicBezTo>
                <a:cubicBezTo>
                  <a:pt x="944433" y="1218550"/>
                  <a:pt x="1003979" y="1224730"/>
                  <a:pt x="1061489" y="1236499"/>
                </a:cubicBezTo>
                <a:lnTo>
                  <a:pt x="1125363" y="1252922"/>
                </a:lnTo>
                <a:lnTo>
                  <a:pt x="1206066" y="1179574"/>
                </a:lnTo>
                <a:cubicBezTo>
                  <a:pt x="1412700" y="1009045"/>
                  <a:pt x="1677609" y="906606"/>
                  <a:pt x="1966445" y="906606"/>
                </a:cubicBezTo>
                <a:cubicBezTo>
                  <a:pt x="2131493" y="906606"/>
                  <a:pt x="2288729" y="940055"/>
                  <a:pt x="2431744" y="1000545"/>
                </a:cubicBezTo>
                <a:lnTo>
                  <a:pt x="2469196" y="1018587"/>
                </a:lnTo>
                <a:lnTo>
                  <a:pt x="2524988" y="926749"/>
                </a:lnTo>
                <a:cubicBezTo>
                  <a:pt x="2902731" y="367615"/>
                  <a:pt x="3542432" y="0"/>
                  <a:pt x="4267994" y="0"/>
                </a:cubicBezTo>
                <a:close/>
              </a:path>
            </a:pathLst>
          </a:custGeom>
        </p:spPr>
        <p:txBody>
          <a:bodyPr wrap="square">
            <a:noAutofit/>
          </a:bodyPr>
          <a:lstStyle>
            <a:lvl1pPr>
              <a:defRPr sz="1600" baseline="0"/>
            </a:lvl1pPr>
          </a:lstStyle>
          <a:p>
            <a:r>
              <a:rPr lang="en-US" dirty="0"/>
              <a:t>Click the icon to put your own logo here, or simply drag and drop a picture into this box</a:t>
            </a:r>
          </a:p>
        </p:txBody>
      </p:sp>
    </p:spTree>
    <p:extLst>
      <p:ext uri="{BB962C8B-B14F-4D97-AF65-F5344CB8AC3E}">
        <p14:creationId xmlns:p14="http://schemas.microsoft.com/office/powerpoint/2010/main" val="212532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0"/>
            <a:ext cx="6096000" cy="6858000"/>
          </a:xfrm>
        </p:spPr>
        <p:txBody>
          <a:bodyPr>
            <a:normAutofit/>
          </a:bodyPr>
          <a:lstStyle>
            <a:lvl1pPr>
              <a:defRPr sz="1600" baseline="0"/>
            </a:lvl1pPr>
          </a:lstStyle>
          <a:p>
            <a:r>
              <a:rPr lang="en-US" dirty="0"/>
              <a:t>Click the icon to put your own logo here, or simply drag and drop a picture into this box</a:t>
            </a:r>
          </a:p>
        </p:txBody>
      </p:sp>
      <p:sp>
        <p:nvSpPr>
          <p:cNvPr id="5" name="Picture Placeholder 11"/>
          <p:cNvSpPr>
            <a:spLocks noGrp="1"/>
          </p:cNvSpPr>
          <p:nvPr>
            <p:ph type="pic" sz="quarter" idx="11" hasCustomPrompt="1"/>
          </p:nvPr>
        </p:nvSpPr>
        <p:spPr>
          <a:xfrm>
            <a:off x="9879445" y="4554013"/>
            <a:ext cx="2111168" cy="2110981"/>
          </a:xfrm>
        </p:spPr>
        <p:txBody>
          <a:bodyPr>
            <a:normAutofit/>
          </a:bodyPr>
          <a:lstStyle>
            <a:lvl1pPr>
              <a:defRPr sz="1600" baseline="0"/>
            </a:lvl1pPr>
          </a:lstStyle>
          <a:p>
            <a:r>
              <a:rPr lang="en-US" dirty="0"/>
              <a:t>Click the icon to put your own logo here, or simply drag and drop a picture into this box</a:t>
            </a:r>
          </a:p>
        </p:txBody>
      </p:sp>
    </p:spTree>
    <p:extLst>
      <p:ext uri="{BB962C8B-B14F-4D97-AF65-F5344CB8AC3E}">
        <p14:creationId xmlns:p14="http://schemas.microsoft.com/office/powerpoint/2010/main" val="203297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6096000" y="0"/>
            <a:ext cx="6096000" cy="6858000"/>
          </a:xfrm>
        </p:spPr>
        <p:txBody>
          <a:bodyPr>
            <a:normAutofit/>
          </a:bodyPr>
          <a:lstStyle>
            <a:lvl1pPr>
              <a:defRPr sz="1600" baseline="0"/>
            </a:lvl1pPr>
          </a:lstStyle>
          <a:p>
            <a:r>
              <a:rPr lang="en-US" dirty="0"/>
              <a:t>Click the icon to put your own logo here, or simply drag and drop a picture into this box</a:t>
            </a:r>
          </a:p>
        </p:txBody>
      </p:sp>
      <p:sp>
        <p:nvSpPr>
          <p:cNvPr id="6" name="Picture Placeholder 11"/>
          <p:cNvSpPr>
            <a:spLocks noGrp="1"/>
          </p:cNvSpPr>
          <p:nvPr>
            <p:ph type="pic" sz="quarter" idx="12" hasCustomPrompt="1"/>
          </p:nvPr>
        </p:nvSpPr>
        <p:spPr>
          <a:xfrm>
            <a:off x="227445" y="4554013"/>
            <a:ext cx="2111168" cy="2110981"/>
          </a:xfrm>
        </p:spPr>
        <p:txBody>
          <a:bodyPr>
            <a:normAutofit/>
          </a:bodyPr>
          <a:lstStyle>
            <a:lvl1pPr>
              <a:defRPr sz="1600" baseline="0"/>
            </a:lvl1pPr>
          </a:lstStyle>
          <a:p>
            <a:r>
              <a:rPr lang="en-US" dirty="0"/>
              <a:t>Click the icon to put your own logo here, or simply drag and drop a picture into this box</a:t>
            </a:r>
          </a:p>
        </p:txBody>
      </p:sp>
    </p:spTree>
    <p:extLst>
      <p:ext uri="{BB962C8B-B14F-4D97-AF65-F5344CB8AC3E}">
        <p14:creationId xmlns:p14="http://schemas.microsoft.com/office/powerpoint/2010/main" val="294134068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50FA01F6-9118-4A42-86B2-54FD15E71202}"/>
              </a:ext>
            </a:extLst>
          </p:cNvPr>
          <p:cNvSpPr>
            <a:spLocks noGrp="1"/>
          </p:cNvSpPr>
          <p:nvPr>
            <p:ph type="pic" sz="quarter" idx="10" hasCustomPrompt="1"/>
          </p:nvPr>
        </p:nvSpPr>
        <p:spPr>
          <a:xfrm>
            <a:off x="5610225" y="1524318"/>
            <a:ext cx="6581775" cy="4956492"/>
          </a:xfrm>
          <a:custGeom>
            <a:avLst/>
            <a:gdLst>
              <a:gd name="connsiteX0" fmla="*/ 0 w 6581775"/>
              <a:gd name="connsiteY0" fmla="*/ 0 h 4956492"/>
              <a:gd name="connsiteX1" fmla="*/ 6581775 w 6581775"/>
              <a:gd name="connsiteY1" fmla="*/ 0 h 4956492"/>
              <a:gd name="connsiteX2" fmla="*/ 6581775 w 6581775"/>
              <a:gd name="connsiteY2" fmla="*/ 4956492 h 4956492"/>
              <a:gd name="connsiteX3" fmla="*/ 0 w 6581775"/>
              <a:gd name="connsiteY3" fmla="*/ 4956492 h 4956492"/>
            </a:gdLst>
            <a:ahLst/>
            <a:cxnLst>
              <a:cxn ang="0">
                <a:pos x="connsiteX0" y="connsiteY0"/>
              </a:cxn>
              <a:cxn ang="0">
                <a:pos x="connsiteX1" y="connsiteY1"/>
              </a:cxn>
              <a:cxn ang="0">
                <a:pos x="connsiteX2" y="connsiteY2"/>
              </a:cxn>
              <a:cxn ang="0">
                <a:pos x="connsiteX3" y="connsiteY3"/>
              </a:cxn>
            </a:cxnLst>
            <a:rect l="l" t="t" r="r" b="b"/>
            <a:pathLst>
              <a:path w="6581775" h="4956492">
                <a:moveTo>
                  <a:pt x="0" y="0"/>
                </a:moveTo>
                <a:lnTo>
                  <a:pt x="6581775" y="0"/>
                </a:lnTo>
                <a:lnTo>
                  <a:pt x="6581775" y="4956492"/>
                </a:lnTo>
                <a:lnTo>
                  <a:pt x="0" y="4956492"/>
                </a:lnTo>
                <a:close/>
              </a:path>
            </a:pathLst>
          </a:custGeom>
        </p:spPr>
        <p:txBody>
          <a:bodyPr wrap="square">
            <a:noAutofit/>
          </a:bodyPr>
          <a:lstStyle>
            <a:lvl1pPr>
              <a:defRPr sz="1600" baseline="0"/>
            </a:lvl1pPr>
          </a:lstStyle>
          <a:p>
            <a:r>
              <a:rPr lang="en-US" dirty="0"/>
              <a:t>Click the icon to put your own logo here, or simply drag and drop a picture into this box</a:t>
            </a:r>
          </a:p>
        </p:txBody>
      </p:sp>
    </p:spTree>
    <p:extLst>
      <p:ext uri="{BB962C8B-B14F-4D97-AF65-F5344CB8AC3E}">
        <p14:creationId xmlns:p14="http://schemas.microsoft.com/office/powerpoint/2010/main" val="96579090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34A907-DAA8-4370-AB02-C9412E03966A}"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4EE2F-92B8-4B71-917A-135061FDC9FC}" type="slidenum">
              <a:rPr lang="en-US" smtClean="0"/>
              <a:t>‹#›</a:t>
            </a:fld>
            <a:endParaRPr lang="en-US"/>
          </a:p>
        </p:txBody>
      </p:sp>
    </p:spTree>
    <p:extLst>
      <p:ext uri="{BB962C8B-B14F-4D97-AF65-F5344CB8AC3E}">
        <p14:creationId xmlns:p14="http://schemas.microsoft.com/office/powerpoint/2010/main" val="211436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4" name="Picture Placeholder 11">
            <a:extLst>
              <a:ext uri="{FF2B5EF4-FFF2-40B4-BE49-F238E27FC236}">
                <a16:creationId xmlns:a16="http://schemas.microsoft.com/office/drawing/2014/main" xmlns="" id="{EE35C14F-C544-4187-82FA-F17344DC08D6}"/>
              </a:ext>
            </a:extLst>
          </p:cNvPr>
          <p:cNvSpPr>
            <a:spLocks noGrp="1"/>
          </p:cNvSpPr>
          <p:nvPr>
            <p:ph type="pic" sz="quarter" idx="10" hasCustomPrompt="1"/>
          </p:nvPr>
        </p:nvSpPr>
        <p:spPr>
          <a:xfrm>
            <a:off x="1165984" y="1598372"/>
            <a:ext cx="2382979" cy="2385855"/>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35" name="Picture Placeholder 11">
            <a:extLst>
              <a:ext uri="{FF2B5EF4-FFF2-40B4-BE49-F238E27FC236}">
                <a16:creationId xmlns:a16="http://schemas.microsoft.com/office/drawing/2014/main" xmlns="" id="{993C560D-F606-406B-9F30-B17314DC30DD}"/>
              </a:ext>
            </a:extLst>
          </p:cNvPr>
          <p:cNvSpPr>
            <a:spLocks noGrp="1"/>
          </p:cNvSpPr>
          <p:nvPr>
            <p:ph type="pic" sz="quarter" idx="11" hasCustomPrompt="1"/>
          </p:nvPr>
        </p:nvSpPr>
        <p:spPr>
          <a:xfrm>
            <a:off x="3654285" y="1598372"/>
            <a:ext cx="2382979" cy="2385855"/>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36" name="Picture Placeholder 11">
            <a:extLst>
              <a:ext uri="{FF2B5EF4-FFF2-40B4-BE49-F238E27FC236}">
                <a16:creationId xmlns:a16="http://schemas.microsoft.com/office/drawing/2014/main" xmlns="" id="{9BA5281F-0D41-42D7-8E42-BDF4725446AB}"/>
              </a:ext>
            </a:extLst>
          </p:cNvPr>
          <p:cNvSpPr>
            <a:spLocks noGrp="1"/>
          </p:cNvSpPr>
          <p:nvPr>
            <p:ph type="pic" sz="quarter" idx="12" hasCustomPrompt="1"/>
          </p:nvPr>
        </p:nvSpPr>
        <p:spPr>
          <a:xfrm>
            <a:off x="6142586" y="1598372"/>
            <a:ext cx="2382979" cy="2385855"/>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37" name="Picture Placeholder 11">
            <a:extLst>
              <a:ext uri="{FF2B5EF4-FFF2-40B4-BE49-F238E27FC236}">
                <a16:creationId xmlns:a16="http://schemas.microsoft.com/office/drawing/2014/main" xmlns="" id="{E1E734EF-9C35-4A77-A58D-2218BC82E811}"/>
              </a:ext>
            </a:extLst>
          </p:cNvPr>
          <p:cNvSpPr>
            <a:spLocks noGrp="1"/>
          </p:cNvSpPr>
          <p:nvPr>
            <p:ph type="pic" sz="quarter" idx="13" hasCustomPrompt="1"/>
          </p:nvPr>
        </p:nvSpPr>
        <p:spPr>
          <a:xfrm>
            <a:off x="8630887" y="1598372"/>
            <a:ext cx="2382979" cy="2385855"/>
          </a:xfrm>
          <a:prstGeom prst="roundRect">
            <a:avLst/>
          </a:prstGeom>
        </p:spPr>
        <p:txBody>
          <a:bodyPr>
            <a:normAutofit/>
          </a:bodyPr>
          <a:lstStyle>
            <a:lvl1pPr rtl="0">
              <a:defRPr sz="1600" baseline="0"/>
            </a:lvl1pPr>
          </a:lstStyle>
          <a:p>
            <a:r>
              <a:rPr lang="en-US" dirty="0"/>
              <a:t>Click the icon to put your own picture here, or simply drag and drop a picture into this box</a:t>
            </a:r>
          </a:p>
        </p:txBody>
      </p:sp>
      <p:sp>
        <p:nvSpPr>
          <p:cNvPr id="38" name="Picture Placeholder 11">
            <a:extLst>
              <a:ext uri="{FF2B5EF4-FFF2-40B4-BE49-F238E27FC236}">
                <a16:creationId xmlns:a16="http://schemas.microsoft.com/office/drawing/2014/main" xmlns="" id="{6A3DF81A-CEE7-4EEF-B6E5-4A4D1C04D626}"/>
              </a:ext>
            </a:extLst>
          </p:cNvPr>
          <p:cNvSpPr>
            <a:spLocks noGrp="1"/>
          </p:cNvSpPr>
          <p:nvPr>
            <p:ph type="pic" sz="quarter" idx="14" hasCustomPrompt="1"/>
          </p:nvPr>
        </p:nvSpPr>
        <p:spPr>
          <a:xfrm>
            <a:off x="1165984" y="4128212"/>
            <a:ext cx="2382979" cy="2385855"/>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39" name="Picture Placeholder 11">
            <a:extLst>
              <a:ext uri="{FF2B5EF4-FFF2-40B4-BE49-F238E27FC236}">
                <a16:creationId xmlns:a16="http://schemas.microsoft.com/office/drawing/2014/main" xmlns="" id="{9FA5E610-2E3F-450D-A74B-BDD21C8BA4EC}"/>
              </a:ext>
            </a:extLst>
          </p:cNvPr>
          <p:cNvSpPr>
            <a:spLocks noGrp="1"/>
          </p:cNvSpPr>
          <p:nvPr>
            <p:ph type="pic" sz="quarter" idx="15" hasCustomPrompt="1"/>
          </p:nvPr>
        </p:nvSpPr>
        <p:spPr>
          <a:xfrm>
            <a:off x="3654285" y="4128212"/>
            <a:ext cx="2382979" cy="2385855"/>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40" name="Picture Placeholder 11">
            <a:extLst>
              <a:ext uri="{FF2B5EF4-FFF2-40B4-BE49-F238E27FC236}">
                <a16:creationId xmlns:a16="http://schemas.microsoft.com/office/drawing/2014/main" xmlns="" id="{1B51D386-5C1F-4245-B53D-14BBD8CBCC09}"/>
              </a:ext>
            </a:extLst>
          </p:cNvPr>
          <p:cNvSpPr>
            <a:spLocks noGrp="1"/>
          </p:cNvSpPr>
          <p:nvPr>
            <p:ph type="pic" sz="quarter" idx="16" hasCustomPrompt="1"/>
          </p:nvPr>
        </p:nvSpPr>
        <p:spPr>
          <a:xfrm>
            <a:off x="6142586" y="4128212"/>
            <a:ext cx="2382979" cy="2385855"/>
          </a:xfrm>
          <a:prstGeom prst="roundRect">
            <a:avLst/>
          </a:prstGeom>
        </p:spPr>
        <p:txBody>
          <a:bodyPr>
            <a:normAutofit/>
          </a:bodyPr>
          <a:lstStyle>
            <a:lvl1pPr>
              <a:defRPr sz="1600" baseline="0"/>
            </a:lvl1pPr>
          </a:lstStyle>
          <a:p>
            <a:r>
              <a:rPr lang="en-US" dirty="0"/>
              <a:t>Click the icon to put your own picture here, or simply drag and drop a picture into this box</a:t>
            </a:r>
          </a:p>
        </p:txBody>
      </p:sp>
      <p:sp>
        <p:nvSpPr>
          <p:cNvPr id="41" name="Picture Placeholder 11">
            <a:extLst>
              <a:ext uri="{FF2B5EF4-FFF2-40B4-BE49-F238E27FC236}">
                <a16:creationId xmlns:a16="http://schemas.microsoft.com/office/drawing/2014/main" xmlns="" id="{A96BF6B9-0BD8-405D-B169-F98417E15534}"/>
              </a:ext>
            </a:extLst>
          </p:cNvPr>
          <p:cNvSpPr>
            <a:spLocks noGrp="1"/>
          </p:cNvSpPr>
          <p:nvPr>
            <p:ph type="pic" sz="quarter" idx="17" hasCustomPrompt="1"/>
          </p:nvPr>
        </p:nvSpPr>
        <p:spPr>
          <a:xfrm>
            <a:off x="8630887" y="4128212"/>
            <a:ext cx="2382979" cy="2385855"/>
          </a:xfrm>
          <a:prstGeom prst="roundRect">
            <a:avLst/>
          </a:prstGeom>
        </p:spPr>
        <p:txBody>
          <a:bodyPr>
            <a:normAutofit/>
          </a:bodyPr>
          <a:lstStyle>
            <a:lvl1pPr rtl="0">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32498240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6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4A907-DAA8-4370-AB02-C9412E03966A}" type="datetimeFigureOut">
              <a:rPr lang="en-US" smtClean="0"/>
              <a:t>10/17/2018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4EE2F-92B8-4B71-917A-135061FDC9FC}" type="slidenum">
              <a:rPr lang="en-US" smtClean="0"/>
              <a:t>‹#›</a:t>
            </a:fld>
            <a:endParaRPr lang="en-US"/>
          </a:p>
        </p:txBody>
      </p:sp>
    </p:spTree>
    <p:extLst>
      <p:ext uri="{BB962C8B-B14F-4D97-AF65-F5344CB8AC3E}">
        <p14:creationId xmlns:p14="http://schemas.microsoft.com/office/powerpoint/2010/main" val="866359384"/>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5" r:id="rId3"/>
    <p:sldLayoutId id="2147483714" r:id="rId4"/>
    <p:sldLayoutId id="2147483673" r:id="rId5"/>
    <p:sldLayoutId id="2147483674" r:id="rId6"/>
    <p:sldLayoutId id="2147483715" r:id="rId7"/>
    <p:sldLayoutId id="2147483666" r:id="rId8"/>
    <p:sldLayoutId id="2147483676" r:id="rId9"/>
    <p:sldLayoutId id="2147483678" r:id="rId10"/>
    <p:sldLayoutId id="2147483677" r:id="rId11"/>
    <p:sldLayoutId id="2147483679" r:id="rId12"/>
    <p:sldLayoutId id="2147483682" r:id="rId13"/>
    <p:sldLayoutId id="2147483683" r:id="rId14"/>
    <p:sldLayoutId id="2147483681" r:id="rId15"/>
    <p:sldLayoutId id="2147483685" r:id="rId16"/>
    <p:sldLayoutId id="2147483686" r:id="rId17"/>
    <p:sldLayoutId id="2147483684"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www.statista.com/statistics/289529/us-craft-beer-drinkers-by-age-and-gender" TargetMode="External"/><Relationship Id="rId2" Type="http://schemas.openxmlformats.org/officeDocument/2006/relationships/slide" Target="slide8.xml"/><Relationship Id="rId1" Type="http://schemas.openxmlformats.org/officeDocument/2006/relationships/slideLayout" Target="../slideLayouts/slideLayout19.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TextBox 198"/>
          <p:cNvSpPr txBox="1"/>
          <p:nvPr/>
        </p:nvSpPr>
        <p:spPr>
          <a:xfrm>
            <a:off x="132293" y="1593576"/>
            <a:ext cx="4890655" cy="1758045"/>
          </a:xfrm>
          <a:prstGeom prst="rect">
            <a:avLst/>
          </a:prstGeom>
          <a:noFill/>
        </p:spPr>
        <p:txBody>
          <a:bodyPr wrap="square" rtlCol="0" anchor="ctr" anchorCtr="0">
            <a:spAutoFit/>
          </a:bodyPr>
          <a:lstStyle/>
          <a:p>
            <a:pPr lvl="0">
              <a:lnSpc>
                <a:spcPct val="123000"/>
              </a:lnSpc>
            </a:pPr>
            <a:r>
              <a:rPr lang="en-US" sz="4400" b="1" dirty="0">
                <a:solidFill>
                  <a:schemeClr val="accent6"/>
                </a:solidFill>
                <a:latin typeface="Panton Black Caps" panose="00000500000000000000" pitchFamily="50" charset="0"/>
              </a:rPr>
              <a:t>Craft </a:t>
            </a:r>
            <a:r>
              <a:rPr lang="en-US" sz="4400" b="1" dirty="0" smtClean="0">
                <a:solidFill>
                  <a:schemeClr val="accent6"/>
                </a:solidFill>
                <a:latin typeface="Panton Black Caps" panose="00000500000000000000" pitchFamily="50" charset="0"/>
              </a:rPr>
              <a:t>Beer</a:t>
            </a:r>
            <a:endParaRPr lang="en-US" sz="4400" b="1" dirty="0">
              <a:solidFill>
                <a:schemeClr val="accent6"/>
              </a:solidFill>
              <a:latin typeface="Panton Black Caps" panose="00000500000000000000" pitchFamily="50" charset="0"/>
            </a:endParaRPr>
          </a:p>
          <a:p>
            <a:pPr lvl="0">
              <a:lnSpc>
                <a:spcPct val="123000"/>
              </a:lnSpc>
            </a:pPr>
            <a:r>
              <a:rPr lang="en-US" sz="4400" b="1" dirty="0" smtClean="0">
                <a:solidFill>
                  <a:schemeClr val="accent6"/>
                </a:solidFill>
                <a:latin typeface="Panton Black Caps" panose="00000500000000000000" pitchFamily="50" charset="0"/>
              </a:rPr>
              <a:t>Analysis</a:t>
            </a:r>
            <a:endParaRPr lang="en-US" sz="4400" b="1" dirty="0">
              <a:solidFill>
                <a:schemeClr val="accent6"/>
              </a:solidFill>
              <a:latin typeface="Panton Black Caps" panose="00000500000000000000" pitchFamily="50" charset="0"/>
            </a:endParaRPr>
          </a:p>
        </p:txBody>
      </p:sp>
      <p:sp>
        <p:nvSpPr>
          <p:cNvPr id="200" name="TextBox 199"/>
          <p:cNvSpPr txBox="1"/>
          <p:nvPr/>
        </p:nvSpPr>
        <p:spPr>
          <a:xfrm>
            <a:off x="132292" y="3867978"/>
            <a:ext cx="4890655" cy="1077218"/>
          </a:xfrm>
          <a:prstGeom prst="rect">
            <a:avLst/>
          </a:prstGeom>
          <a:noFill/>
        </p:spPr>
        <p:txBody>
          <a:bodyPr wrap="square" rtlCol="0" anchor="ctr" anchorCtr="0">
            <a:spAutoFit/>
          </a:bodyPr>
          <a:lstStyle/>
          <a:p>
            <a:pPr lvl="0"/>
            <a:r>
              <a:rPr lang="en-US" sz="3200" dirty="0">
                <a:solidFill>
                  <a:schemeClr val="accent5"/>
                </a:solidFill>
                <a:latin typeface="Panton Black Caps" panose="00000500000000000000" pitchFamily="50" charset="0"/>
              </a:rPr>
              <a:t>Michael Catalano</a:t>
            </a:r>
            <a:br>
              <a:rPr lang="en-US" sz="3200" dirty="0">
                <a:solidFill>
                  <a:schemeClr val="accent5"/>
                </a:solidFill>
                <a:latin typeface="Panton Black Caps" panose="00000500000000000000" pitchFamily="50" charset="0"/>
              </a:rPr>
            </a:br>
            <a:r>
              <a:rPr kumimoji="0" lang="en-US" sz="3200" b="0" i="0" u="none" strike="noStrike" kern="1200" cap="none" spc="0" normalizeH="0" baseline="0" dirty="0">
                <a:ln>
                  <a:noFill/>
                </a:ln>
                <a:solidFill>
                  <a:schemeClr val="accent5"/>
                </a:solidFill>
                <a:effectLst/>
                <a:uLnTx/>
                <a:uFillTx/>
                <a:latin typeface="Panton Black Caps" panose="00000500000000000000" pitchFamily="50" charset="0"/>
              </a:rPr>
              <a:t>Hayley Horn</a:t>
            </a:r>
          </a:p>
        </p:txBody>
      </p:sp>
      <p:pic>
        <p:nvPicPr>
          <p:cNvPr id="3" name="Picture Placeholder 2">
            <a:extLst>
              <a:ext uri="{FF2B5EF4-FFF2-40B4-BE49-F238E27FC236}">
                <a16:creationId xmlns:a16="http://schemas.microsoft.com/office/drawing/2014/main" xmlns="" id="{9BCF7353-E616-4D4E-A4D2-BC7D59C97CD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12" b="1412"/>
          <a:stretch>
            <a:fillRect/>
          </a:stretch>
        </p:blipFill>
        <p:spPr/>
      </p:pic>
    </p:spTree>
    <p:extLst>
      <p:ext uri="{BB962C8B-B14F-4D97-AF65-F5344CB8AC3E}">
        <p14:creationId xmlns:p14="http://schemas.microsoft.com/office/powerpoint/2010/main" val="195885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47E9457F-EA10-427F-89FE-C2BB62C67229}"/>
              </a:ext>
            </a:extLst>
          </p:cNvPr>
          <p:cNvSpPr/>
          <p:nvPr/>
        </p:nvSpPr>
        <p:spPr>
          <a:xfrm>
            <a:off x="139698" y="1078936"/>
            <a:ext cx="5880100" cy="5262979"/>
          </a:xfrm>
          <a:prstGeom prst="rect">
            <a:avLst/>
          </a:prstGeom>
        </p:spPr>
        <p:txBody>
          <a:bodyPr wrap="square">
            <a:spAutoFit/>
          </a:bodyPr>
          <a:lstStyle/>
          <a:p>
            <a:r>
              <a:rPr lang="en-US" sz="2400" b="1" dirty="0" smtClean="0">
                <a:solidFill>
                  <a:schemeClr val="accent6"/>
                </a:solidFill>
                <a:latin typeface="Panton Black Caps" panose="00000500000000000000" pitchFamily="50" charset="0"/>
              </a:rPr>
              <a:t>Scope of Analysis</a:t>
            </a:r>
          </a:p>
          <a:p>
            <a:endParaRPr lang="en-US" b="1" dirty="0" smtClean="0">
              <a:solidFill>
                <a:schemeClr val="accent6"/>
              </a:solidFill>
              <a:latin typeface="Panton Black Caps" panose="00000500000000000000" pitchFamily="50" charset="0"/>
            </a:endParaRPr>
          </a:p>
          <a:p>
            <a:pPr marL="342900" indent="-342900">
              <a:buAutoNum type="arabicPeriod"/>
            </a:pPr>
            <a:r>
              <a:rPr lang="en-US" dirty="0" smtClean="0">
                <a:solidFill>
                  <a:schemeClr val="tx1">
                    <a:lumMod val="75000"/>
                    <a:lumOff val="25000"/>
                  </a:schemeClr>
                </a:solidFill>
                <a:latin typeface="Arial" panose="020B0604020202020204" pitchFamily="34" charset="0"/>
                <a:cs typeface="Times New Roman" panose="02020603050405020304" pitchFamily="18" charset="0"/>
              </a:rPr>
              <a:t>Craft breweries within each state and region</a:t>
            </a:r>
          </a:p>
          <a:p>
            <a:pPr marL="342900" indent="-342900">
              <a:buAutoNum type="arabicPeriod"/>
            </a:pPr>
            <a:r>
              <a:rPr lang="en-US" dirty="0" smtClean="0">
                <a:solidFill>
                  <a:schemeClr val="tx1">
                    <a:lumMod val="75000"/>
                    <a:lumOff val="25000"/>
                  </a:schemeClr>
                </a:solidFill>
                <a:latin typeface="Arial" panose="020B0604020202020204" pitchFamily="34" charset="0"/>
                <a:cs typeface="Times New Roman" panose="02020603050405020304" pitchFamily="18" charset="0"/>
              </a:rPr>
              <a:t>Geographical preference for alcohol content and bitterness (IBUs)</a:t>
            </a:r>
          </a:p>
          <a:p>
            <a:pPr marL="342900" indent="-342900">
              <a:buAutoNum type="arabicPeriod"/>
            </a:pPr>
            <a:r>
              <a:rPr lang="en-US" dirty="0" smtClean="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Relationship between the bitterness of the beer and its alcoholic content</a:t>
            </a:r>
            <a:endParaRPr lang="en-US" dirty="0" smtClean="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endParaRPr>
          </a:p>
          <a:p>
            <a:endParaRPr lang="en-US" b="1" dirty="0" smtClean="0">
              <a:latin typeface="Arial" panose="020B0604020202020204" pitchFamily="34" charset="0"/>
              <a:cs typeface="Times New Roman" panose="02020603050405020304" pitchFamily="18" charset="0"/>
            </a:endParaRPr>
          </a:p>
          <a:p>
            <a:r>
              <a:rPr lang="en-US" sz="2400" b="1" dirty="0" smtClean="0">
                <a:solidFill>
                  <a:schemeClr val="accent6"/>
                </a:solidFill>
                <a:latin typeface="Panton Black Caps" panose="00000500000000000000" pitchFamily="50" charset="0"/>
              </a:rPr>
              <a:t>Findings</a:t>
            </a:r>
          </a:p>
          <a:p>
            <a:endParaRPr lang="en-US" b="1" dirty="0" smtClean="0">
              <a:solidFill>
                <a:schemeClr val="accent6"/>
              </a:solidFill>
              <a:latin typeface="Panton Black Caps" panose="00000500000000000000" pitchFamily="50" charset="0"/>
            </a:endParaRPr>
          </a:p>
          <a:p>
            <a:pPr marL="342900" indent="-342900" defTabSz="1219170">
              <a:buFont typeface="Arial" panose="020B0604020202020204" pitchFamily="34" charset="0"/>
              <a:buChar char="•"/>
            </a:pPr>
            <a:r>
              <a:rPr lang="en-US" dirty="0" smtClean="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Bitterness of the beer and its alcoholic content don’t always correlate </a:t>
            </a:r>
          </a:p>
          <a:p>
            <a:pPr marL="342900" indent="-342900" defTabSz="1219170">
              <a:buFont typeface="Arial" panose="020B0604020202020204" pitchFamily="34" charset="0"/>
              <a:buChar char="•"/>
            </a:pPr>
            <a:r>
              <a:rPr lang="en-US" dirty="0" smtClean="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The state doesn't always determine IBU or ABV percentage – must look at regions</a:t>
            </a:r>
          </a:p>
          <a:p>
            <a:pPr marL="800100" lvl="1" indent="-342900" defTabSz="1219170">
              <a:buFont typeface="Courier New" panose="02070309020205020404" pitchFamily="49" charset="0"/>
              <a:buChar char="o"/>
            </a:pPr>
            <a:r>
              <a:rPr lang="en-US" dirty="0" smtClean="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States with low brewery counts can skew the results (West Virginia</a:t>
            </a:r>
            <a:r>
              <a:rPr lang="en-US" dirty="0" smtClean="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defTabSz="1219170">
              <a:buFont typeface="Arial" panose="020B0604020202020204" pitchFamily="34" charset="0"/>
              <a:buChar char="•"/>
            </a:pPr>
            <a:r>
              <a:rPr lang="en-US" dirty="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rPr>
              <a:t>57 percent of Millennials </a:t>
            </a:r>
            <a:r>
              <a:rPr lang="en-US" dirty="0" smtClean="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rPr>
              <a:t>drink </a:t>
            </a:r>
            <a:r>
              <a:rPr lang="en-US" dirty="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rPr>
              <a:t>craft beer every week in the United </a:t>
            </a:r>
            <a:r>
              <a:rPr lang="en-US" dirty="0" smtClean="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rPr>
              <a:t>States*</a:t>
            </a:r>
          </a:p>
        </p:txBody>
      </p:sp>
      <p:pic>
        <p:nvPicPr>
          <p:cNvPr id="7" name="Picture 6"/>
          <p:cNvPicPr>
            <a:picLocks noChangeAspect="1"/>
          </p:cNvPicPr>
          <p:nvPr/>
        </p:nvPicPr>
        <p:blipFill>
          <a:blip r:embed="rId3"/>
          <a:stretch>
            <a:fillRect/>
          </a:stretch>
        </p:blipFill>
        <p:spPr>
          <a:xfrm>
            <a:off x="6184199" y="2116355"/>
            <a:ext cx="5686425" cy="3438525"/>
          </a:xfrm>
          <a:prstGeom prst="rect">
            <a:avLst/>
          </a:prstGeom>
        </p:spPr>
      </p:pic>
      <p:sp>
        <p:nvSpPr>
          <p:cNvPr id="8" name="Rectangle 7"/>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39698" y="183019"/>
            <a:ext cx="10750550" cy="830997"/>
          </a:xfrm>
          <a:prstGeom prst="rect">
            <a:avLst/>
          </a:prstGeom>
        </p:spPr>
        <p:txBody>
          <a:bodyPr wrap="square">
            <a:spAutoFit/>
          </a:bodyPr>
          <a:lstStyle/>
          <a:p>
            <a:r>
              <a:rPr lang="en-US" sz="2400" b="1" dirty="0">
                <a:solidFill>
                  <a:schemeClr val="accent6"/>
                </a:solidFill>
                <a:latin typeface="Panton Black Caps" panose="00000500000000000000" pitchFamily="50" charset="0"/>
              </a:rPr>
              <a:t>The Big Idea</a:t>
            </a:r>
          </a:p>
          <a:p>
            <a:r>
              <a:rPr lang="en-US" sz="2400" dirty="0">
                <a:latin typeface="Arial" panose="020B0604020202020204" pitchFamily="34" charset="0"/>
                <a:cs typeface="Times New Roman" panose="02020603050405020304" pitchFamily="18" charset="0"/>
              </a:rPr>
              <a:t>Share regional preferences around bitterness and alcohol content</a:t>
            </a:r>
          </a:p>
        </p:txBody>
      </p:sp>
      <p:sp>
        <p:nvSpPr>
          <p:cNvPr id="3" name="Rectangle 2"/>
          <p:cNvSpPr/>
          <p:nvPr/>
        </p:nvSpPr>
        <p:spPr>
          <a:xfrm>
            <a:off x="8398838" y="6192679"/>
            <a:ext cx="3793162" cy="246221"/>
          </a:xfrm>
          <a:prstGeom prst="rect">
            <a:avLst/>
          </a:prstGeom>
        </p:spPr>
        <p:txBody>
          <a:bodyPr wrap="square">
            <a:spAutoFit/>
          </a:bodyPr>
          <a:lstStyle/>
          <a:p>
            <a:r>
              <a:rPr lang="en-US" sz="1000" dirty="0" smtClean="0"/>
              <a:t>*Survey </a:t>
            </a:r>
            <a:r>
              <a:rPr lang="en-US" sz="1000" dirty="0"/>
              <a:t>by The Futures Company for the Brewers Association 2016</a:t>
            </a:r>
          </a:p>
        </p:txBody>
      </p:sp>
    </p:spTree>
    <p:extLst>
      <p:ext uri="{BB962C8B-B14F-4D97-AF65-F5344CB8AC3E}">
        <p14:creationId xmlns:p14="http://schemas.microsoft.com/office/powerpoint/2010/main" val="84124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xmlns="" id="{F820FDE1-7E5E-4F37-BCC0-2FBF8EA78445}"/>
              </a:ext>
            </a:extLst>
          </p:cNvPr>
          <p:cNvSpPr txBox="1"/>
          <p:nvPr/>
        </p:nvSpPr>
        <p:spPr>
          <a:xfrm>
            <a:off x="102018" y="123260"/>
            <a:ext cx="11987964" cy="920422"/>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lvl="0" algn="ctr">
              <a:defRPr/>
            </a:pPr>
            <a:r>
              <a:rPr lang="en-US" sz="3200">
                <a:solidFill>
                  <a:schemeClr val="accent6"/>
                </a:solidFill>
                <a:latin typeface="Panton Black Caps" panose="00000500000000000000" pitchFamily="50" charset="0"/>
              </a:rPr>
              <a:t>Craft Beer</a:t>
            </a:r>
          </a:p>
          <a:p>
            <a:pPr lvl="0" algn="ctr">
              <a:defRPr/>
            </a:pPr>
            <a:r>
              <a:rPr lang="en-US" sz="1600">
                <a:solidFill>
                  <a:schemeClr val="tx2"/>
                </a:solidFill>
                <a:latin typeface="Panton Black Caps" panose="00000500000000000000" pitchFamily="50" charset="0"/>
              </a:rPr>
              <a:t>Breweries by State</a:t>
            </a:r>
            <a:endParaRPr lang="en-US" sz="1600" dirty="0">
              <a:solidFill>
                <a:schemeClr val="tx2"/>
              </a:solidFill>
              <a:latin typeface="Panton Black Caps" panose="00000500000000000000" pitchFamily="50" charset="0"/>
            </a:endParaRPr>
          </a:p>
        </p:txBody>
      </p:sp>
      <p:sp>
        <p:nvSpPr>
          <p:cNvPr id="116" name="Rectangle 115">
            <a:extLst>
              <a:ext uri="{FF2B5EF4-FFF2-40B4-BE49-F238E27FC236}">
                <a16:creationId xmlns:a16="http://schemas.microsoft.com/office/drawing/2014/main" xmlns="" id="{24EF9C98-46F3-4298-A522-4D2EA12C8D7E}"/>
              </a:ext>
            </a:extLst>
          </p:cNvPr>
          <p:cNvSpPr/>
          <p:nvPr/>
        </p:nvSpPr>
        <p:spPr>
          <a:xfrm>
            <a:off x="8184541" y="1385824"/>
            <a:ext cx="3931259" cy="1384995"/>
          </a:xfrm>
          <a:prstGeom prst="rect">
            <a:avLst/>
          </a:prstGeom>
        </p:spPr>
        <p:txBody>
          <a:bodyPr wrap="square" numCol="1" spcCol="274320" anchor="ctr">
            <a:spAutoFit/>
          </a:bodyPr>
          <a:lstStyle/>
          <a:p>
            <a:pPr defTabSz="1219170"/>
            <a:r>
              <a:rPr lang="en-US" sz="1200">
                <a:solidFill>
                  <a:schemeClr val="tx1">
                    <a:lumMod val="75000"/>
                    <a:lumOff val="25000"/>
                  </a:schemeClr>
                </a:solidFill>
                <a:latin typeface="Source Sans Pro Light" pitchFamily="34" charset="0"/>
              </a:rPr>
              <a:t>There is a great amount of variablility in number of breweries by state</a:t>
            </a:r>
            <a:r>
              <a:rPr lang="en-US" sz="1200" smtClean="0">
                <a:solidFill>
                  <a:schemeClr val="tx1">
                    <a:lumMod val="75000"/>
                    <a:lumOff val="25000"/>
                  </a:schemeClr>
                </a:solidFill>
                <a:latin typeface="Source Sans Pro Light" pitchFamily="34" charset="0"/>
              </a:rPr>
              <a:t>. California </a:t>
            </a:r>
            <a:r>
              <a:rPr lang="en-US" sz="1200" dirty="0">
                <a:solidFill>
                  <a:schemeClr val="tx1">
                    <a:lumMod val="75000"/>
                    <a:lumOff val="25000"/>
                  </a:schemeClr>
                </a:solidFill>
                <a:latin typeface="Source Sans Pro Light" pitchFamily="34" charset="0"/>
              </a:rPr>
              <a:t>and Colorado </a:t>
            </a:r>
            <a:r>
              <a:rPr lang="en-US" sz="1200" dirty="0" smtClean="0">
                <a:solidFill>
                  <a:schemeClr val="tx1">
                    <a:lumMod val="75000"/>
                    <a:lumOff val="25000"/>
                  </a:schemeClr>
                </a:solidFill>
                <a:latin typeface="Source Sans Pro Light" pitchFamily="34" charset="0"/>
              </a:rPr>
              <a:t>are the states with the most breweries</a:t>
            </a:r>
            <a:endParaRPr lang="en-US" sz="1200" dirty="0">
              <a:solidFill>
                <a:schemeClr val="tx1">
                  <a:lumMod val="75000"/>
                  <a:lumOff val="25000"/>
                </a:schemeClr>
              </a:solidFill>
              <a:latin typeface="Source Sans Pro Light" pitchFamily="34" charset="0"/>
            </a:endParaRPr>
          </a:p>
          <a:p>
            <a:pPr defTabSz="1219170"/>
            <a:endParaRPr lang="en-US" sz="1200" dirty="0">
              <a:solidFill>
                <a:schemeClr val="tx1">
                  <a:lumMod val="75000"/>
                  <a:lumOff val="25000"/>
                </a:schemeClr>
              </a:solidFill>
              <a:latin typeface="Source Sans Pro Light" pitchFamily="34" charset="0"/>
            </a:endParaRPr>
          </a:p>
          <a:p>
            <a:pPr defTabSz="1219170"/>
            <a:r>
              <a:rPr lang="en-US" sz="1200" dirty="0" smtClean="0">
                <a:solidFill>
                  <a:schemeClr val="tx1">
                    <a:lumMod val="75000"/>
                    <a:lumOff val="25000"/>
                  </a:schemeClr>
                </a:solidFill>
                <a:latin typeface="Source Sans Pro Light" pitchFamily="34" charset="0"/>
              </a:rPr>
              <a:t>At a region level, the East North Central region (Great Lakes) has the highest concentration of breweries, followed by the Pacific region</a:t>
            </a:r>
            <a:endParaRPr lang="en-US" sz="1200" dirty="0">
              <a:solidFill>
                <a:schemeClr val="tx1">
                  <a:lumMod val="75000"/>
                  <a:lumOff val="25000"/>
                </a:schemeClr>
              </a:solidFill>
              <a:latin typeface="Source Sans Pro Light" pitchFamily="34" charset="0"/>
            </a:endParaRPr>
          </a:p>
        </p:txBody>
      </p:sp>
      <p:grpSp>
        <p:nvGrpSpPr>
          <p:cNvPr id="115" name="Group 114">
            <a:extLst>
              <a:ext uri="{FF2B5EF4-FFF2-40B4-BE49-F238E27FC236}">
                <a16:creationId xmlns:a16="http://schemas.microsoft.com/office/drawing/2014/main" xmlns="" id="{6D891AEF-EDB0-432A-9F67-A3B24FB4C944}"/>
              </a:ext>
            </a:extLst>
          </p:cNvPr>
          <p:cNvGrpSpPr/>
          <p:nvPr/>
        </p:nvGrpSpPr>
        <p:grpSpPr>
          <a:xfrm>
            <a:off x="11126660" y="387095"/>
            <a:ext cx="606340" cy="392752"/>
            <a:chOff x="21772801" y="874744"/>
            <a:chExt cx="1065341" cy="690066"/>
          </a:xfrm>
        </p:grpSpPr>
        <p:sp>
          <p:nvSpPr>
            <p:cNvPr id="117" name="Oval 116">
              <a:extLst>
                <a:ext uri="{FF2B5EF4-FFF2-40B4-BE49-F238E27FC236}">
                  <a16:creationId xmlns:a16="http://schemas.microsoft.com/office/drawing/2014/main" xmlns="" id="{12467C47-1572-403D-A297-25AFD0581175}"/>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18" name="Slide Number Placeholder 5">
              <a:extLst>
                <a:ext uri="{FF2B5EF4-FFF2-40B4-BE49-F238E27FC236}">
                  <a16:creationId xmlns:a16="http://schemas.microsoft.com/office/drawing/2014/main" xmlns="" id="{D16E13B6-BEB0-4E0F-962E-4E7FCE8FFE99}"/>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3</a:t>
              </a:fld>
              <a:endParaRPr lang="en-US" dirty="0">
                <a:latin typeface="Panton Black Caps" panose="00000500000000000000" pitchFamily="50" charset="0"/>
                <a:cs typeface="Arial"/>
              </a:endParaRPr>
            </a:p>
          </p:txBody>
        </p:sp>
      </p:grpSp>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427785"/>
            <a:ext cx="7989074" cy="43939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85" y="2778716"/>
            <a:ext cx="3645067" cy="3645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678194"/>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8" y="1237543"/>
            <a:ext cx="6743719" cy="49722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4" name="Group 3"/>
          <p:cNvGrpSpPr/>
          <p:nvPr/>
        </p:nvGrpSpPr>
        <p:grpSpPr>
          <a:xfrm>
            <a:off x="7228114" y="1704520"/>
            <a:ext cx="4567136" cy="922452"/>
            <a:chOff x="6273800" y="4294924"/>
            <a:chExt cx="2703945" cy="922452"/>
          </a:xfrm>
        </p:grpSpPr>
        <p:sp>
          <p:nvSpPr>
            <p:cNvPr id="3" name="Rectangle: Rounded Corners 2"/>
            <p:cNvSpPr/>
            <p:nvPr/>
          </p:nvSpPr>
          <p:spPr>
            <a:xfrm>
              <a:off x="6273800" y="4294924"/>
              <a:ext cx="177800" cy="9224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A</a:t>
              </a:r>
              <a:endParaRPr lang="en-US" sz="2000" dirty="0">
                <a:solidFill>
                  <a:schemeClr val="bg1"/>
                </a:solidFill>
              </a:endParaRPr>
            </a:p>
          </p:txBody>
        </p:sp>
        <p:sp>
          <p:nvSpPr>
            <p:cNvPr id="555" name="Rectangle 554"/>
            <p:cNvSpPr/>
            <p:nvPr/>
          </p:nvSpPr>
          <p:spPr>
            <a:xfrm>
              <a:off x="6451600" y="4386818"/>
              <a:ext cx="2526145" cy="738664"/>
            </a:xfrm>
            <a:prstGeom prst="rect">
              <a:avLst/>
            </a:prstGeom>
          </p:spPr>
          <p:txBody>
            <a:bodyPr wrap="square" numCol="1" spcCol="274320" anchor="ctr">
              <a:spAutoFit/>
            </a:bodyPr>
            <a:lstStyle/>
            <a:p>
              <a:pPr defTabSz="1219170"/>
              <a:r>
                <a:rPr lang="en-US" sz="1400" dirty="0" smtClean="0">
                  <a:solidFill>
                    <a:schemeClr val="tx1">
                      <a:lumMod val="75000"/>
                      <a:lumOff val="25000"/>
                    </a:schemeClr>
                  </a:solidFill>
                  <a:latin typeface="Source Sans Pro Light" pitchFamily="34" charset="0"/>
                </a:rPr>
                <a:t>Midwest states like Wisconsin, Kansas, Arizona, Missouri, and Iowa have a lower IBU rating, and lower ABV. Hawaii also has a low IBU rating</a:t>
              </a:r>
              <a:endParaRPr lang="en-US" sz="1400" dirty="0">
                <a:solidFill>
                  <a:schemeClr val="tx1">
                    <a:lumMod val="75000"/>
                    <a:lumOff val="25000"/>
                  </a:schemeClr>
                </a:solidFill>
                <a:latin typeface="Source Sans Pro Light" pitchFamily="34" charset="0"/>
              </a:endParaRPr>
            </a:p>
          </p:txBody>
        </p:sp>
      </p:grpSp>
      <p:grpSp>
        <p:nvGrpSpPr>
          <p:cNvPr id="557" name="Group 556"/>
          <p:cNvGrpSpPr/>
          <p:nvPr/>
        </p:nvGrpSpPr>
        <p:grpSpPr>
          <a:xfrm>
            <a:off x="7228114" y="2874352"/>
            <a:ext cx="4504886" cy="922452"/>
            <a:chOff x="6273800" y="4294924"/>
            <a:chExt cx="2703945" cy="922452"/>
          </a:xfrm>
        </p:grpSpPr>
        <p:sp>
          <p:nvSpPr>
            <p:cNvPr id="558" name="Rectangle: Rounded Corners 557"/>
            <p:cNvSpPr/>
            <p:nvPr/>
          </p:nvSpPr>
          <p:spPr>
            <a:xfrm>
              <a:off x="6273800" y="4294924"/>
              <a:ext cx="177800" cy="92245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B</a:t>
              </a:r>
              <a:endParaRPr lang="en-US" sz="2000" dirty="0">
                <a:solidFill>
                  <a:schemeClr val="bg1"/>
                </a:solidFill>
              </a:endParaRPr>
            </a:p>
          </p:txBody>
        </p:sp>
        <p:sp>
          <p:nvSpPr>
            <p:cNvPr id="559" name="Rectangle 558"/>
            <p:cNvSpPr/>
            <p:nvPr/>
          </p:nvSpPr>
          <p:spPr>
            <a:xfrm>
              <a:off x="6451600" y="4386818"/>
              <a:ext cx="2526145" cy="738664"/>
            </a:xfrm>
            <a:prstGeom prst="rect">
              <a:avLst/>
            </a:prstGeom>
          </p:spPr>
          <p:txBody>
            <a:bodyPr wrap="square" numCol="1" spcCol="274320" anchor="ctr">
              <a:spAutoFit/>
            </a:bodyPr>
            <a:lstStyle/>
            <a:p>
              <a:pPr defTabSz="1219170"/>
              <a:r>
                <a:rPr lang="en-US" sz="1400" dirty="0" smtClean="0">
                  <a:solidFill>
                    <a:schemeClr val="tx1">
                      <a:lumMod val="75000"/>
                      <a:lumOff val="25000"/>
                    </a:schemeClr>
                  </a:solidFill>
                  <a:latin typeface="Source Sans Pro Light" pitchFamily="34" charset="0"/>
                </a:rPr>
                <a:t>East coast states like Maine, West Virginia, Florida, Georgia, Delaware, and have higher IBU ratings</a:t>
              </a:r>
              <a:endParaRPr lang="en-US" sz="1400" dirty="0">
                <a:solidFill>
                  <a:schemeClr val="tx1">
                    <a:lumMod val="75000"/>
                    <a:lumOff val="25000"/>
                  </a:schemeClr>
                </a:solidFill>
                <a:latin typeface="Source Sans Pro Light" pitchFamily="34" charset="0"/>
              </a:endParaRPr>
            </a:p>
          </p:txBody>
        </p:sp>
      </p:grpSp>
      <p:grpSp>
        <p:nvGrpSpPr>
          <p:cNvPr id="562" name="Group 561"/>
          <p:cNvGrpSpPr/>
          <p:nvPr/>
        </p:nvGrpSpPr>
        <p:grpSpPr>
          <a:xfrm>
            <a:off x="7228113" y="3984456"/>
            <a:ext cx="4567137" cy="922452"/>
            <a:chOff x="6273800" y="4294924"/>
            <a:chExt cx="2703945" cy="922452"/>
          </a:xfrm>
        </p:grpSpPr>
        <p:sp>
          <p:nvSpPr>
            <p:cNvPr id="566" name="Rectangle: Rounded Corners 565"/>
            <p:cNvSpPr/>
            <p:nvPr/>
          </p:nvSpPr>
          <p:spPr>
            <a:xfrm>
              <a:off x="6273800" y="4294924"/>
              <a:ext cx="177800" cy="9224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C</a:t>
              </a:r>
              <a:endParaRPr lang="en-US" sz="2000" dirty="0">
                <a:solidFill>
                  <a:schemeClr val="bg1"/>
                </a:solidFill>
              </a:endParaRPr>
            </a:p>
          </p:txBody>
        </p:sp>
        <p:sp>
          <p:nvSpPr>
            <p:cNvPr id="567" name="Rectangle 566"/>
            <p:cNvSpPr/>
            <p:nvPr/>
          </p:nvSpPr>
          <p:spPr>
            <a:xfrm>
              <a:off x="6451600" y="4386818"/>
              <a:ext cx="2526145" cy="738664"/>
            </a:xfrm>
            <a:prstGeom prst="rect">
              <a:avLst/>
            </a:prstGeom>
          </p:spPr>
          <p:txBody>
            <a:bodyPr wrap="square" numCol="1" spcCol="274320" anchor="ctr">
              <a:spAutoFit/>
            </a:bodyPr>
            <a:lstStyle/>
            <a:p>
              <a:pPr defTabSz="1219170"/>
              <a:r>
                <a:rPr lang="en-US" sz="1400" dirty="0" smtClean="0">
                  <a:solidFill>
                    <a:schemeClr val="tx1">
                      <a:lumMod val="75000"/>
                      <a:lumOff val="25000"/>
                    </a:schemeClr>
                  </a:solidFill>
                  <a:latin typeface="Source Sans Pro Light" pitchFamily="34" charset="0"/>
                </a:rPr>
                <a:t>States with lower numbers of breweries may skew the data, or give us other insights (high IBUs don’t necessarily correlate with high ABV in Maine)</a:t>
              </a:r>
              <a:endParaRPr lang="en-US" sz="1400" dirty="0">
                <a:solidFill>
                  <a:schemeClr val="tx1">
                    <a:lumMod val="75000"/>
                    <a:lumOff val="25000"/>
                  </a:schemeClr>
                </a:solidFill>
                <a:latin typeface="Source Sans Pro Light" pitchFamily="34" charset="0"/>
              </a:endParaRPr>
            </a:p>
          </p:txBody>
        </p:sp>
      </p:grpSp>
      <p:grpSp>
        <p:nvGrpSpPr>
          <p:cNvPr id="23" name="Group 22">
            <a:extLst>
              <a:ext uri="{FF2B5EF4-FFF2-40B4-BE49-F238E27FC236}">
                <a16:creationId xmlns:a16="http://schemas.microsoft.com/office/drawing/2014/main" xmlns="" id="{3E02D6FC-521E-43D9-B331-E8D091481602}"/>
              </a:ext>
            </a:extLst>
          </p:cNvPr>
          <p:cNvGrpSpPr/>
          <p:nvPr/>
        </p:nvGrpSpPr>
        <p:grpSpPr>
          <a:xfrm>
            <a:off x="11126660" y="190720"/>
            <a:ext cx="606340" cy="392752"/>
            <a:chOff x="21772801" y="874744"/>
            <a:chExt cx="1065341" cy="690066"/>
          </a:xfrm>
        </p:grpSpPr>
        <p:sp>
          <p:nvSpPr>
            <p:cNvPr id="31" name="Oval 30">
              <a:extLst>
                <a:ext uri="{FF2B5EF4-FFF2-40B4-BE49-F238E27FC236}">
                  <a16:creationId xmlns:a16="http://schemas.microsoft.com/office/drawing/2014/main" xmlns="" id="{65CFB751-9648-46A8-9721-4B5D8A3D7FD1}"/>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2" name="Slide Number Placeholder 5">
              <a:extLst>
                <a:ext uri="{FF2B5EF4-FFF2-40B4-BE49-F238E27FC236}">
                  <a16:creationId xmlns:a16="http://schemas.microsoft.com/office/drawing/2014/main" xmlns="" id="{111AF546-7669-444D-9751-86D9E630408A}"/>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4</a:t>
              </a:fld>
              <a:endParaRPr lang="en-US" dirty="0">
                <a:latin typeface="Panton Black Caps" panose="00000500000000000000" pitchFamily="50" charset="0"/>
                <a:cs typeface="Arial"/>
              </a:endParaRPr>
            </a:p>
          </p:txBody>
        </p:sp>
      </p:grpSp>
      <p:sp>
        <p:nvSpPr>
          <p:cNvPr id="27" name="Oval 26">
            <a:extLst>
              <a:ext uri="{FF2B5EF4-FFF2-40B4-BE49-F238E27FC236}">
                <a16:creationId xmlns:a16="http://schemas.microsoft.com/office/drawing/2014/main" xmlns="" id="{6126D8BD-977E-4C3E-B8D0-55293F7087BE}"/>
              </a:ext>
            </a:extLst>
          </p:cNvPr>
          <p:cNvSpPr/>
          <p:nvPr/>
        </p:nvSpPr>
        <p:spPr>
          <a:xfrm>
            <a:off x="9578326" y="1291115"/>
            <a:ext cx="136208" cy="136208"/>
          </a:xfrm>
          <a:prstGeom prst="ellipse">
            <a:avLst/>
          </a:prstGeom>
          <a:solidFill>
            <a:schemeClr val="accent5"/>
          </a:solidFill>
          <a:ln w="17463" cap="flat">
            <a:noFill/>
            <a:prstDash val="solid"/>
            <a:miter lim="800000"/>
            <a:headEnd/>
            <a:tailEnd/>
          </a:ln>
        </p:spPr>
        <p:txBody>
          <a:bodyPr vert="horz" wrap="square" lIns="91440" tIns="45720" rIns="91440" bIns="45720" numCol="1" anchor="ctr" anchorCtr="0" compatLnSpc="1">
            <a:prstTxWarp prst="textNoShape">
              <a:avLst/>
            </a:prstTxWarp>
            <a:noAutofit/>
          </a:bodyPr>
          <a:lstStyle/>
          <a:p>
            <a:endParaRPr lang="en-US" sz="1400" dirty="0">
              <a:solidFill>
                <a:schemeClr val="tx1"/>
              </a:solidFill>
            </a:endParaRPr>
          </a:p>
        </p:txBody>
      </p:sp>
      <p:sp>
        <p:nvSpPr>
          <p:cNvPr id="28" name="Oval 27">
            <a:extLst>
              <a:ext uri="{FF2B5EF4-FFF2-40B4-BE49-F238E27FC236}">
                <a16:creationId xmlns:a16="http://schemas.microsoft.com/office/drawing/2014/main" xmlns="" id="{7B269555-697B-4697-A73E-768E64D74A2E}"/>
              </a:ext>
            </a:extLst>
          </p:cNvPr>
          <p:cNvSpPr/>
          <p:nvPr/>
        </p:nvSpPr>
        <p:spPr>
          <a:xfrm>
            <a:off x="9750809" y="1291336"/>
            <a:ext cx="136208" cy="1362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29" name="Oval 28">
            <a:extLst>
              <a:ext uri="{FF2B5EF4-FFF2-40B4-BE49-F238E27FC236}">
                <a16:creationId xmlns:a16="http://schemas.microsoft.com/office/drawing/2014/main" xmlns="" id="{04D9CC3A-D2A1-412F-B988-F0D01A304378}"/>
              </a:ext>
            </a:extLst>
          </p:cNvPr>
          <p:cNvSpPr/>
          <p:nvPr/>
        </p:nvSpPr>
        <p:spPr>
          <a:xfrm>
            <a:off x="9750809" y="1138017"/>
            <a:ext cx="136208" cy="1362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30" name="Oval 29">
            <a:extLst>
              <a:ext uri="{FF2B5EF4-FFF2-40B4-BE49-F238E27FC236}">
                <a16:creationId xmlns:a16="http://schemas.microsoft.com/office/drawing/2014/main" xmlns="" id="{E1BB2BFE-AE48-4E23-8FA6-CC67FAE11A4A}"/>
              </a:ext>
            </a:extLst>
          </p:cNvPr>
          <p:cNvSpPr/>
          <p:nvPr/>
        </p:nvSpPr>
        <p:spPr>
          <a:xfrm>
            <a:off x="9578326" y="1138017"/>
            <a:ext cx="136208" cy="136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grpSp>
        <p:nvGrpSpPr>
          <p:cNvPr id="42" name="Group 41"/>
          <p:cNvGrpSpPr/>
          <p:nvPr/>
        </p:nvGrpSpPr>
        <p:grpSpPr>
          <a:xfrm>
            <a:off x="7228113" y="5205857"/>
            <a:ext cx="4567137" cy="922452"/>
            <a:chOff x="6273800" y="4294924"/>
            <a:chExt cx="2703945" cy="922452"/>
          </a:xfrm>
        </p:grpSpPr>
        <p:sp>
          <p:nvSpPr>
            <p:cNvPr id="43" name="Rectangle: Rounded Corners 563"/>
            <p:cNvSpPr/>
            <p:nvPr/>
          </p:nvSpPr>
          <p:spPr>
            <a:xfrm>
              <a:off x="6273800" y="4294924"/>
              <a:ext cx="177800" cy="922452"/>
            </a:xfrm>
            <a:prstGeom prst="roundRect">
              <a:avLst/>
            </a:prstGeom>
            <a:solidFill>
              <a:srgbClr val="7F2B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a:t>
              </a:r>
              <a:endParaRPr lang="en-US" sz="2000" dirty="0">
                <a:solidFill>
                  <a:schemeClr val="bg1"/>
                </a:solidFill>
              </a:endParaRPr>
            </a:p>
          </p:txBody>
        </p:sp>
        <p:sp>
          <p:nvSpPr>
            <p:cNvPr id="44" name="Rectangle 43"/>
            <p:cNvSpPr/>
            <p:nvPr/>
          </p:nvSpPr>
          <p:spPr>
            <a:xfrm>
              <a:off x="6451600" y="4494540"/>
              <a:ext cx="2526145" cy="523220"/>
            </a:xfrm>
            <a:prstGeom prst="rect">
              <a:avLst/>
            </a:prstGeom>
          </p:spPr>
          <p:txBody>
            <a:bodyPr wrap="square" numCol="1" spcCol="274320" anchor="ctr">
              <a:spAutoFit/>
            </a:bodyPr>
            <a:lstStyle/>
            <a:p>
              <a:pPr defTabSz="1219170"/>
              <a:r>
                <a:rPr lang="en-US" sz="1400" dirty="0" smtClean="0">
                  <a:solidFill>
                    <a:schemeClr val="tx1">
                      <a:lumMod val="75000"/>
                      <a:lumOff val="25000"/>
                    </a:schemeClr>
                  </a:solidFill>
                  <a:latin typeface="Source Sans Pro Light" pitchFamily="34" charset="0"/>
                </a:rPr>
                <a:t>States with larger number of breweries are found in the middle-range of ABV and IBUs</a:t>
              </a:r>
              <a:endParaRPr lang="en-US" sz="1400" dirty="0">
                <a:solidFill>
                  <a:schemeClr val="tx1">
                    <a:lumMod val="75000"/>
                    <a:lumOff val="25000"/>
                  </a:schemeClr>
                </a:solidFill>
                <a:latin typeface="Source Sans Pro Light" pitchFamily="34" charset="0"/>
              </a:endParaRPr>
            </a:p>
          </p:txBody>
        </p:sp>
      </p:grpSp>
      <p:sp>
        <p:nvSpPr>
          <p:cNvPr id="49" name="Rectangle: Rounded Corners 563"/>
          <p:cNvSpPr/>
          <p:nvPr/>
        </p:nvSpPr>
        <p:spPr>
          <a:xfrm>
            <a:off x="3482147" y="2261291"/>
            <a:ext cx="220823" cy="201063"/>
          </a:xfrm>
          <a:prstGeom prst="roundRect">
            <a:avLst/>
          </a:prstGeom>
          <a:solidFill>
            <a:srgbClr val="7F2B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D</a:t>
            </a:r>
            <a:endParaRPr lang="en-US" sz="1400" dirty="0">
              <a:solidFill>
                <a:schemeClr val="bg1"/>
              </a:solidFill>
            </a:endParaRPr>
          </a:p>
        </p:txBody>
      </p:sp>
      <p:sp>
        <p:nvSpPr>
          <p:cNvPr id="51" name="Rectangle: Rounded Corners 2"/>
          <p:cNvSpPr/>
          <p:nvPr/>
        </p:nvSpPr>
        <p:spPr>
          <a:xfrm>
            <a:off x="930729" y="3524975"/>
            <a:ext cx="261258" cy="1986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a:t>
            </a:r>
            <a:endParaRPr lang="en-US" sz="1400" dirty="0">
              <a:solidFill>
                <a:schemeClr val="bg1"/>
              </a:solidFill>
            </a:endParaRPr>
          </a:p>
        </p:txBody>
      </p:sp>
      <p:sp>
        <p:nvSpPr>
          <p:cNvPr id="52" name="Rectangle: Rounded Corners 557"/>
          <p:cNvSpPr/>
          <p:nvPr/>
        </p:nvSpPr>
        <p:spPr>
          <a:xfrm>
            <a:off x="5682342" y="3160320"/>
            <a:ext cx="239487" cy="18869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B</a:t>
            </a:r>
            <a:endParaRPr lang="en-US" sz="1400" dirty="0">
              <a:solidFill>
                <a:schemeClr val="bg1"/>
              </a:solidFill>
            </a:endParaRPr>
          </a:p>
        </p:txBody>
      </p:sp>
      <p:cxnSp>
        <p:nvCxnSpPr>
          <p:cNvPr id="17" name="Straight Arrow Connector 16"/>
          <p:cNvCxnSpPr/>
          <p:nvPr/>
        </p:nvCxnSpPr>
        <p:spPr>
          <a:xfrm flipH="1" flipV="1">
            <a:off x="6190169" y="2004631"/>
            <a:ext cx="115942" cy="213684"/>
          </a:xfrm>
          <a:prstGeom prst="straightConnector1">
            <a:avLst/>
          </a:prstGeom>
          <a:ln>
            <a:solidFill>
              <a:srgbClr val="918485"/>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492808" y="2447342"/>
            <a:ext cx="2" cy="807326"/>
          </a:xfrm>
          <a:prstGeom prst="straightConnector1">
            <a:avLst/>
          </a:prstGeom>
          <a:ln>
            <a:solidFill>
              <a:srgbClr val="918485"/>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557"/>
          <p:cNvSpPr/>
          <p:nvPr/>
        </p:nvSpPr>
        <p:spPr>
          <a:xfrm>
            <a:off x="6373065" y="2166942"/>
            <a:ext cx="239487" cy="188697"/>
          </a:xfrm>
          <a:prstGeom prst="roundRect">
            <a:avLst/>
          </a:prstGeom>
          <a:solidFill>
            <a:srgbClr val="918485"/>
          </a:solidFill>
          <a:ln>
            <a:solidFill>
              <a:srgbClr val="918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a:t>
            </a:r>
            <a:endParaRPr lang="en-US" sz="1400" dirty="0">
              <a:solidFill>
                <a:schemeClr val="bg1"/>
              </a:solidFill>
            </a:endParaRPr>
          </a:p>
        </p:txBody>
      </p:sp>
      <p:sp>
        <p:nvSpPr>
          <p:cNvPr id="33" name="Rectangle 32"/>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38833" y="5320718"/>
            <a:ext cx="1173719" cy="369332"/>
          </a:xfrm>
          <a:prstGeom prst="rect">
            <a:avLst/>
          </a:prstGeom>
          <a:noFill/>
        </p:spPr>
        <p:txBody>
          <a:bodyPr wrap="none" rtlCol="0">
            <a:spAutoFit/>
          </a:bodyPr>
          <a:lstStyle/>
          <a:p>
            <a:r>
              <a:rPr lang="en-US" smtClean="0"/>
              <a:t>R</a:t>
            </a:r>
            <a:r>
              <a:rPr lang="en-US" baseline="30000" smtClean="0"/>
              <a:t>2</a:t>
            </a:r>
            <a:r>
              <a:rPr lang="en-US" smtClean="0"/>
              <a:t> = 0.079</a:t>
            </a:r>
            <a:endParaRPr lang="en-US"/>
          </a:p>
        </p:txBody>
      </p:sp>
      <p:sp>
        <p:nvSpPr>
          <p:cNvPr id="37" name="TextBox 36">
            <a:extLst>
              <a:ext uri="{FF2B5EF4-FFF2-40B4-BE49-F238E27FC236}">
                <a16:creationId xmlns:a16="http://schemas.microsoft.com/office/drawing/2014/main" xmlns="" id="{F820FDE1-7E5E-4F37-BCC0-2FBF8EA78445}"/>
              </a:ext>
            </a:extLst>
          </p:cNvPr>
          <p:cNvSpPr txBox="1"/>
          <p:nvPr/>
        </p:nvSpPr>
        <p:spPr>
          <a:xfrm>
            <a:off x="102018" y="123260"/>
            <a:ext cx="11987964" cy="920422"/>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accent6"/>
                </a:solidFill>
                <a:latin typeface="Panton Black Caps" panose="00000500000000000000" pitchFamily="50" charset="0"/>
              </a:rPr>
              <a:t>Alcohol Content and Bitterness</a:t>
            </a:r>
          </a:p>
          <a:p>
            <a:pPr lvl="0" algn="ctr">
              <a:defRPr/>
            </a:pPr>
            <a:r>
              <a:rPr lang="en-US" sz="1600" dirty="0" smtClean="0">
                <a:solidFill>
                  <a:schemeClr val="accent5"/>
                </a:solidFill>
                <a:latin typeface="Panton Black Caps" panose="00000500000000000000" pitchFamily="50" charset="0"/>
              </a:rPr>
              <a:t>Scatter Plot </a:t>
            </a:r>
            <a:r>
              <a:rPr lang="en-US" sz="1600" smtClean="0">
                <a:solidFill>
                  <a:schemeClr val="accent5"/>
                </a:solidFill>
                <a:latin typeface="Panton Black Caps" panose="00000500000000000000" pitchFamily="50" charset="0"/>
              </a:rPr>
              <a:t>by </a:t>
            </a:r>
            <a:r>
              <a:rPr lang="en-US" sz="1600">
                <a:solidFill>
                  <a:schemeClr val="accent5"/>
                </a:solidFill>
                <a:latin typeface="Panton Black Caps" panose="00000500000000000000" pitchFamily="50" charset="0"/>
              </a:rPr>
              <a:t>State</a:t>
            </a:r>
            <a:endParaRPr lang="en-US" sz="1600" dirty="0">
              <a:solidFill>
                <a:schemeClr val="accent5"/>
              </a:solidFill>
              <a:latin typeface="Panton Black Caps" panose="00000500000000000000" pitchFamily="50" charset="0"/>
            </a:endParaRPr>
          </a:p>
        </p:txBody>
      </p:sp>
      <p:sp>
        <p:nvSpPr>
          <p:cNvPr id="9" name="Down Arrow 8"/>
          <p:cNvSpPr/>
          <p:nvPr/>
        </p:nvSpPr>
        <p:spPr>
          <a:xfrm>
            <a:off x="6522400" y="5385821"/>
            <a:ext cx="164036" cy="26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83208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xmlns="" id="{F820FDE1-7E5E-4F37-BCC0-2FBF8EA78445}"/>
              </a:ext>
            </a:extLst>
          </p:cNvPr>
          <p:cNvSpPr txBox="1"/>
          <p:nvPr/>
        </p:nvSpPr>
        <p:spPr>
          <a:xfrm>
            <a:off x="102018" y="123260"/>
            <a:ext cx="11987964" cy="920422"/>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accent6"/>
                </a:solidFill>
                <a:latin typeface="Panton Black Caps" panose="00000500000000000000" pitchFamily="50" charset="0"/>
              </a:rPr>
              <a:t>Alcohol Content and Bitterness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accent5"/>
                </a:solidFill>
                <a:latin typeface="Panton Black Caps" panose="00000500000000000000" pitchFamily="50" charset="0"/>
              </a:rPr>
              <a:t>Scatter Plot </a:t>
            </a:r>
            <a:r>
              <a:rPr lang="en-US" sz="1600" smtClean="0">
                <a:solidFill>
                  <a:schemeClr val="accent5"/>
                </a:solidFill>
                <a:latin typeface="Panton Black Caps" panose="00000500000000000000" pitchFamily="50" charset="0"/>
              </a:rPr>
              <a:t>by Region</a:t>
            </a:r>
            <a:endParaRPr kumimoji="0" lang="en-US" sz="1600" b="0" i="0" u="none" strike="noStrike" kern="1200" cap="none" spc="0" normalizeH="0" baseline="0" noProof="0" dirty="0">
              <a:ln>
                <a:noFill/>
              </a:ln>
              <a:solidFill>
                <a:schemeClr val="accent5"/>
              </a:solidFill>
              <a:effectLst/>
              <a:uLnTx/>
              <a:uFillTx/>
              <a:latin typeface="Panton Black Caps" panose="00000500000000000000" pitchFamily="50" charset="0"/>
            </a:endParaRPr>
          </a:p>
        </p:txBody>
      </p:sp>
      <p:grpSp>
        <p:nvGrpSpPr>
          <p:cNvPr id="4" name="Group 3"/>
          <p:cNvGrpSpPr/>
          <p:nvPr/>
        </p:nvGrpSpPr>
        <p:grpSpPr>
          <a:xfrm>
            <a:off x="7228114" y="1704520"/>
            <a:ext cx="4567136" cy="922452"/>
            <a:chOff x="6273800" y="4294924"/>
            <a:chExt cx="2703945" cy="922452"/>
          </a:xfrm>
        </p:grpSpPr>
        <p:sp>
          <p:nvSpPr>
            <p:cNvPr id="3" name="Rectangle: Rounded Corners 2"/>
            <p:cNvSpPr/>
            <p:nvPr/>
          </p:nvSpPr>
          <p:spPr>
            <a:xfrm>
              <a:off x="6273800" y="4294924"/>
              <a:ext cx="177800" cy="9224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555" name="Rectangle 554"/>
            <p:cNvSpPr/>
            <p:nvPr/>
          </p:nvSpPr>
          <p:spPr>
            <a:xfrm>
              <a:off x="6451600" y="4494540"/>
              <a:ext cx="2526145" cy="523220"/>
            </a:xfrm>
            <a:prstGeom prst="rect">
              <a:avLst/>
            </a:prstGeom>
          </p:spPr>
          <p:txBody>
            <a:bodyPr wrap="square" numCol="1" spcCol="274320" anchor="ctr">
              <a:spAutoFit/>
            </a:bodyPr>
            <a:lstStyle/>
            <a:p>
              <a:pPr defTabSz="1219170"/>
              <a:r>
                <a:rPr lang="en-US" sz="1400" smtClean="0">
                  <a:solidFill>
                    <a:schemeClr val="tx1">
                      <a:lumMod val="75000"/>
                      <a:lumOff val="25000"/>
                    </a:schemeClr>
                  </a:solidFill>
                  <a:latin typeface="Source Sans Pro Light" pitchFamily="34" charset="0"/>
                </a:rPr>
                <a:t>South Atlantic region is “hoppier” using avg. IBUs (</a:t>
              </a:r>
              <a:r>
                <a:rPr lang="en-US" sz="1400" b="1" smtClean="0">
                  <a:solidFill>
                    <a:schemeClr val="tx1">
                      <a:lumMod val="75000"/>
                      <a:lumOff val="25000"/>
                    </a:schemeClr>
                  </a:solidFill>
                  <a:latin typeface="Source Sans Pro Light" pitchFamily="34" charset="0"/>
                </a:rPr>
                <a:t>44.3 IBUs</a:t>
              </a:r>
              <a:r>
                <a:rPr lang="en-US" sz="1400" smtClean="0">
                  <a:solidFill>
                    <a:schemeClr val="tx1">
                      <a:lumMod val="75000"/>
                      <a:lumOff val="25000"/>
                    </a:schemeClr>
                  </a:solidFill>
                  <a:latin typeface="Source Sans Pro Light" pitchFamily="34" charset="0"/>
                </a:rPr>
                <a:t>)</a:t>
              </a:r>
              <a:endParaRPr lang="en-US" sz="1400" dirty="0">
                <a:solidFill>
                  <a:schemeClr val="tx1">
                    <a:lumMod val="75000"/>
                    <a:lumOff val="25000"/>
                  </a:schemeClr>
                </a:solidFill>
                <a:latin typeface="Source Sans Pro Light" pitchFamily="34" charset="0"/>
              </a:endParaRPr>
            </a:p>
          </p:txBody>
        </p:sp>
      </p:grpSp>
      <p:grpSp>
        <p:nvGrpSpPr>
          <p:cNvPr id="557" name="Group 556"/>
          <p:cNvGrpSpPr/>
          <p:nvPr/>
        </p:nvGrpSpPr>
        <p:grpSpPr>
          <a:xfrm>
            <a:off x="7228114" y="2874352"/>
            <a:ext cx="4504886" cy="922452"/>
            <a:chOff x="6273800" y="4294924"/>
            <a:chExt cx="2703945" cy="922452"/>
          </a:xfrm>
        </p:grpSpPr>
        <p:sp>
          <p:nvSpPr>
            <p:cNvPr id="558" name="Rectangle: Rounded Corners 557"/>
            <p:cNvSpPr/>
            <p:nvPr/>
          </p:nvSpPr>
          <p:spPr>
            <a:xfrm>
              <a:off x="6273800" y="4294924"/>
              <a:ext cx="177800" cy="92245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559" name="Rectangle 558"/>
            <p:cNvSpPr/>
            <p:nvPr/>
          </p:nvSpPr>
          <p:spPr>
            <a:xfrm>
              <a:off x="6451600" y="4386818"/>
              <a:ext cx="2526145" cy="738664"/>
            </a:xfrm>
            <a:prstGeom prst="rect">
              <a:avLst/>
            </a:prstGeom>
          </p:spPr>
          <p:txBody>
            <a:bodyPr wrap="square" numCol="1" spcCol="274320" anchor="ctr">
              <a:spAutoFit/>
            </a:bodyPr>
            <a:lstStyle/>
            <a:p>
              <a:pPr defTabSz="1219170"/>
              <a:r>
                <a:rPr lang="en-US" sz="1400" smtClean="0">
                  <a:solidFill>
                    <a:schemeClr val="tx1">
                      <a:lumMod val="75000"/>
                      <a:lumOff val="25000"/>
                    </a:schemeClr>
                  </a:solidFill>
                  <a:latin typeface="Source Sans Pro Light" pitchFamily="34" charset="0"/>
                </a:rPr>
                <a:t>East South Central region has the highest average ABV (</a:t>
              </a:r>
              <a:r>
                <a:rPr lang="en-US" sz="1400" b="1" smtClean="0">
                  <a:solidFill>
                    <a:schemeClr val="tx1">
                      <a:lumMod val="75000"/>
                      <a:lumOff val="25000"/>
                    </a:schemeClr>
                  </a:solidFill>
                  <a:latin typeface="Source Sans Pro Light" pitchFamily="34" charset="0"/>
                </a:rPr>
                <a:t>5.9%</a:t>
              </a:r>
              <a:r>
                <a:rPr lang="en-US" sz="1400" smtClean="0">
                  <a:solidFill>
                    <a:schemeClr val="tx1">
                      <a:lumMod val="75000"/>
                      <a:lumOff val="25000"/>
                    </a:schemeClr>
                  </a:solidFill>
                  <a:latin typeface="Source Sans Pro Light" pitchFamily="34" charset="0"/>
                </a:rPr>
                <a:t>), but the lowest number of breweries (</a:t>
              </a:r>
              <a:r>
                <a:rPr lang="en-US" sz="1400" b="1" smtClean="0">
                  <a:solidFill>
                    <a:schemeClr val="tx1">
                      <a:lumMod val="75000"/>
                      <a:lumOff val="25000"/>
                    </a:schemeClr>
                  </a:solidFill>
                  <a:latin typeface="Source Sans Pro Light" pitchFamily="34" charset="0"/>
                </a:rPr>
                <a:t>12</a:t>
              </a:r>
              <a:r>
                <a:rPr lang="en-US" sz="1400" smtClean="0">
                  <a:solidFill>
                    <a:schemeClr val="tx1">
                      <a:lumMod val="75000"/>
                      <a:lumOff val="25000"/>
                    </a:schemeClr>
                  </a:solidFill>
                  <a:latin typeface="Source Sans Pro Light" pitchFamily="34" charset="0"/>
                </a:rPr>
                <a:t>)</a:t>
              </a:r>
              <a:endParaRPr lang="en-US" sz="1400" dirty="0">
                <a:solidFill>
                  <a:schemeClr val="tx1">
                    <a:lumMod val="75000"/>
                    <a:lumOff val="25000"/>
                  </a:schemeClr>
                </a:solidFill>
                <a:latin typeface="Source Sans Pro Light" pitchFamily="34" charset="0"/>
              </a:endParaRPr>
            </a:p>
          </p:txBody>
        </p:sp>
      </p:grpSp>
      <p:grpSp>
        <p:nvGrpSpPr>
          <p:cNvPr id="562" name="Group 561"/>
          <p:cNvGrpSpPr/>
          <p:nvPr/>
        </p:nvGrpSpPr>
        <p:grpSpPr>
          <a:xfrm>
            <a:off x="7228113" y="3984456"/>
            <a:ext cx="4567137" cy="922452"/>
            <a:chOff x="6273800" y="4294924"/>
            <a:chExt cx="2703945" cy="922452"/>
          </a:xfrm>
        </p:grpSpPr>
        <p:sp>
          <p:nvSpPr>
            <p:cNvPr id="566" name="Rectangle: Rounded Corners 565"/>
            <p:cNvSpPr/>
            <p:nvPr/>
          </p:nvSpPr>
          <p:spPr>
            <a:xfrm>
              <a:off x="6273800" y="4294924"/>
              <a:ext cx="177800" cy="9224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567" name="Rectangle 566"/>
            <p:cNvSpPr/>
            <p:nvPr/>
          </p:nvSpPr>
          <p:spPr>
            <a:xfrm>
              <a:off x="6451600" y="4494540"/>
              <a:ext cx="2526145" cy="523220"/>
            </a:xfrm>
            <a:prstGeom prst="rect">
              <a:avLst/>
            </a:prstGeom>
          </p:spPr>
          <p:txBody>
            <a:bodyPr wrap="square" numCol="1" spcCol="274320" anchor="ctr">
              <a:spAutoFit/>
            </a:bodyPr>
            <a:lstStyle/>
            <a:p>
              <a:pPr defTabSz="1219170"/>
              <a:r>
                <a:rPr lang="en-US" sz="1400" smtClean="0">
                  <a:solidFill>
                    <a:schemeClr val="tx1">
                      <a:lumMod val="75000"/>
                      <a:lumOff val="25000"/>
                    </a:schemeClr>
                  </a:solidFill>
                  <a:latin typeface="Source Sans Pro Light" pitchFamily="34" charset="0"/>
                </a:rPr>
                <a:t>Middle Atlantic region has the lowest ABV (</a:t>
              </a:r>
              <a:r>
                <a:rPr lang="en-US" sz="1400" b="1" smtClean="0">
                  <a:solidFill>
                    <a:schemeClr val="tx1">
                      <a:lumMod val="75000"/>
                      <a:lumOff val="25000"/>
                    </a:schemeClr>
                  </a:solidFill>
                  <a:latin typeface="Source Sans Pro Light" pitchFamily="34" charset="0"/>
                </a:rPr>
                <a:t>5.3%</a:t>
              </a:r>
              <a:r>
                <a:rPr lang="en-US" sz="1400" smtClean="0">
                  <a:solidFill>
                    <a:schemeClr val="tx1">
                      <a:lumMod val="75000"/>
                      <a:lumOff val="25000"/>
                    </a:schemeClr>
                  </a:solidFill>
                  <a:latin typeface="Source Sans Pro Light" pitchFamily="34" charset="0"/>
                </a:rPr>
                <a:t>), and is midrange in IBU rating (</a:t>
              </a:r>
              <a:r>
                <a:rPr lang="en-US" sz="1400" b="1" smtClean="0">
                  <a:solidFill>
                    <a:schemeClr val="tx1">
                      <a:lumMod val="75000"/>
                      <a:lumOff val="25000"/>
                    </a:schemeClr>
                  </a:solidFill>
                  <a:latin typeface="Source Sans Pro Light" pitchFamily="34" charset="0"/>
                </a:rPr>
                <a:t>37 IBUs</a:t>
              </a:r>
              <a:r>
                <a:rPr lang="en-US" sz="1400" smtClean="0">
                  <a:solidFill>
                    <a:schemeClr val="tx1">
                      <a:lumMod val="75000"/>
                      <a:lumOff val="25000"/>
                    </a:schemeClr>
                  </a:solidFill>
                  <a:latin typeface="Source Sans Pro Light" pitchFamily="34" charset="0"/>
                </a:rPr>
                <a:t>)</a:t>
              </a:r>
              <a:endParaRPr lang="en-US" sz="1400" dirty="0">
                <a:solidFill>
                  <a:schemeClr val="tx1">
                    <a:lumMod val="75000"/>
                    <a:lumOff val="25000"/>
                  </a:schemeClr>
                </a:solidFill>
                <a:latin typeface="Source Sans Pro Light" pitchFamily="34" charset="0"/>
              </a:endParaRPr>
            </a:p>
          </p:txBody>
        </p:sp>
      </p:grpSp>
      <p:grpSp>
        <p:nvGrpSpPr>
          <p:cNvPr id="23" name="Group 22">
            <a:extLst>
              <a:ext uri="{FF2B5EF4-FFF2-40B4-BE49-F238E27FC236}">
                <a16:creationId xmlns:a16="http://schemas.microsoft.com/office/drawing/2014/main" xmlns="" id="{3E02D6FC-521E-43D9-B331-E8D091481602}"/>
              </a:ext>
            </a:extLst>
          </p:cNvPr>
          <p:cNvGrpSpPr/>
          <p:nvPr/>
        </p:nvGrpSpPr>
        <p:grpSpPr>
          <a:xfrm>
            <a:off x="11126660" y="387095"/>
            <a:ext cx="606340" cy="392752"/>
            <a:chOff x="21772801" y="874744"/>
            <a:chExt cx="1065341" cy="690066"/>
          </a:xfrm>
        </p:grpSpPr>
        <p:sp>
          <p:nvSpPr>
            <p:cNvPr id="31" name="Oval 30">
              <a:extLst>
                <a:ext uri="{FF2B5EF4-FFF2-40B4-BE49-F238E27FC236}">
                  <a16:creationId xmlns:a16="http://schemas.microsoft.com/office/drawing/2014/main" xmlns="" id="{65CFB751-9648-46A8-9721-4B5D8A3D7FD1}"/>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2" name="Slide Number Placeholder 5">
              <a:extLst>
                <a:ext uri="{FF2B5EF4-FFF2-40B4-BE49-F238E27FC236}">
                  <a16:creationId xmlns:a16="http://schemas.microsoft.com/office/drawing/2014/main" xmlns="" id="{111AF546-7669-444D-9751-86D9E630408A}"/>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5</a:t>
              </a:fld>
              <a:endParaRPr lang="en-US" dirty="0">
                <a:latin typeface="Panton Black Caps" panose="00000500000000000000" pitchFamily="50" charset="0"/>
                <a:cs typeface="Arial"/>
              </a:endParaRPr>
            </a:p>
          </p:txBody>
        </p:sp>
      </p:grpSp>
      <p:sp>
        <p:nvSpPr>
          <p:cNvPr id="27" name="Oval 26">
            <a:extLst>
              <a:ext uri="{FF2B5EF4-FFF2-40B4-BE49-F238E27FC236}">
                <a16:creationId xmlns:a16="http://schemas.microsoft.com/office/drawing/2014/main" xmlns="" id="{6126D8BD-977E-4C3E-B8D0-55293F7087BE}"/>
              </a:ext>
            </a:extLst>
          </p:cNvPr>
          <p:cNvSpPr/>
          <p:nvPr/>
        </p:nvSpPr>
        <p:spPr>
          <a:xfrm>
            <a:off x="9578326" y="1291115"/>
            <a:ext cx="136208" cy="136208"/>
          </a:xfrm>
          <a:prstGeom prst="ellipse">
            <a:avLst/>
          </a:prstGeom>
          <a:solidFill>
            <a:schemeClr val="accent5"/>
          </a:solidFill>
          <a:ln w="17463" cap="flat">
            <a:noFill/>
            <a:prstDash val="solid"/>
            <a:miter lim="800000"/>
            <a:headEnd/>
            <a:tailEnd/>
          </a:ln>
        </p:spPr>
        <p:txBody>
          <a:bodyPr vert="horz" wrap="square" lIns="91440" tIns="45720" rIns="91440" bIns="45720" numCol="1" anchor="ctr" anchorCtr="0" compatLnSpc="1">
            <a:prstTxWarp prst="textNoShape">
              <a:avLst/>
            </a:prstTxWarp>
            <a:noAutofit/>
          </a:bodyPr>
          <a:lstStyle/>
          <a:p>
            <a:endParaRPr lang="en-US" sz="1400" dirty="0">
              <a:solidFill>
                <a:schemeClr val="tx1"/>
              </a:solidFill>
            </a:endParaRPr>
          </a:p>
        </p:txBody>
      </p:sp>
      <p:sp>
        <p:nvSpPr>
          <p:cNvPr id="28" name="Oval 27">
            <a:extLst>
              <a:ext uri="{FF2B5EF4-FFF2-40B4-BE49-F238E27FC236}">
                <a16:creationId xmlns:a16="http://schemas.microsoft.com/office/drawing/2014/main" xmlns="" id="{7B269555-697B-4697-A73E-768E64D74A2E}"/>
              </a:ext>
            </a:extLst>
          </p:cNvPr>
          <p:cNvSpPr/>
          <p:nvPr/>
        </p:nvSpPr>
        <p:spPr>
          <a:xfrm>
            <a:off x="9750809" y="1291336"/>
            <a:ext cx="136208" cy="1362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29" name="Oval 28">
            <a:extLst>
              <a:ext uri="{FF2B5EF4-FFF2-40B4-BE49-F238E27FC236}">
                <a16:creationId xmlns:a16="http://schemas.microsoft.com/office/drawing/2014/main" xmlns="" id="{04D9CC3A-D2A1-412F-B988-F0D01A304378}"/>
              </a:ext>
            </a:extLst>
          </p:cNvPr>
          <p:cNvSpPr/>
          <p:nvPr/>
        </p:nvSpPr>
        <p:spPr>
          <a:xfrm>
            <a:off x="9750809" y="1138017"/>
            <a:ext cx="136208" cy="1362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30" name="Oval 29">
            <a:extLst>
              <a:ext uri="{FF2B5EF4-FFF2-40B4-BE49-F238E27FC236}">
                <a16:creationId xmlns:a16="http://schemas.microsoft.com/office/drawing/2014/main" xmlns="" id="{E1BB2BFE-AE48-4E23-8FA6-CC67FAE11A4A}"/>
              </a:ext>
            </a:extLst>
          </p:cNvPr>
          <p:cNvSpPr/>
          <p:nvPr/>
        </p:nvSpPr>
        <p:spPr>
          <a:xfrm>
            <a:off x="9578326" y="1138017"/>
            <a:ext cx="136208" cy="136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33" name="Rectangle 32"/>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7" y="1206121"/>
            <a:ext cx="6852575" cy="50892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7739548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xmlns="" id="{F820FDE1-7E5E-4F37-BCC0-2FBF8EA78445}"/>
              </a:ext>
            </a:extLst>
          </p:cNvPr>
          <p:cNvSpPr txBox="1"/>
          <p:nvPr/>
        </p:nvSpPr>
        <p:spPr>
          <a:xfrm>
            <a:off x="75246" y="2727536"/>
            <a:ext cx="11987964" cy="674200"/>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smtClean="0">
                <a:solidFill>
                  <a:schemeClr val="accent6"/>
                </a:solidFill>
                <a:latin typeface="Panton Black Caps" panose="00000500000000000000" pitchFamily="50" charset="0"/>
              </a:rPr>
              <a:t>APPENDIX</a:t>
            </a:r>
            <a:endParaRPr kumimoji="0" lang="en-US" sz="1600" b="0" i="0" u="none" strike="noStrike" kern="1200" cap="none" spc="0" normalizeH="0" baseline="0" noProof="0" dirty="0">
              <a:ln>
                <a:noFill/>
              </a:ln>
              <a:solidFill>
                <a:schemeClr val="accent5"/>
              </a:solidFill>
              <a:effectLst/>
              <a:uLnTx/>
              <a:uFillTx/>
              <a:latin typeface="Panton Black Caps" panose="00000500000000000000" pitchFamily="50" charset="0"/>
            </a:endParaRPr>
          </a:p>
        </p:txBody>
      </p:sp>
      <p:grpSp>
        <p:nvGrpSpPr>
          <p:cNvPr id="23" name="Group 22">
            <a:extLst>
              <a:ext uri="{FF2B5EF4-FFF2-40B4-BE49-F238E27FC236}">
                <a16:creationId xmlns:a16="http://schemas.microsoft.com/office/drawing/2014/main" xmlns="" id="{3E02D6FC-521E-43D9-B331-E8D091481602}"/>
              </a:ext>
            </a:extLst>
          </p:cNvPr>
          <p:cNvGrpSpPr/>
          <p:nvPr/>
        </p:nvGrpSpPr>
        <p:grpSpPr>
          <a:xfrm>
            <a:off x="11099888" y="2868260"/>
            <a:ext cx="606340" cy="392752"/>
            <a:chOff x="21772801" y="874744"/>
            <a:chExt cx="1065341" cy="690066"/>
          </a:xfrm>
        </p:grpSpPr>
        <p:sp>
          <p:nvSpPr>
            <p:cNvPr id="31" name="Oval 30">
              <a:extLst>
                <a:ext uri="{FF2B5EF4-FFF2-40B4-BE49-F238E27FC236}">
                  <a16:creationId xmlns:a16="http://schemas.microsoft.com/office/drawing/2014/main" xmlns="" id="{65CFB751-9648-46A8-9721-4B5D8A3D7FD1}"/>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2" name="Slide Number Placeholder 5">
              <a:extLst>
                <a:ext uri="{FF2B5EF4-FFF2-40B4-BE49-F238E27FC236}">
                  <a16:creationId xmlns:a16="http://schemas.microsoft.com/office/drawing/2014/main" xmlns="" id="{111AF546-7669-444D-9751-86D9E630408A}"/>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6</a:t>
              </a:fld>
              <a:endParaRPr lang="en-US" dirty="0">
                <a:latin typeface="Panton Black Caps" panose="00000500000000000000" pitchFamily="50" charset="0"/>
                <a:cs typeface="Arial"/>
              </a:endParaRPr>
            </a:p>
          </p:txBody>
        </p:sp>
      </p:grpSp>
      <p:sp>
        <p:nvSpPr>
          <p:cNvPr id="33" name="Rectangle 32"/>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7504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xmlns="" id="{F820FDE1-7E5E-4F37-BCC0-2FBF8EA78445}"/>
              </a:ext>
            </a:extLst>
          </p:cNvPr>
          <p:cNvSpPr txBox="1"/>
          <p:nvPr/>
        </p:nvSpPr>
        <p:spPr>
          <a:xfrm>
            <a:off x="102018" y="68315"/>
            <a:ext cx="11987964" cy="674200"/>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smtClean="0">
                <a:solidFill>
                  <a:schemeClr val="accent6"/>
                </a:solidFill>
                <a:latin typeface="Panton Black Caps" panose="00000500000000000000" pitchFamily="50" charset="0"/>
              </a:rPr>
              <a:t>Data Snapshot</a:t>
            </a:r>
            <a:endParaRPr kumimoji="0" lang="en-US" sz="1600" b="0" i="0" u="none" strike="noStrike" kern="1200" cap="none" spc="0" normalizeH="0" baseline="0" noProof="0" dirty="0">
              <a:ln>
                <a:noFill/>
              </a:ln>
              <a:solidFill>
                <a:schemeClr val="accent5"/>
              </a:solidFill>
              <a:effectLst/>
              <a:uLnTx/>
              <a:uFillTx/>
              <a:latin typeface="Panton Black Caps" panose="00000500000000000000" pitchFamily="50" charset="0"/>
            </a:endParaRPr>
          </a:p>
        </p:txBody>
      </p:sp>
      <p:grpSp>
        <p:nvGrpSpPr>
          <p:cNvPr id="33" name="Group 32">
            <a:extLst>
              <a:ext uri="{FF2B5EF4-FFF2-40B4-BE49-F238E27FC236}">
                <a16:creationId xmlns:a16="http://schemas.microsoft.com/office/drawing/2014/main" xmlns="" id="{548733BC-C1BB-472C-9E90-E99737D58AC4}"/>
              </a:ext>
            </a:extLst>
          </p:cNvPr>
          <p:cNvGrpSpPr/>
          <p:nvPr/>
        </p:nvGrpSpPr>
        <p:grpSpPr>
          <a:xfrm>
            <a:off x="11126660" y="190720"/>
            <a:ext cx="606340" cy="392752"/>
            <a:chOff x="21772801" y="874744"/>
            <a:chExt cx="1065341" cy="690066"/>
          </a:xfrm>
        </p:grpSpPr>
        <p:sp>
          <p:nvSpPr>
            <p:cNvPr id="34" name="Oval 33">
              <a:extLst>
                <a:ext uri="{FF2B5EF4-FFF2-40B4-BE49-F238E27FC236}">
                  <a16:creationId xmlns:a16="http://schemas.microsoft.com/office/drawing/2014/main" xmlns="" id="{6898B49B-7FF5-47B1-A60B-ECC8DB48C0D3}"/>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5" name="Slide Number Placeholder 5">
              <a:extLst>
                <a:ext uri="{FF2B5EF4-FFF2-40B4-BE49-F238E27FC236}">
                  <a16:creationId xmlns:a16="http://schemas.microsoft.com/office/drawing/2014/main" xmlns="" id="{C5F246BD-49F2-4E5F-8A58-EF3CCAC7484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7</a:t>
              </a:fld>
              <a:endParaRPr lang="en-US" dirty="0">
                <a:latin typeface="Panton Black Caps" panose="00000500000000000000" pitchFamily="50" charset="0"/>
                <a:cs typeface="Arial"/>
              </a:endParaRPr>
            </a:p>
          </p:txBody>
        </p:sp>
      </p:grpSp>
      <p:sp>
        <p:nvSpPr>
          <p:cNvPr id="29" name="Rectangle 28"/>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933" y="869545"/>
            <a:ext cx="10027318" cy="54602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2759903"/>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F820FDE1-7E5E-4F37-BCC0-2FBF8EA78445}"/>
              </a:ext>
            </a:extLst>
          </p:cNvPr>
          <p:cNvSpPr txBox="1"/>
          <p:nvPr/>
        </p:nvSpPr>
        <p:spPr>
          <a:xfrm>
            <a:off x="102018" y="246371"/>
            <a:ext cx="11987964" cy="674200"/>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lvl="0" algn="ctr">
              <a:defRPr/>
            </a:pPr>
            <a:r>
              <a:rPr lang="en-US" sz="3200" smtClean="0">
                <a:solidFill>
                  <a:schemeClr val="accent6"/>
                </a:solidFill>
                <a:latin typeface="Panton Black Caps" panose="00000500000000000000" pitchFamily="50" charset="0"/>
              </a:rPr>
              <a:t>Correlation Analysis</a:t>
            </a:r>
          </a:p>
        </p:txBody>
      </p:sp>
      <p:grpSp>
        <p:nvGrpSpPr>
          <p:cNvPr id="33" name="Group 32">
            <a:extLst>
              <a:ext uri="{FF2B5EF4-FFF2-40B4-BE49-F238E27FC236}">
                <a16:creationId xmlns:a16="http://schemas.microsoft.com/office/drawing/2014/main" xmlns="" id="{548733BC-C1BB-472C-9E90-E99737D58AC4}"/>
              </a:ext>
            </a:extLst>
          </p:cNvPr>
          <p:cNvGrpSpPr/>
          <p:nvPr/>
        </p:nvGrpSpPr>
        <p:grpSpPr>
          <a:xfrm>
            <a:off x="11126660" y="387096"/>
            <a:ext cx="606340" cy="392752"/>
            <a:chOff x="21772801" y="874744"/>
            <a:chExt cx="1065341" cy="690066"/>
          </a:xfrm>
        </p:grpSpPr>
        <p:sp>
          <p:nvSpPr>
            <p:cNvPr id="34" name="Oval 33">
              <a:extLst>
                <a:ext uri="{FF2B5EF4-FFF2-40B4-BE49-F238E27FC236}">
                  <a16:creationId xmlns:a16="http://schemas.microsoft.com/office/drawing/2014/main" xmlns="" id="{6898B49B-7FF5-47B1-A60B-ECC8DB48C0D3}"/>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5" name="Slide Number Placeholder 5">
              <a:extLst>
                <a:ext uri="{FF2B5EF4-FFF2-40B4-BE49-F238E27FC236}">
                  <a16:creationId xmlns:a16="http://schemas.microsoft.com/office/drawing/2014/main" xmlns="" id="{C5F246BD-49F2-4E5F-8A58-EF3CCAC7484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8</a:t>
              </a:fld>
              <a:endParaRPr lang="en-US" dirty="0">
                <a:latin typeface="Panton Black Caps" panose="00000500000000000000" pitchFamily="50" charset="0"/>
                <a:cs typeface="Arial"/>
              </a:endParaRPr>
            </a:p>
          </p:txBody>
        </p:sp>
      </p:grpSp>
      <p:sp>
        <p:nvSpPr>
          <p:cNvPr id="29" name="Rectangle 28"/>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 y="1458076"/>
            <a:ext cx="6934200" cy="4543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808" y="1700963"/>
            <a:ext cx="4953000" cy="20288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7234987" y="3982452"/>
            <a:ext cx="4816642" cy="1477328"/>
          </a:xfrm>
          <a:prstGeom prst="rect">
            <a:avLst/>
          </a:prstGeom>
          <a:ln>
            <a:solidFill>
              <a:schemeClr val="tx1">
                <a:lumMod val="95000"/>
                <a:lumOff val="5000"/>
              </a:schemeClr>
            </a:solidFill>
          </a:ln>
        </p:spPr>
        <p:txBody>
          <a:bodyPr wrap="square">
            <a:spAutoFit/>
          </a:bodyPr>
          <a:lstStyle/>
          <a:p>
            <a:r>
              <a:rPr lang="en-US">
                <a:latin typeface="Arial" panose="020B0604020202020204" pitchFamily="34" charset="0"/>
                <a:ea typeface="Times New Roman" panose="02020603050405020304" pitchFamily="18" charset="0"/>
                <a:cs typeface="Times New Roman" panose="02020603050405020304" pitchFamily="18" charset="0"/>
              </a:rPr>
              <a:t>The study showed very little correlation (r = 0.282, p-value = 0.0471) between ABV and IBUs using scatter plot and Pearson’s Product correlation formula. Only 8% of the variance of IBUs can be explained by ABV.</a:t>
            </a:r>
          </a:p>
        </p:txBody>
      </p:sp>
    </p:spTree>
    <p:extLst>
      <p:ext uri="{BB962C8B-B14F-4D97-AF65-F5344CB8AC3E}">
        <p14:creationId xmlns:p14="http://schemas.microsoft.com/office/powerpoint/2010/main" val="21940064"/>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405124" y="957898"/>
            <a:ext cx="11684858"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dirty="0">
                <a:solidFill>
                  <a:srgbClr val="0A85E6"/>
                </a:solidFill>
                <a:latin typeface="Arial" pitchFamily="34" charset="0"/>
              </a:rPr>
              <a:t>Share of weekly craft beer drinkers in the United States in 2015, by generation</a:t>
            </a:r>
          </a:p>
        </p:txBody>
      </p:sp>
      <p:sp>
        <p:nvSpPr>
          <p:cNvPr id="3" name="New shape"/>
          <p:cNvSpPr/>
          <p:nvPr/>
        </p:nvSpPr>
        <p:spPr>
          <a:xfrm>
            <a:off x="405124" y="1533898"/>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dirty="0">
                <a:solidFill>
                  <a:srgbClr val="919191"/>
                </a:solidFill>
                <a:latin typeface="Arial" pitchFamily="34" charset="0"/>
              </a:rPr>
              <a:t>U.S. weekly craft beer drinkers 2015, by generation</a:t>
            </a:r>
          </a:p>
        </p:txBody>
      </p:sp>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States; 2015; 21 years and older; &gt;10,000; U.S. consumers*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2" action="ppaction://hlinksldjump"/>
              </a:rPr>
              <a:t>page 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Brewers Association; The Futures Company; </a:t>
            </a:r>
            <a:r>
              <a:rPr sz="800">
                <a:solidFill>
                  <a:srgbClr val="555555"/>
                </a:solidFill>
                <a:latin typeface="Arial" pitchFamily="34" charset="0"/>
                <a:hlinkClick r:id="rId3"/>
              </a:rPr>
              <a:t>ID 289529</a:t>
            </a:r>
          </a:p>
        </p:txBody>
      </p:sp>
      <p:graphicFrame>
        <p:nvGraphicFramePr>
          <p:cNvPr id="5" name="ChartObject"/>
          <p:cNvGraphicFramePr/>
          <p:nvPr>
            <p:extLst>
              <p:ext uri="{D42A27DB-BD31-4B8C-83A1-F6EECF244321}">
                <p14:modId xmlns:p14="http://schemas.microsoft.com/office/powerpoint/2010/main" val="2343197233"/>
              </p:ext>
            </p:extLst>
          </p:nvPr>
        </p:nvGraphicFramePr>
        <p:xfrm>
          <a:off x="405124" y="1944729"/>
          <a:ext cx="11225202" cy="4067271"/>
        </p:xfrm>
        <a:graphic>
          <a:graphicData uri="http://schemas.openxmlformats.org/drawingml/2006/chart">
            <c:chart xmlns:c="http://schemas.openxmlformats.org/drawingml/2006/chart" xmlns:r="http://schemas.openxmlformats.org/officeDocument/2006/relationships" r:id="rId4"/>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
        <p:nvSpPr>
          <p:cNvPr id="8" name="TextBox 7">
            <a:extLst>
              <a:ext uri="{FF2B5EF4-FFF2-40B4-BE49-F238E27FC236}">
                <a16:creationId xmlns:a16="http://schemas.microsoft.com/office/drawing/2014/main" xmlns="" id="{F820FDE1-7E5E-4F37-BCC0-2FBF8EA78445}"/>
              </a:ext>
            </a:extLst>
          </p:cNvPr>
          <p:cNvSpPr txBox="1"/>
          <p:nvPr/>
        </p:nvSpPr>
        <p:spPr>
          <a:xfrm>
            <a:off x="102018" y="246371"/>
            <a:ext cx="11987964" cy="674200"/>
          </a:xfrm>
          <a:prstGeom prst="rect">
            <a:avLst/>
          </a:prstGeom>
          <a:solidFill>
            <a:schemeClr val="bg2"/>
          </a:solidFill>
          <a:ln>
            <a:solidFill>
              <a:schemeClr val="bg1">
                <a:lumMod val="50000"/>
              </a:schemeClr>
            </a:solidFill>
          </a:ln>
        </p:spPr>
        <p:txBody>
          <a:bodyPr wrap="square" lIns="90000" tIns="90000" rIns="90000" bIns="90000" rtlCol="0" anchor="ctr">
            <a:spAutoFit/>
          </a:bodyPr>
          <a:lstStyle/>
          <a:p>
            <a:pPr lvl="0" algn="ctr">
              <a:defRPr/>
            </a:pPr>
            <a:r>
              <a:rPr lang="en-US" sz="3200" dirty="0" smtClean="0">
                <a:solidFill>
                  <a:schemeClr val="accent6"/>
                </a:solidFill>
                <a:latin typeface="Panton Black Caps" panose="00000500000000000000" pitchFamily="50" charset="0"/>
              </a:rPr>
              <a:t>Further Research </a:t>
            </a:r>
            <a:endParaRPr lang="en-US" sz="3200" dirty="0" smtClean="0">
              <a:solidFill>
                <a:schemeClr val="accent6"/>
              </a:solidFill>
              <a:latin typeface="Panton Black Caps" panose="00000500000000000000" pitchFamily="50" charset="0"/>
            </a:endParaRPr>
          </a:p>
        </p:txBody>
      </p:sp>
      <p:grpSp>
        <p:nvGrpSpPr>
          <p:cNvPr id="9" name="Group 8">
            <a:extLst>
              <a:ext uri="{FF2B5EF4-FFF2-40B4-BE49-F238E27FC236}">
                <a16:creationId xmlns:a16="http://schemas.microsoft.com/office/drawing/2014/main" xmlns="" id="{548733BC-C1BB-472C-9E90-E99737D58AC4}"/>
              </a:ext>
            </a:extLst>
          </p:cNvPr>
          <p:cNvGrpSpPr/>
          <p:nvPr/>
        </p:nvGrpSpPr>
        <p:grpSpPr>
          <a:xfrm>
            <a:off x="11126660" y="387096"/>
            <a:ext cx="606340" cy="392752"/>
            <a:chOff x="21772801" y="874744"/>
            <a:chExt cx="1065341" cy="690066"/>
          </a:xfrm>
        </p:grpSpPr>
        <p:sp>
          <p:nvSpPr>
            <p:cNvPr id="10" name="Oval 9">
              <a:extLst>
                <a:ext uri="{FF2B5EF4-FFF2-40B4-BE49-F238E27FC236}">
                  <a16:creationId xmlns:a16="http://schemas.microsoft.com/office/drawing/2014/main" xmlns="" id="{6898B49B-7FF5-47B1-A60B-ECC8DB48C0D3}"/>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1" name="Slide Number Placeholder 5">
              <a:extLst>
                <a:ext uri="{FF2B5EF4-FFF2-40B4-BE49-F238E27FC236}">
                  <a16:creationId xmlns:a16="http://schemas.microsoft.com/office/drawing/2014/main" xmlns="" id="{C5F246BD-49F2-4E5F-8A58-EF3CCAC7484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8</a:t>
              </a:fld>
              <a:endParaRPr lang="en-US" dirty="0">
                <a:latin typeface="Panton Black Caps" panose="00000500000000000000" pitchFamily="50" charset="0"/>
                <a:cs typeface="Arial"/>
              </a:endParaRPr>
            </a:p>
          </p:txBody>
        </p:sp>
      </p:grpSp>
    </p:spTree>
    <p:extLst>
      <p:ext uri="{BB962C8B-B14F-4D97-AF65-F5344CB8AC3E}">
        <p14:creationId xmlns:p14="http://schemas.microsoft.com/office/powerpoint/2010/main" val="2444766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1_Office Theme">
  <a:themeElements>
    <a:clrScheme name="Custom 14">
      <a:dk1>
        <a:sysClr val="windowText" lastClr="000000"/>
      </a:dk1>
      <a:lt1>
        <a:sysClr val="window" lastClr="FFFFFF"/>
      </a:lt1>
      <a:dk2>
        <a:srgbClr val="696464"/>
      </a:dk2>
      <a:lt2>
        <a:srgbClr val="E9E5DC"/>
      </a:lt2>
      <a:accent1>
        <a:srgbClr val="D34817"/>
      </a:accent1>
      <a:accent2>
        <a:srgbClr val="CC0000"/>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 Template For Team.pptx" id="{8391F95B-18D9-46B4-8AC8-505D192FFF09}" vid="{4742B026-7DF1-40D7-A045-75A5E39CD0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19162</TotalTime>
  <Words>792</Words>
  <Application>Microsoft Office PowerPoint</Application>
  <PresentationFormat>Widescreen</PresentationFormat>
  <Paragraphs>81</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 New</vt:lpstr>
      <vt:lpstr>Panton Black Caps</vt:lpstr>
      <vt:lpstr>Source Sans Pro Light</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 Horn</dc:creator>
  <cp:keywords>Case Study</cp:keywords>
  <cp:lastModifiedBy>Mike Catalano</cp:lastModifiedBy>
  <cp:revision>427</cp:revision>
  <dcterms:created xsi:type="dcterms:W3CDTF">2017-07-09T09:43:38Z</dcterms:created>
  <dcterms:modified xsi:type="dcterms:W3CDTF">2018-10-17T23:10:38Z</dcterms:modified>
</cp:coreProperties>
</file>