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2" r:id="rId4"/>
    <p:sldId id="263" r:id="rId5"/>
    <p:sldId id="266" r:id="rId6"/>
    <p:sldId id="259" r:id="rId7"/>
    <p:sldId id="268" r:id="rId8"/>
    <p:sldId id="260" r:id="rId9"/>
    <p:sldId id="264" r:id="rId10"/>
    <p:sldId id="265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0F3C8-9B60-AB44-8B2A-730AD8CCBE11}" v="5" dt="2022-03-21T15:29:58.275"/>
    <p1510:client id="{AC2E073F-B9B3-675E-F4F7-461421533527}" v="1033" dt="2022-03-21T17:29:02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53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197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43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907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688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7469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09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44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799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842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0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899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795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150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952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87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818D-4B3B-584A-AB2E-4D06D2A8FA91}" type="datetimeFigureOut">
              <a:rPr lang="en-NL" smtClean="0"/>
              <a:t>21/03/2022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6EDBD9-697C-5C49-B3FE-0F62CD7E78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893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hyperlink" Target="https://medium.com/@patrickporto/4-branching-workflows-for-git-30d0aaee7b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githubflow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w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1823-CB94-AA47-8477-6FCD0A0B4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>
                <a:solidFill>
                  <a:schemeClr val="tx1">
                    <a:lumMod val="85000"/>
                  </a:schemeClr>
                </a:solidFill>
              </a:rPr>
              <a:t>Git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72F22-BF6D-774E-B13A-52B0B3F44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NL" dirty="0"/>
              <a:t>Presented to you by: Derrick Bakhuis</a:t>
            </a:r>
          </a:p>
          <a:p>
            <a:r>
              <a:rPr lang="en-NL" dirty="0"/>
              <a:t>Big Data Engineer @ Blue Base BV</a:t>
            </a:r>
          </a:p>
          <a:p>
            <a:r>
              <a:rPr lang="en-GB" dirty="0"/>
              <a:t>B</a:t>
            </a:r>
            <a:r>
              <a:rPr lang="en-NL" dirty="0"/>
              <a:t>luebasesolutions.com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4C777-E5D9-D24D-A3EC-47115B39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58" y="4050833"/>
            <a:ext cx="1543335" cy="1543335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8185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7B493-C7D8-465E-84BF-DA3762A2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Getting Started with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5DA26-C681-4BF8-8ABB-49ADD0E5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editor: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Visual Code (My personal preference)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Atom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Sublime Text</a:t>
            </a:r>
          </a:p>
          <a:p>
            <a:r>
              <a:rPr lang="en-US">
                <a:solidFill>
                  <a:srgbClr val="FFFFFF"/>
                </a:solidFill>
              </a:rPr>
              <a:t>Git installation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Mac OS installed default. Run the following command in your terminal:</a:t>
            </a:r>
          </a:p>
          <a:p>
            <a:pPr lvl="2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git –version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Windows Git SCM needs to be installed from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git-scm.com</a:t>
            </a:r>
            <a:endParaRPr lang="en-US">
              <a:solidFill>
                <a:srgbClr val="FFFFFF"/>
              </a:solidFill>
            </a:endParaRPr>
          </a:p>
          <a:p>
            <a:pPr lvl="2"/>
            <a:r>
              <a:rPr lang="en-US">
                <a:solidFill>
                  <a:srgbClr val="FFFFFF"/>
                </a:solidFill>
              </a:rPr>
              <a:t>Install default settings</a:t>
            </a:r>
          </a:p>
          <a:p>
            <a:r>
              <a:rPr lang="en-US">
                <a:solidFill>
                  <a:srgbClr val="FFFFFF"/>
                </a:solidFill>
              </a:rPr>
              <a:t>If this is your first time working with Git and/or GitHub I'd recommend you start working with GitHub Desktop. 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 simple program used to manage your repository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Available via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https://desktop.github.com/ </a:t>
            </a:r>
            <a:endParaRPr lang="en-US">
              <a:solidFill>
                <a:srgbClr val="FFFFFF"/>
              </a:solidFill>
            </a:endParaRPr>
          </a:p>
          <a:p>
            <a:pPr lvl="1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Video 6">
            <a:extLst>
              <a:ext uri="{FF2B5EF4-FFF2-40B4-BE49-F238E27FC236}">
                <a16:creationId xmlns:a16="http://schemas.microsoft.com/office/drawing/2014/main" id="{8DF9A440-9D6E-1D48-A034-104A7EDD4F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0" y="0"/>
            <a:ext cx="12191999" cy="7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F30DA-0A85-4CAB-A2AE-BF82EED5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B6DC-3896-4B52-8E20-400953E8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hlinkClick r:id="rId2"/>
              </a:rPr>
              <a:t>4 branching workflows for Git</a:t>
            </a: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3"/>
              </a:rPr>
              <a:t>Getting Started installing Git</a:t>
            </a: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4"/>
              </a:rPr>
              <a:t>GitHub Flow</a:t>
            </a: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5"/>
              </a:rPr>
              <a:t>Git Tutorial and Cheatsheet</a:t>
            </a:r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7B3F482-2510-3845-B557-3DA8DDE21932}"/>
              </a:ext>
            </a:extLst>
          </p:cNvPr>
          <p:cNvSpPr txBox="1">
            <a:spLocks/>
          </p:cNvSpPr>
          <p:nvPr/>
        </p:nvSpPr>
        <p:spPr>
          <a:xfrm>
            <a:off x="404631" y="359145"/>
            <a:ext cx="10793413" cy="542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/>
              <a:t>Agenda</a:t>
            </a:r>
            <a:endParaRPr lang="en-NL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810ED1-BC59-0C42-909A-C636A382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17" y="1261215"/>
            <a:ext cx="8579156" cy="4579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History of Git versioning</a:t>
            </a:r>
          </a:p>
          <a:p>
            <a:r>
              <a:rPr lang="en-US" dirty="0"/>
              <a:t>Best practices</a:t>
            </a:r>
          </a:p>
          <a:p>
            <a:r>
              <a:rPr lang="en-US" dirty="0">
                <a:ea typeface="+mn-lt"/>
                <a:cs typeface="+mn-lt"/>
              </a:rPr>
              <a:t>CI/CD in a nutshell</a:t>
            </a:r>
          </a:p>
          <a:p>
            <a:r>
              <a:rPr lang="en-US" dirty="0">
                <a:ea typeface="+mn-lt"/>
                <a:cs typeface="+mn-lt"/>
              </a:rPr>
              <a:t>Demo</a:t>
            </a:r>
            <a:endParaRPr lang="en-US" dirty="0"/>
          </a:p>
          <a:p>
            <a:r>
              <a:rPr lang="en-US" dirty="0"/>
              <a:t>Getting started with Git</a:t>
            </a:r>
          </a:p>
          <a:p>
            <a:r>
              <a:rPr lang="en-US" dirty="0" err="1"/>
              <a:t>QnA</a:t>
            </a:r>
          </a:p>
          <a:p>
            <a:r>
              <a:rPr lang="en-US" dirty="0"/>
              <a:t>References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275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1928-033B-0648-B8C8-19407561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chemeClr val="tx1">
                    <a:lumMod val="85000"/>
                  </a:schemeClr>
                </a:solidFill>
              </a:rPr>
              <a:t>git .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1A16-4A27-4C48-BD0E-42AB1FC3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Git is software for tracking changes in any set of files, usually for coordinating work among programmers collaboratively developing source code during software development. (Wikipedia)</a:t>
            </a:r>
          </a:p>
          <a:p>
            <a:r>
              <a:rPr lang="en-NL" dirty="0"/>
              <a:t>Original Author – Linus Torvalds in 2005</a:t>
            </a:r>
          </a:p>
          <a:p>
            <a:r>
              <a:rPr lang="en-NL" dirty="0"/>
              <a:t>Git has the following features:</a:t>
            </a:r>
          </a:p>
          <a:p>
            <a:pPr lvl="1"/>
            <a:r>
              <a:rPr lang="en-NL" dirty="0"/>
              <a:t>Git is a versioning control system, enabling management of software projects</a:t>
            </a:r>
          </a:p>
          <a:p>
            <a:pPr lvl="1"/>
            <a:r>
              <a:rPr lang="en-NL" dirty="0"/>
              <a:t>Git is distributed, facilitating collaboration between developers</a:t>
            </a:r>
          </a:p>
          <a:p>
            <a:pPr lvl="1"/>
            <a:r>
              <a:rPr lang="en-NL" dirty="0"/>
              <a:t>Git is free and open-source</a:t>
            </a:r>
          </a:p>
          <a:p>
            <a:pPr lvl="1"/>
            <a:r>
              <a:rPr lang="en-NL" dirty="0"/>
              <a:t>Git has a tiny footprint and is very fast</a:t>
            </a:r>
          </a:p>
          <a:p>
            <a:pPr lvl="1"/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1871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C1928-033B-0648-B8C8-19407561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NL">
                <a:solidFill>
                  <a:schemeClr val="bg1"/>
                </a:solidFill>
              </a:rPr>
              <a:t>git .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1A16-4A27-4C48-BD0E-42AB1FC3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053943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chemeClr val="bg1"/>
                </a:solidFill>
              </a:rPr>
              <a:t>Being able to work with Git versioning is a great skill to have</a:t>
            </a:r>
          </a:p>
          <a:p>
            <a:r>
              <a:rPr lang="en-NL" dirty="0">
                <a:solidFill>
                  <a:schemeClr val="bg1"/>
                </a:solidFill>
              </a:rPr>
              <a:t>Most medior and almost all senior roles require familiarity with Git versioning</a:t>
            </a:r>
          </a:p>
          <a:p>
            <a:r>
              <a:rPr lang="en-NL" dirty="0">
                <a:solidFill>
                  <a:schemeClr val="bg1"/>
                </a:solidFill>
              </a:rPr>
              <a:t>Platforms of choice:</a:t>
            </a:r>
          </a:p>
          <a:p>
            <a:pPr lvl="1"/>
            <a:r>
              <a:rPr lang="en-NL" dirty="0">
                <a:solidFill>
                  <a:schemeClr val="bg1"/>
                </a:solidFill>
              </a:rPr>
              <a:t>GitHub</a:t>
            </a:r>
          </a:p>
          <a:p>
            <a:pPr lvl="1"/>
            <a:r>
              <a:rPr lang="en-NL" dirty="0">
                <a:solidFill>
                  <a:schemeClr val="bg1"/>
                </a:solidFill>
              </a:rPr>
              <a:t>GitLab</a:t>
            </a:r>
          </a:p>
          <a:p>
            <a:pPr lvl="1"/>
            <a:r>
              <a:rPr lang="en-NL" dirty="0">
                <a:solidFill>
                  <a:schemeClr val="bg1"/>
                </a:solidFill>
              </a:rPr>
              <a:t>Azure DevOps</a:t>
            </a:r>
          </a:p>
          <a:p>
            <a:pPr lvl="1"/>
            <a:r>
              <a:rPr lang="en-NL" dirty="0">
                <a:solidFill>
                  <a:schemeClr val="bg1"/>
                </a:solidFill>
              </a:rPr>
              <a:t>BitBucket</a:t>
            </a:r>
          </a:p>
          <a:p>
            <a:pPr lvl="1"/>
            <a:r>
              <a:rPr lang="en-NL" dirty="0">
                <a:solidFill>
                  <a:schemeClr val="bg1"/>
                </a:solidFill>
              </a:rPr>
              <a:t>AWS CodeCommit</a:t>
            </a:r>
          </a:p>
        </p:txBody>
      </p:sp>
      <p:pic>
        <p:nvPicPr>
          <p:cNvPr id="1026" name="Picture 2" descr="Should I mention Git as a Tool in my resume? - Quora">
            <a:extLst>
              <a:ext uri="{FF2B5EF4-FFF2-40B4-BE49-F238E27FC236}">
                <a16:creationId xmlns:a16="http://schemas.microsoft.com/office/drawing/2014/main" id="{7DD4A878-C070-0B44-B11F-B16EE2503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736" y="1277274"/>
            <a:ext cx="2037733" cy="25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32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FCD0-4FAC-476D-BCC9-561CDC90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9E9D-F843-47D5-A72F-906FC12D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Choose a proven way-of-working, i.e.:</a:t>
            </a:r>
          </a:p>
          <a:p>
            <a:pPr lvl="1"/>
            <a:r>
              <a:rPr lang="en-US" dirty="0"/>
              <a:t>Git Flow: most popular, used in large projects</a:t>
            </a:r>
          </a:p>
          <a:p>
            <a:pPr lvl="1"/>
            <a:r>
              <a:rPr lang="en-US" dirty="0"/>
              <a:t>GitHub Flow: simpler to work with, easy to integrate CI/CD</a:t>
            </a:r>
          </a:p>
          <a:p>
            <a:pPr lvl="1"/>
            <a:r>
              <a:rPr lang="en-US" dirty="0"/>
              <a:t>GitLab Flow: more complex, used in combination with testing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are starting out with Git I'd strongly recommend you get acquainted with the GitHub Flow</a:t>
            </a:r>
          </a:p>
        </p:txBody>
      </p:sp>
    </p:spTree>
    <p:extLst>
      <p:ext uri="{BB962C8B-B14F-4D97-AF65-F5344CB8AC3E}">
        <p14:creationId xmlns:p14="http://schemas.microsoft.com/office/powerpoint/2010/main" val="164173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6674D-2331-DB43-ACDB-062158343672}"/>
              </a:ext>
            </a:extLst>
          </p:cNvPr>
          <p:cNvSpPr txBox="1">
            <a:spLocks/>
          </p:cNvSpPr>
          <p:nvPr/>
        </p:nvSpPr>
        <p:spPr>
          <a:xfrm>
            <a:off x="404631" y="359145"/>
            <a:ext cx="10793413" cy="542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A85A6C6B-237F-4646-B58F-842031A1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0" y="2762249"/>
            <a:ext cx="10788954" cy="360718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2E24F9-B3DC-014F-B1F1-1AA59985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507" y="1134214"/>
            <a:ext cx="3277086" cy="1501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GitHub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E4EC9-A23D-1B43-9E40-D798D2860B2D}"/>
              </a:ext>
            </a:extLst>
          </p:cNvPr>
          <p:cNvSpPr txBox="1"/>
          <p:nvPr/>
        </p:nvSpPr>
        <p:spPr>
          <a:xfrm>
            <a:off x="5102044" y="717168"/>
            <a:ext cx="6096000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1800" dirty="0" err="1"/>
              <a:t>Create</a:t>
            </a:r>
            <a:r>
              <a:rPr lang="nl-NL" dirty="0"/>
              <a:t> </a:t>
            </a:r>
            <a:r>
              <a:rPr lang="nl-NL" sz="1800" dirty="0"/>
              <a:t>feature </a:t>
            </a:r>
            <a:r>
              <a:rPr lang="nl-NL" sz="1800" dirty="0" err="1"/>
              <a:t>branch</a:t>
            </a:r>
            <a:endParaRPr lang="nl-NL" sz="1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1800" dirty="0"/>
              <a:t>Make changes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800" dirty="0" err="1"/>
              <a:t>Create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dirty="0"/>
              <a:t> (PR)</a:t>
            </a:r>
            <a:endParaRPr lang="nl-NL" sz="1800" dirty="0"/>
          </a:p>
          <a:p>
            <a:pPr marL="457200" indent="-457200">
              <a:buFont typeface="+mj-lt"/>
              <a:buAutoNum type="arabicPeriod" startAt="4"/>
            </a:pPr>
            <a:r>
              <a:rPr lang="nl-NL" sz="1800" dirty="0"/>
              <a:t>Review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nl-NL" sz="1800" dirty="0" err="1"/>
              <a:t>Merge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dirty="0"/>
              <a:t> (PR)</a:t>
            </a:r>
            <a:endParaRPr lang="nl-NL" sz="1800" dirty="0"/>
          </a:p>
          <a:p>
            <a:pPr marL="457200" indent="-457200">
              <a:buFont typeface="+mj-lt"/>
              <a:buAutoNum type="arabicPeriod" startAt="4"/>
            </a:pPr>
            <a:r>
              <a:rPr lang="nl-NL" sz="1800" dirty="0"/>
              <a:t>Delete </a:t>
            </a:r>
            <a:r>
              <a:rPr lang="nl-NL" dirty="0"/>
              <a:t>feature </a:t>
            </a:r>
            <a:r>
              <a:rPr lang="nl-NL" sz="1800" dirty="0" err="1"/>
              <a:t>branch</a:t>
            </a:r>
            <a:r>
              <a:rPr lang="nl-NL" sz="1800" dirty="0"/>
              <a:t>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nl-NL" dirty="0" err="1"/>
              <a:t>Repeat</a:t>
            </a:r>
            <a:r>
              <a:rPr lang="nl-NL" dirty="0"/>
              <a:t>.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417494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6138-4BEF-E449-9E88-2A316C07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9417"/>
            <a:ext cx="8596668" cy="1320800"/>
          </a:xfrm>
        </p:spPr>
        <p:txBody>
          <a:bodyPr/>
          <a:lstStyle/>
          <a:p>
            <a:r>
              <a:rPr lang="en-NL" dirty="0">
                <a:solidFill>
                  <a:schemeClr val="tx1">
                    <a:lumMod val="85000"/>
                  </a:schemeClr>
                </a:solidFill>
              </a:rPr>
              <a:t>DevOps, CI/CD in a nutshell</a:t>
            </a:r>
          </a:p>
        </p:txBody>
      </p:sp>
      <p:pic>
        <p:nvPicPr>
          <p:cNvPr id="1026" name="Picture 2" descr="How Did You Become A DevOps Engineer? | Foxtek Recruitment">
            <a:extLst>
              <a:ext uri="{FF2B5EF4-FFF2-40B4-BE49-F238E27FC236}">
                <a16:creationId xmlns:a16="http://schemas.microsoft.com/office/drawing/2014/main" id="{BC451C71-23AB-F244-816A-0D2EEE61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4435"/>
            <a:ext cx="9918357" cy="510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28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FDE24-02A4-C147-8311-D94F307F1AB0}"/>
              </a:ext>
            </a:extLst>
          </p:cNvPr>
          <p:cNvSpPr txBox="1">
            <a:spLocks/>
          </p:cNvSpPr>
          <p:nvPr/>
        </p:nvSpPr>
        <p:spPr>
          <a:xfrm>
            <a:off x="404631" y="359145"/>
            <a:ext cx="10793413" cy="542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CI/CD with the GitHub flow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DEE7EE-AF61-7D41-A11F-DC071CD482FD}"/>
              </a:ext>
            </a:extLst>
          </p:cNvPr>
          <p:cNvCxnSpPr>
            <a:cxnSpLocks/>
          </p:cNvCxnSpPr>
          <p:nvPr/>
        </p:nvCxnSpPr>
        <p:spPr>
          <a:xfrm>
            <a:off x="1290918" y="1456393"/>
            <a:ext cx="10408023" cy="0"/>
          </a:xfrm>
          <a:prstGeom prst="line">
            <a:avLst/>
          </a:prstGeom>
          <a:ln w="3492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Folder with solid fill">
            <a:extLst>
              <a:ext uri="{FF2B5EF4-FFF2-40B4-BE49-F238E27FC236}">
                <a16:creationId xmlns:a16="http://schemas.microsoft.com/office/drawing/2014/main" id="{4EAE1257-55A8-DB47-B7EE-F81941F04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18" y="935019"/>
            <a:ext cx="914400" cy="914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95F51-4705-5E4A-B949-D1367A0F8472}"/>
              </a:ext>
            </a:extLst>
          </p:cNvPr>
          <p:cNvCxnSpPr>
            <a:cxnSpLocks/>
          </p:cNvCxnSpPr>
          <p:nvPr/>
        </p:nvCxnSpPr>
        <p:spPr>
          <a:xfrm>
            <a:off x="1290918" y="2920967"/>
            <a:ext cx="10408023" cy="0"/>
          </a:xfrm>
          <a:prstGeom prst="line">
            <a:avLst/>
          </a:prstGeom>
          <a:ln w="34925">
            <a:solidFill>
              <a:schemeClr val="accent4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Folder with solid fill">
            <a:extLst>
              <a:ext uri="{FF2B5EF4-FFF2-40B4-BE49-F238E27FC236}">
                <a16:creationId xmlns:a16="http://schemas.microsoft.com/office/drawing/2014/main" id="{467208D8-8FE3-B94B-A593-928C0985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518" y="2399593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3B745E-E040-2646-8643-988D15A3FC29}"/>
              </a:ext>
            </a:extLst>
          </p:cNvPr>
          <p:cNvCxnSpPr/>
          <p:nvPr/>
        </p:nvCxnSpPr>
        <p:spPr>
          <a:xfrm>
            <a:off x="0" y="3894156"/>
            <a:ext cx="12192000" cy="0"/>
          </a:xfrm>
          <a:prstGeom prst="line">
            <a:avLst/>
          </a:prstGeom>
          <a:ln w="25400">
            <a:solidFill>
              <a:schemeClr val="bg2">
                <a:lumMod val="75000"/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Good Inventory with solid fill">
            <a:extLst>
              <a:ext uri="{FF2B5EF4-FFF2-40B4-BE49-F238E27FC236}">
                <a16:creationId xmlns:a16="http://schemas.microsoft.com/office/drawing/2014/main" id="{C5B3F194-0224-4445-A5CB-EF979608F5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1987" y="4090830"/>
            <a:ext cx="914400" cy="914400"/>
          </a:xfrm>
          <a:prstGeom prst="rect">
            <a:avLst/>
          </a:prstGeom>
        </p:spPr>
      </p:pic>
      <p:sp>
        <p:nvSpPr>
          <p:cNvPr id="9" name="Flowchart: Connector 20">
            <a:extLst>
              <a:ext uri="{FF2B5EF4-FFF2-40B4-BE49-F238E27FC236}">
                <a16:creationId xmlns:a16="http://schemas.microsoft.com/office/drawing/2014/main" id="{304B4CB8-3075-4A4B-831E-2A5371B7F491}"/>
              </a:ext>
            </a:extLst>
          </p:cNvPr>
          <p:cNvSpPr/>
          <p:nvPr/>
        </p:nvSpPr>
        <p:spPr>
          <a:xfrm>
            <a:off x="1950497" y="1280034"/>
            <a:ext cx="365760" cy="332714"/>
          </a:xfrm>
          <a:prstGeom prst="flowChartConnector">
            <a:avLst/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Connector 23">
            <a:extLst>
              <a:ext uri="{FF2B5EF4-FFF2-40B4-BE49-F238E27FC236}">
                <a16:creationId xmlns:a16="http://schemas.microsoft.com/office/drawing/2014/main" id="{02DA280E-5196-5048-A57A-6350E74B5E5A}"/>
              </a:ext>
            </a:extLst>
          </p:cNvPr>
          <p:cNvSpPr/>
          <p:nvPr/>
        </p:nvSpPr>
        <p:spPr>
          <a:xfrm>
            <a:off x="3388772" y="2733722"/>
            <a:ext cx="365760" cy="353576"/>
          </a:xfrm>
          <a:prstGeom prst="flowChartConnector">
            <a:avLst/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Connector 24">
            <a:extLst>
              <a:ext uri="{FF2B5EF4-FFF2-40B4-BE49-F238E27FC236}">
                <a16:creationId xmlns:a16="http://schemas.microsoft.com/office/drawing/2014/main" id="{E4A05181-C982-9A40-B94C-A7CF3BA6EA36}"/>
              </a:ext>
            </a:extLst>
          </p:cNvPr>
          <p:cNvSpPr/>
          <p:nvPr/>
        </p:nvSpPr>
        <p:spPr>
          <a:xfrm>
            <a:off x="6233047" y="2733722"/>
            <a:ext cx="365760" cy="341870"/>
          </a:xfrm>
          <a:prstGeom prst="flowChartConnector">
            <a:avLst/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Flowchart: Connector 27">
            <a:extLst>
              <a:ext uri="{FF2B5EF4-FFF2-40B4-BE49-F238E27FC236}">
                <a16:creationId xmlns:a16="http://schemas.microsoft.com/office/drawing/2014/main" id="{C20839E5-4D9D-EC4B-922A-9559D73385F7}"/>
              </a:ext>
            </a:extLst>
          </p:cNvPr>
          <p:cNvSpPr/>
          <p:nvPr/>
        </p:nvSpPr>
        <p:spPr>
          <a:xfrm>
            <a:off x="8513781" y="1280034"/>
            <a:ext cx="365760" cy="326865"/>
          </a:xfrm>
          <a:prstGeom prst="flowChartConnector">
            <a:avLst/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Connector: Elbow 34">
            <a:extLst>
              <a:ext uri="{FF2B5EF4-FFF2-40B4-BE49-F238E27FC236}">
                <a16:creationId xmlns:a16="http://schemas.microsoft.com/office/drawing/2014/main" id="{1869D04E-FB59-1B45-AF98-9823E0FEA8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rot="16200000" flipH="1">
            <a:off x="2292027" y="1454097"/>
            <a:ext cx="1120974" cy="1438275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36">
            <a:extLst>
              <a:ext uri="{FF2B5EF4-FFF2-40B4-BE49-F238E27FC236}">
                <a16:creationId xmlns:a16="http://schemas.microsoft.com/office/drawing/2014/main" id="{090E5638-0B1A-C542-82DF-5C061AC47D68}"/>
              </a:ext>
            </a:extLst>
          </p:cNvPr>
          <p:cNvCxnSpPr>
            <a:cxnSpLocks/>
            <a:stCxn id="10" idx="4"/>
            <a:endCxn id="11" idx="4"/>
          </p:cNvCxnSpPr>
          <p:nvPr/>
        </p:nvCxnSpPr>
        <p:spPr>
          <a:xfrm rot="5400000" flipH="1" flipV="1">
            <a:off x="4987936" y="1659307"/>
            <a:ext cx="11706" cy="2844275"/>
          </a:xfrm>
          <a:prstGeom prst="bentConnector3">
            <a:avLst>
              <a:gd name="adj1" fmla="val -195284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38">
            <a:extLst>
              <a:ext uri="{FF2B5EF4-FFF2-40B4-BE49-F238E27FC236}">
                <a16:creationId xmlns:a16="http://schemas.microsoft.com/office/drawing/2014/main" id="{003743E3-B992-1B41-BA7C-D6173D24A9E5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rot="5400000" flipH="1" flipV="1">
            <a:off x="6992883" y="1029944"/>
            <a:ext cx="1126823" cy="2280734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49BC7-9426-E640-A437-AB9739298F44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8696661" y="1606899"/>
            <a:ext cx="42526" cy="248393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90B1C3-C1EF-D949-9FD7-D38EA37740ED}"/>
              </a:ext>
            </a:extLst>
          </p:cNvPr>
          <p:cNvSpPr txBox="1"/>
          <p:nvPr/>
        </p:nvSpPr>
        <p:spPr>
          <a:xfrm>
            <a:off x="8172449" y="4935743"/>
            <a:ext cx="1133475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Production</a:t>
            </a:r>
            <a:endParaRPr lang="nl-NL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5CBD65-ACFA-D045-90B9-96691658670B}"/>
              </a:ext>
            </a:extLst>
          </p:cNvPr>
          <p:cNvSpPr txBox="1"/>
          <p:nvPr/>
        </p:nvSpPr>
        <p:spPr>
          <a:xfrm>
            <a:off x="1898949" y="922159"/>
            <a:ext cx="468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V1.0</a:t>
            </a:r>
            <a:endParaRPr lang="nl-NL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EBE32-DE84-E84D-91DA-2FD470FAB98E}"/>
              </a:ext>
            </a:extLst>
          </p:cNvPr>
          <p:cNvSpPr txBox="1"/>
          <p:nvPr/>
        </p:nvSpPr>
        <p:spPr>
          <a:xfrm>
            <a:off x="2628900" y="2266332"/>
            <a:ext cx="567578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/>
              <a:t>copy</a:t>
            </a:r>
            <a:endParaRPr lang="nl-NL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0458C-2938-5149-959E-637CFCAB8387}"/>
              </a:ext>
            </a:extLst>
          </p:cNvPr>
          <p:cNvSpPr txBox="1"/>
          <p:nvPr/>
        </p:nvSpPr>
        <p:spPr>
          <a:xfrm>
            <a:off x="4710000" y="3364059"/>
            <a:ext cx="1307078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/>
              <a:t>changes/commits</a:t>
            </a:r>
            <a:endParaRPr lang="nl-NL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FA522-8262-2942-B69E-49E78811C189}"/>
              </a:ext>
            </a:extLst>
          </p:cNvPr>
          <p:cNvSpPr txBox="1"/>
          <p:nvPr/>
        </p:nvSpPr>
        <p:spPr>
          <a:xfrm>
            <a:off x="8438309" y="919181"/>
            <a:ext cx="55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V1.1</a:t>
            </a:r>
            <a:endParaRPr lang="nl-NL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65FF0F-5F6E-F047-BBD4-27366E30F88E}"/>
              </a:ext>
            </a:extLst>
          </p:cNvPr>
          <p:cNvSpPr txBox="1"/>
          <p:nvPr/>
        </p:nvSpPr>
        <p:spPr>
          <a:xfrm>
            <a:off x="6962775" y="2239719"/>
            <a:ext cx="117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Pull Request (PR)</a:t>
            </a:r>
            <a:endParaRPr lang="nl-NL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CC5955-9164-1C4C-B72C-DA812338FAA4}"/>
              </a:ext>
            </a:extLst>
          </p:cNvPr>
          <p:cNvSpPr txBox="1"/>
          <p:nvPr/>
        </p:nvSpPr>
        <p:spPr>
          <a:xfrm>
            <a:off x="8739187" y="2472112"/>
            <a:ext cx="117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deployment</a:t>
            </a:r>
            <a:endParaRPr lang="nl-NL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DEEEFC-D7E9-F049-A3B2-7F5D94D6538E}"/>
              </a:ext>
            </a:extLst>
          </p:cNvPr>
          <p:cNvSpPr txBox="1"/>
          <p:nvPr/>
        </p:nvSpPr>
        <p:spPr>
          <a:xfrm>
            <a:off x="45018" y="2399593"/>
            <a:ext cx="400110" cy="9143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</a:t>
            </a:r>
            <a:endParaRPr lang="nl-NL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B5FD25-0280-BF4E-88F3-E0B4F5573257}"/>
              </a:ext>
            </a:extLst>
          </p:cNvPr>
          <p:cNvSpPr txBox="1"/>
          <p:nvPr/>
        </p:nvSpPr>
        <p:spPr>
          <a:xfrm>
            <a:off x="42777" y="1121862"/>
            <a:ext cx="400110" cy="533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main</a:t>
            </a:r>
            <a:endParaRPr lang="nl-NL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8" name="Graphic 27" descr="Good Inventory with solid fill">
            <a:extLst>
              <a:ext uri="{FF2B5EF4-FFF2-40B4-BE49-F238E27FC236}">
                <a16:creationId xmlns:a16="http://schemas.microsoft.com/office/drawing/2014/main" id="{1AF6B56F-1683-DB4E-A38D-E58926289C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1991" y="4090830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4A3844-1B56-634A-8077-550AC6A753E8}"/>
              </a:ext>
            </a:extLst>
          </p:cNvPr>
          <p:cNvSpPr txBox="1"/>
          <p:nvPr/>
        </p:nvSpPr>
        <p:spPr>
          <a:xfrm>
            <a:off x="6643307" y="4939091"/>
            <a:ext cx="1133475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Test</a:t>
            </a:r>
            <a:endParaRPr lang="nl-NL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1" name="Graphic 30" descr="Good Inventory with solid fill">
            <a:extLst>
              <a:ext uri="{FF2B5EF4-FFF2-40B4-BE49-F238E27FC236}">
                <a16:creationId xmlns:a16="http://schemas.microsoft.com/office/drawing/2014/main" id="{1E7094D6-B860-8A48-8A10-BAEDAE23BD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4451" y="4105063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C6BDDB0-6B0A-984D-B5B8-84FB18DE7429}"/>
              </a:ext>
            </a:extLst>
          </p:cNvPr>
          <p:cNvSpPr txBox="1"/>
          <p:nvPr/>
        </p:nvSpPr>
        <p:spPr>
          <a:xfrm>
            <a:off x="2995613" y="4935743"/>
            <a:ext cx="1133475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Develop</a:t>
            </a:r>
            <a:endParaRPr lang="nl-NL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6922E5-CBA8-FF43-9D9D-150CD9289277}"/>
              </a:ext>
            </a:extLst>
          </p:cNvPr>
          <p:cNvCxnSpPr>
            <a:cxnSpLocks/>
          </p:cNvCxnSpPr>
          <p:nvPr/>
        </p:nvCxnSpPr>
        <p:spPr>
          <a:xfrm>
            <a:off x="7219191" y="2674286"/>
            <a:ext cx="0" cy="139857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F2A8C50-4937-E94B-8570-C215E6CBB03A}"/>
              </a:ext>
            </a:extLst>
          </p:cNvPr>
          <p:cNvSpPr txBox="1"/>
          <p:nvPr/>
        </p:nvSpPr>
        <p:spPr>
          <a:xfrm>
            <a:off x="6596590" y="6474716"/>
            <a:ext cx="122691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Acceptance</a:t>
            </a:r>
            <a:endParaRPr lang="nl-NL" sz="1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7" name="Graphic 36" descr="Good Inventory with solid fill">
            <a:extLst>
              <a:ext uri="{FF2B5EF4-FFF2-40B4-BE49-F238E27FC236}">
                <a16:creationId xmlns:a16="http://schemas.microsoft.com/office/drawing/2014/main" id="{665BC967-14B0-7142-8763-8DE4FBE06E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61991" y="5591320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A2B2EB-4F30-C44E-9B1C-90D176243C05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>
            <a:off x="7210045" y="5246868"/>
            <a:ext cx="9146" cy="34445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ACD03AB-9122-8649-A098-52D1423A1B8A}"/>
              </a:ext>
            </a:extLst>
          </p:cNvPr>
          <p:cNvSpPr txBox="1"/>
          <p:nvPr/>
        </p:nvSpPr>
        <p:spPr>
          <a:xfrm>
            <a:off x="7262477" y="3254582"/>
            <a:ext cx="117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deployment</a:t>
            </a:r>
            <a:endParaRPr lang="nl-NL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38886A-F162-5A43-BB7D-F9663F0D686E}"/>
              </a:ext>
            </a:extLst>
          </p:cNvPr>
          <p:cNvSpPr txBox="1"/>
          <p:nvPr/>
        </p:nvSpPr>
        <p:spPr>
          <a:xfrm>
            <a:off x="6108246" y="5286083"/>
            <a:ext cx="117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deployment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12323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F643-A1C9-439B-B3DA-009DDC24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D8DA-3CCE-4A93-B849-73C87B1AF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1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{4937F755-4DDE-2946-934E-17AAC02B8D1A}tf10001060_mac</Template>
  <TotalTime>50</TotalTime>
  <Words>388</Words>
  <Application>Microsoft Macintosh PowerPoint</Application>
  <PresentationFormat>Widescreen</PresentationFormat>
  <Paragraphs>83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Git Workshop</vt:lpstr>
      <vt:lpstr>PowerPoint Presentation</vt:lpstr>
      <vt:lpstr>git . history</vt:lpstr>
      <vt:lpstr>git . popularity</vt:lpstr>
      <vt:lpstr>Best Practices</vt:lpstr>
      <vt:lpstr>PowerPoint Presentation</vt:lpstr>
      <vt:lpstr>DevOps, CI/CD in a nutshell</vt:lpstr>
      <vt:lpstr>PowerPoint Presentation</vt:lpstr>
      <vt:lpstr>Demo</vt:lpstr>
      <vt:lpstr>Getting Started with Git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 CI/CD Kennissessie</dc:title>
  <dc:creator>Derrick Bakhuis</dc:creator>
  <cp:lastModifiedBy>Derrick Bakhuis</cp:lastModifiedBy>
  <cp:revision>749</cp:revision>
  <dcterms:created xsi:type="dcterms:W3CDTF">2021-12-28T07:00:08Z</dcterms:created>
  <dcterms:modified xsi:type="dcterms:W3CDTF">2022-03-21T17:55:45Z</dcterms:modified>
</cp:coreProperties>
</file>