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319" r:id="rId2"/>
    <p:sldId id="320" r:id="rId3"/>
    <p:sldId id="342" r:id="rId4"/>
    <p:sldId id="321" r:id="rId5"/>
    <p:sldId id="327" r:id="rId6"/>
    <p:sldId id="333" r:id="rId7"/>
    <p:sldId id="334" r:id="rId8"/>
    <p:sldId id="335" r:id="rId9"/>
    <p:sldId id="337" r:id="rId10"/>
    <p:sldId id="338" r:id="rId11"/>
    <p:sldId id="343" r:id="rId12"/>
    <p:sldId id="345" r:id="rId13"/>
    <p:sldId id="341" r:id="rId14"/>
    <p:sldId id="336" r:id="rId15"/>
    <p:sldId id="32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82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A3835-2187-8941-BDD1-4F604AD0DC0D}" type="datetimeFigureOut">
              <a:rPr lang="en-US" smtClean="0"/>
              <a:t>6/22/22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BB26B-8DEB-5242-B008-1B6CB7149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6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BB26B-8DEB-5242-B008-1B6CB7149F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13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9E366-83C6-8601-9EB1-1B48CF3DC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FCB96-5D79-6218-F7C8-E9B9B62E2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EBFF7-54BC-196F-7514-F8D5F0D8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0748-52A4-0E4F-AA5D-2666350000BB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8DFD2-C34C-C26C-E953-4CCF747E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88B0E-BA3D-4206-3662-A21BA0CB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F023-0FD8-1C4A-AE9E-FD016E0B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9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C8F25-88E3-8DCD-7D6B-BF75C516C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F5AAF-D8B4-E83B-8F15-F0D7971E6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148E1-364A-C80F-4ACA-25307FDA0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0748-52A4-0E4F-AA5D-2666350000BB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72B20-735F-191A-8ACB-35E91E8B2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06343-3603-273C-C977-19B95BEC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F023-0FD8-1C4A-AE9E-FD016E0B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7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1784A-8A78-6A7B-B8A4-DC77711D2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31846-3FBB-BBF1-E677-1C220BD24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3D06E-BE2A-232C-64F9-C3E868BF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0748-52A4-0E4F-AA5D-2666350000BB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B3B9-581B-4B88-02D9-309F3EEE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7AE44-CBC2-E955-7FD5-8CE5C838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F023-0FD8-1C4A-AE9E-FD016E0B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4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2EF9-8400-E6C2-F62F-D4CD8C97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FA07E-FBC0-C000-51F1-988516728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36BB7-105B-D6F4-030C-EC84090A3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0748-52A4-0E4F-AA5D-2666350000BB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4E656-BB0D-129F-154E-4ADC46D37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ACA9D-4888-FE89-7343-CC4F6477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F023-0FD8-1C4A-AE9E-FD016E0B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7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C3856-A75A-D0D8-6C25-AC646ACA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B9D50-CCD0-A2A7-3961-EDD4AEAF0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EB6DB-23B2-733C-F844-65CBA2AA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0748-52A4-0E4F-AA5D-2666350000BB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FE8B7-51DB-0225-18F0-EA1DB9D40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701C9-02B8-09D7-8EB8-44BEF147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F023-0FD8-1C4A-AE9E-FD016E0B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6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A468B-23B0-E6BA-A16E-06F7ECA6A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9B674-7327-A5B5-21C5-85B68AF99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C7335-B176-6FDB-7211-D20FEEC0B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65516-D65B-9B44-28C2-4B103BD3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0748-52A4-0E4F-AA5D-2666350000BB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05745-294C-1D24-BACD-D67186A22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24D53-8632-1B1F-0203-104C313F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F023-0FD8-1C4A-AE9E-FD016E0B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3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FA1C-5D05-939C-90B4-3885241B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92AB9-8411-7CB8-E1B8-3D3A279DF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AE4A2-F956-AF25-9750-3EDC26A70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310057-08F7-2ADE-74FB-E6C9A3D08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C37027-411E-0396-25D7-ACAA2B2BA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6F971-ECB4-0C73-F4D2-00E014EE9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0748-52A4-0E4F-AA5D-2666350000BB}" type="datetimeFigureOut">
              <a:rPr lang="en-US" smtClean="0"/>
              <a:t>6/22/22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B3B293-162E-B16A-83CE-592BE33C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75B19-698A-2AB6-0B14-27AD299B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F023-0FD8-1C4A-AE9E-FD016E0B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7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6261-832F-164E-B075-A59A8392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145D6-92A2-5397-F0AE-8CA16077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0748-52A4-0E4F-AA5D-2666350000BB}" type="datetimeFigureOut">
              <a:rPr lang="en-US" smtClean="0"/>
              <a:t>6/22/22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7BD6A-909F-45F9-2FE3-E17B52C31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1517D-6592-8B9F-9678-4AC81B1A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F023-0FD8-1C4A-AE9E-FD016E0B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0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BCCB3-D58A-C1A1-6680-B58DA573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0748-52A4-0E4F-AA5D-2666350000BB}" type="datetimeFigureOut">
              <a:rPr lang="en-US" smtClean="0"/>
              <a:t>6/22/22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A85197-C308-9A91-6BD7-1BE1BEBC9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BA232-633D-2B9B-7140-3CA6A868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F023-0FD8-1C4A-AE9E-FD016E0B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3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C534-E3E1-5C08-07B9-8F6F6D157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43CA0-A06A-1D22-3E30-D4DC3BDD1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470CE-06EA-CD53-7239-6D22862B8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E1B8E-17FB-F63C-79DF-63DBBC68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0748-52A4-0E4F-AA5D-2666350000BB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CFCF2-67B9-E982-42AC-E3508E90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BD5DC-E056-31C8-8F0A-452B29C5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F023-0FD8-1C4A-AE9E-FD016E0B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2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753D-F5FE-0F4A-4C2D-17211DA0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A5C9E7-9112-EAD9-06F4-988A22B13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C456A-0E67-9736-9720-649908889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EDDB7-21CC-D02A-35D7-8D23AD26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0748-52A4-0E4F-AA5D-2666350000BB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000B0-44F9-C397-6128-50CFD373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844E1-CDAD-2FD8-1BD7-C54D20F0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F023-0FD8-1C4A-AE9E-FD016E0B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1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ACB2B0-2B79-FEEF-A606-EDD18D737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CD135-7C19-8334-42DF-F25CA2319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BA719-0695-A3A5-7AFE-756FE7157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0748-52A4-0E4F-AA5D-2666350000BB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1EA80-FE2E-1013-0D21-B94BD91DD8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78436-A314-1C88-847B-688896B67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CF023-0FD8-1C4A-AE9E-FD016E0BD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4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onder.cdc.gov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D8A8478-2C3B-7D8D-D1A5-D3A28522B723}"/>
              </a:ext>
            </a:extLst>
          </p:cNvPr>
          <p:cNvSpPr/>
          <p:nvPr/>
        </p:nvSpPr>
        <p:spPr>
          <a:xfrm>
            <a:off x="0" y="-1"/>
            <a:ext cx="12192000" cy="20124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39473A8-8B34-F860-2940-AE78F0EE34B6}"/>
              </a:ext>
            </a:extLst>
          </p:cNvPr>
          <p:cNvSpPr txBox="1">
            <a:spLocks/>
          </p:cNvSpPr>
          <p:nvPr/>
        </p:nvSpPr>
        <p:spPr>
          <a:xfrm>
            <a:off x="430924" y="89640"/>
            <a:ext cx="11330152" cy="19227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bg1"/>
                </a:solidFill>
                <a:latin typeface="Rockwell" panose="02060603020205020403" pitchFamily="18" charset="77"/>
              </a:rPr>
              <a:t>Addressing the U.S. Opioid Epidemic with Visual Analytics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9CAB76-9805-D3CE-6CD3-74A4549C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531" y="2631963"/>
            <a:ext cx="2476938" cy="2476938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8134DC21-188D-76A4-809F-56F0E70FE905}"/>
              </a:ext>
            </a:extLst>
          </p:cNvPr>
          <p:cNvSpPr txBox="1">
            <a:spLocks/>
          </p:cNvSpPr>
          <p:nvPr/>
        </p:nvSpPr>
        <p:spPr>
          <a:xfrm>
            <a:off x="838200" y="54868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Rockwell" panose="02060603020205020403" pitchFamily="18" charset="77"/>
              </a:rPr>
              <a:t>presented by</a:t>
            </a:r>
          </a:p>
          <a:p>
            <a:pPr algn="ctr"/>
            <a:r>
              <a:rPr lang="en-US" sz="4000" dirty="0">
                <a:latin typeface="Rockwell" panose="02060603020205020403" pitchFamily="18" charset="77"/>
              </a:rPr>
              <a:t>tri le</a:t>
            </a:r>
          </a:p>
        </p:txBody>
      </p:sp>
    </p:spTree>
    <p:extLst>
      <p:ext uri="{BB962C8B-B14F-4D97-AF65-F5344CB8AC3E}">
        <p14:creationId xmlns:p14="http://schemas.microsoft.com/office/powerpoint/2010/main" val="2106032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9CAB76-9805-D3CE-6CD3-74A4549C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29" y="156063"/>
            <a:ext cx="1422400" cy="14224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57A17B1-BAE8-99EB-A5EA-3B14CEE94160}"/>
              </a:ext>
            </a:extLst>
          </p:cNvPr>
          <p:cNvSpPr txBox="1">
            <a:spLocks/>
          </p:cNvSpPr>
          <p:nvPr/>
        </p:nvSpPr>
        <p:spPr>
          <a:xfrm>
            <a:off x="1710577" y="-277152"/>
            <a:ext cx="10344094" cy="196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States with Most Overdose Deaths Involving Synthetic Opioids Other than Methadone, 1999-2020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3F0409-8E74-FD20-5DC0-C7975181B98A}"/>
              </a:ext>
            </a:extLst>
          </p:cNvPr>
          <p:cNvCxnSpPr>
            <a:cxnSpLocks/>
          </p:cNvCxnSpPr>
          <p:nvPr/>
        </p:nvCxnSpPr>
        <p:spPr>
          <a:xfrm>
            <a:off x="1710577" y="1287392"/>
            <a:ext cx="10105054" cy="0"/>
          </a:xfrm>
          <a:prstGeom prst="line">
            <a:avLst/>
          </a:prstGeom>
          <a:ln w="25400">
            <a:solidFill>
              <a:srgbClr val="C00000"/>
            </a:solidFill>
          </a:ln>
          <a:effectLst>
            <a:outerShdw dir="5400000" algn="ctr" rotWithShape="0">
              <a:srgbClr val="C00000"/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D8829F5-512F-7DBC-DF59-F4C031506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928" y="1435261"/>
            <a:ext cx="4394144" cy="524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5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9CAB76-9805-D3CE-6CD3-74A4549C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29" y="156063"/>
            <a:ext cx="1422400" cy="14224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57A17B1-BAE8-99EB-A5EA-3B14CEE94160}"/>
              </a:ext>
            </a:extLst>
          </p:cNvPr>
          <p:cNvSpPr txBox="1">
            <a:spLocks/>
          </p:cNvSpPr>
          <p:nvPr/>
        </p:nvSpPr>
        <p:spPr>
          <a:xfrm>
            <a:off x="1710577" y="-76241"/>
            <a:ext cx="10769600" cy="142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Conclusion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3F0409-8E74-FD20-5DC0-C7975181B98A}"/>
              </a:ext>
            </a:extLst>
          </p:cNvPr>
          <p:cNvCxnSpPr>
            <a:cxnSpLocks/>
          </p:cNvCxnSpPr>
          <p:nvPr/>
        </p:nvCxnSpPr>
        <p:spPr>
          <a:xfrm>
            <a:off x="1710577" y="1119154"/>
            <a:ext cx="10105054" cy="0"/>
          </a:xfrm>
          <a:prstGeom prst="line">
            <a:avLst/>
          </a:prstGeom>
          <a:ln w="25400">
            <a:solidFill>
              <a:srgbClr val="C00000"/>
            </a:solidFill>
          </a:ln>
          <a:effectLst>
            <a:outerShdw dir="5400000" algn="ctr" rotWithShape="0">
              <a:srgbClr val="C00000"/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C138DE20-0A7B-D99D-91F3-E431DBC9A1BB}"/>
              </a:ext>
            </a:extLst>
          </p:cNvPr>
          <p:cNvSpPr txBox="1">
            <a:spLocks/>
          </p:cNvSpPr>
          <p:nvPr/>
        </p:nvSpPr>
        <p:spPr>
          <a:xfrm>
            <a:off x="588579" y="1704585"/>
            <a:ext cx="11035862" cy="4868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Synthetic opioids (other than methadone) contribute to the most opioid overdose deaths in the U.S. and have increased over 1800% since 2013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Florida, New York, California, and Ohio have surged ahead with opioid overdose deaths in the last 10 years</a:t>
            </a:r>
          </a:p>
          <a:p>
            <a:endParaRPr lang="en-US" sz="2800" dirty="0"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Adults ages 25-54 make up more than 75% of all opioid-related deaths, while men are 2.5x more likely than women to overdose</a:t>
            </a:r>
          </a:p>
        </p:txBody>
      </p:sp>
    </p:spTree>
    <p:extLst>
      <p:ext uri="{BB962C8B-B14F-4D97-AF65-F5344CB8AC3E}">
        <p14:creationId xmlns:p14="http://schemas.microsoft.com/office/powerpoint/2010/main" val="2656840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9CAB76-9805-D3CE-6CD3-74A4549C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29" y="156063"/>
            <a:ext cx="1422400" cy="14224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57A17B1-BAE8-99EB-A5EA-3B14CEE94160}"/>
              </a:ext>
            </a:extLst>
          </p:cNvPr>
          <p:cNvSpPr txBox="1">
            <a:spLocks/>
          </p:cNvSpPr>
          <p:nvPr/>
        </p:nvSpPr>
        <p:spPr>
          <a:xfrm>
            <a:off x="1710577" y="-76241"/>
            <a:ext cx="10769600" cy="142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Potential Future Work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3F0409-8E74-FD20-5DC0-C7975181B98A}"/>
              </a:ext>
            </a:extLst>
          </p:cNvPr>
          <p:cNvCxnSpPr>
            <a:cxnSpLocks/>
          </p:cNvCxnSpPr>
          <p:nvPr/>
        </p:nvCxnSpPr>
        <p:spPr>
          <a:xfrm>
            <a:off x="1710577" y="1119154"/>
            <a:ext cx="10105054" cy="0"/>
          </a:xfrm>
          <a:prstGeom prst="line">
            <a:avLst/>
          </a:prstGeom>
          <a:ln w="25400">
            <a:solidFill>
              <a:srgbClr val="C00000"/>
            </a:solidFill>
          </a:ln>
          <a:effectLst>
            <a:outerShdw dir="5400000" algn="ctr" rotWithShape="0">
              <a:srgbClr val="C00000"/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C138DE20-0A7B-D99D-91F3-E431DBC9A1BB}"/>
              </a:ext>
            </a:extLst>
          </p:cNvPr>
          <p:cNvSpPr txBox="1">
            <a:spLocks/>
          </p:cNvSpPr>
          <p:nvPr/>
        </p:nvSpPr>
        <p:spPr>
          <a:xfrm>
            <a:off x="588579" y="1704585"/>
            <a:ext cx="11035862" cy="4868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Include population and demographic data from the U.S. Census for further potential analysis and insight</a:t>
            </a:r>
          </a:p>
          <a:p>
            <a:endParaRPr lang="en-US" sz="2800" dirty="0"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Perform a more detailed geographic analysis of opioid-related deaths by county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Construct an unsupervised learning model like clustering to identify which groups are more at risk of opioid overdose deaths </a:t>
            </a:r>
          </a:p>
        </p:txBody>
      </p:sp>
    </p:spTree>
    <p:extLst>
      <p:ext uri="{BB962C8B-B14F-4D97-AF65-F5344CB8AC3E}">
        <p14:creationId xmlns:p14="http://schemas.microsoft.com/office/powerpoint/2010/main" val="724404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D8A8478-2C3B-7D8D-D1A5-D3A28522B723}"/>
              </a:ext>
            </a:extLst>
          </p:cNvPr>
          <p:cNvSpPr/>
          <p:nvPr/>
        </p:nvSpPr>
        <p:spPr>
          <a:xfrm>
            <a:off x="0" y="-1"/>
            <a:ext cx="12192000" cy="20124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39473A8-8B34-F860-2940-AE78F0EE34B6}"/>
              </a:ext>
            </a:extLst>
          </p:cNvPr>
          <p:cNvSpPr txBox="1">
            <a:spLocks/>
          </p:cNvSpPr>
          <p:nvPr/>
        </p:nvSpPr>
        <p:spPr>
          <a:xfrm>
            <a:off x="430924" y="89640"/>
            <a:ext cx="11330152" cy="19227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solidFill>
                  <a:schemeClr val="bg1"/>
                </a:solidFill>
                <a:latin typeface="Rockwell" panose="02060603020205020403" pitchFamily="18" charset="77"/>
              </a:rPr>
              <a:t>Questions?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9CAB76-9805-D3CE-6CD3-74A4549C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531" y="2631963"/>
            <a:ext cx="2476938" cy="2476938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8134DC21-188D-76A4-809F-56F0E70FE905}"/>
              </a:ext>
            </a:extLst>
          </p:cNvPr>
          <p:cNvSpPr txBox="1">
            <a:spLocks/>
          </p:cNvSpPr>
          <p:nvPr/>
        </p:nvSpPr>
        <p:spPr>
          <a:xfrm>
            <a:off x="838200" y="54868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err="1">
                <a:latin typeface="Rockwell" panose="02060603020205020403" pitchFamily="18" charset="77"/>
              </a:rPr>
              <a:t>metis</a:t>
            </a:r>
            <a:r>
              <a:rPr lang="en-US" sz="4000" dirty="0">
                <a:latin typeface="Rockwell" panose="02060603020205020403" pitchFamily="18" charset="77"/>
              </a:rPr>
              <a:t> business fundamentals</a:t>
            </a:r>
          </a:p>
          <a:p>
            <a:pPr algn="ctr"/>
            <a:r>
              <a:rPr lang="en-US" sz="4000" dirty="0" err="1">
                <a:latin typeface="Rockwell" panose="02060603020205020403" pitchFamily="18" charset="77"/>
              </a:rPr>
              <a:t>june</a:t>
            </a:r>
            <a:r>
              <a:rPr lang="en-US" sz="4000" dirty="0">
                <a:latin typeface="Rockwell" panose="02060603020205020403" pitchFamily="18" charset="77"/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440798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9CAB76-9805-D3CE-6CD3-74A4549C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29" y="156063"/>
            <a:ext cx="1422400" cy="14224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57A17B1-BAE8-99EB-A5EA-3B14CEE94160}"/>
              </a:ext>
            </a:extLst>
          </p:cNvPr>
          <p:cNvSpPr txBox="1">
            <a:spLocks/>
          </p:cNvSpPr>
          <p:nvPr/>
        </p:nvSpPr>
        <p:spPr>
          <a:xfrm>
            <a:off x="1710577" y="-277152"/>
            <a:ext cx="10344094" cy="196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Appendix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3F0409-8E74-FD20-5DC0-C7975181B98A}"/>
              </a:ext>
            </a:extLst>
          </p:cNvPr>
          <p:cNvCxnSpPr>
            <a:cxnSpLocks/>
          </p:cNvCxnSpPr>
          <p:nvPr/>
        </p:nvCxnSpPr>
        <p:spPr>
          <a:xfrm>
            <a:off x="1710577" y="1287392"/>
            <a:ext cx="10105054" cy="0"/>
          </a:xfrm>
          <a:prstGeom prst="line">
            <a:avLst/>
          </a:prstGeom>
          <a:ln w="25400">
            <a:solidFill>
              <a:srgbClr val="C00000"/>
            </a:solidFill>
          </a:ln>
          <a:effectLst>
            <a:outerShdw dir="5400000" algn="ctr" rotWithShape="0">
              <a:srgbClr val="C00000"/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558E50A-0E22-64FB-5898-4241CC04B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621" y="1415349"/>
            <a:ext cx="4660757" cy="522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5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9CAB76-9805-D3CE-6CD3-74A4549C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29" y="156063"/>
            <a:ext cx="1422400" cy="14224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57A17B1-BAE8-99EB-A5EA-3B14CEE94160}"/>
              </a:ext>
            </a:extLst>
          </p:cNvPr>
          <p:cNvSpPr txBox="1">
            <a:spLocks/>
          </p:cNvSpPr>
          <p:nvPr/>
        </p:nvSpPr>
        <p:spPr>
          <a:xfrm>
            <a:off x="1710577" y="-76241"/>
            <a:ext cx="10769600" cy="142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Appendix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3F0409-8E74-FD20-5DC0-C7975181B98A}"/>
              </a:ext>
            </a:extLst>
          </p:cNvPr>
          <p:cNvCxnSpPr>
            <a:cxnSpLocks/>
          </p:cNvCxnSpPr>
          <p:nvPr/>
        </p:nvCxnSpPr>
        <p:spPr>
          <a:xfrm>
            <a:off x="1710577" y="1119154"/>
            <a:ext cx="10105054" cy="0"/>
          </a:xfrm>
          <a:prstGeom prst="line">
            <a:avLst/>
          </a:prstGeom>
          <a:ln w="25400">
            <a:solidFill>
              <a:srgbClr val="C00000"/>
            </a:solidFill>
          </a:ln>
          <a:effectLst>
            <a:outerShdw dir="5400000" algn="ctr" rotWithShape="0">
              <a:srgbClr val="C00000"/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CC0B1E6-B0D9-84DF-A28E-6C9B507AF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197" y="1227315"/>
            <a:ext cx="6631606" cy="555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2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4BB556-CB50-D156-FFEE-C1045B139C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21101" y="2936312"/>
            <a:ext cx="1422400" cy="1422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9CAB76-9805-D3CE-6CD3-74A4549CF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29" y="156063"/>
            <a:ext cx="1422400" cy="14224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57A17B1-BAE8-99EB-A5EA-3B14CEE94160}"/>
              </a:ext>
            </a:extLst>
          </p:cNvPr>
          <p:cNvSpPr txBox="1">
            <a:spLocks/>
          </p:cNvSpPr>
          <p:nvPr/>
        </p:nvSpPr>
        <p:spPr>
          <a:xfrm>
            <a:off x="1710577" y="-76241"/>
            <a:ext cx="10769600" cy="142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Why Opioids?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3F0409-8E74-FD20-5DC0-C7975181B98A}"/>
              </a:ext>
            </a:extLst>
          </p:cNvPr>
          <p:cNvCxnSpPr>
            <a:cxnSpLocks/>
          </p:cNvCxnSpPr>
          <p:nvPr/>
        </p:nvCxnSpPr>
        <p:spPr>
          <a:xfrm>
            <a:off x="1710577" y="1119154"/>
            <a:ext cx="10105054" cy="0"/>
          </a:xfrm>
          <a:prstGeom prst="line">
            <a:avLst/>
          </a:prstGeom>
          <a:ln w="25400">
            <a:solidFill>
              <a:srgbClr val="C00000"/>
            </a:solidFill>
          </a:ln>
          <a:effectLst>
            <a:outerShdw dir="5400000" algn="ctr" rotWithShape="0">
              <a:srgbClr val="C00000"/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C138DE20-0A7B-D99D-91F3-E431DBC9A1BB}"/>
              </a:ext>
            </a:extLst>
          </p:cNvPr>
          <p:cNvSpPr txBox="1">
            <a:spLocks/>
          </p:cNvSpPr>
          <p:nvPr/>
        </p:nvSpPr>
        <p:spPr>
          <a:xfrm>
            <a:off x="3694580" y="1924085"/>
            <a:ext cx="8694537" cy="10489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C00000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10.1 million</a:t>
            </a:r>
            <a:r>
              <a:rPr lang="en-US" sz="2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 </a:t>
            </a:r>
          </a:p>
          <a:p>
            <a:r>
              <a:rPr lang="en-US" sz="2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people misused prescription opioids in 2019</a:t>
            </a:r>
            <a:r>
              <a:rPr lang="en-US" sz="2400" baseline="300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1</a:t>
            </a:r>
          </a:p>
          <a:p>
            <a:endParaRPr lang="en-US" sz="2400" dirty="0"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924FED-96C4-ECA3-9FBA-7EA76D44F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29" y="6011782"/>
            <a:ext cx="11700585" cy="718457"/>
          </a:xfrm>
        </p:spPr>
        <p:txBody>
          <a:bodyPr>
            <a:noAutofit/>
          </a:bodyPr>
          <a:lstStyle/>
          <a:p>
            <a:r>
              <a:rPr lang="en-US" sz="1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Sources: </a:t>
            </a:r>
            <a:br>
              <a:rPr lang="en-US" sz="1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</a:br>
            <a:r>
              <a:rPr lang="en-US" sz="1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1. 2019 National Survey on Drug Use and Health, 2020</a:t>
            </a:r>
            <a:br>
              <a:rPr lang="en-US" sz="1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</a:br>
            <a:r>
              <a:rPr lang="en-US" sz="1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2. National Center for Health Statistics, Data Brief No. 394, December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F1895C-2A0E-CA30-33C2-B501763FA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139" y="1734541"/>
            <a:ext cx="1248441" cy="1201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6876B7-16A6-BA0A-E1FF-3756D92840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9563" y="4429036"/>
            <a:ext cx="1285476" cy="120177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9DC1B5E-792E-8FFC-A9AA-6586FCB3FAA9}"/>
              </a:ext>
            </a:extLst>
          </p:cNvPr>
          <p:cNvSpPr txBox="1">
            <a:spLocks/>
          </p:cNvSpPr>
          <p:nvPr/>
        </p:nvSpPr>
        <p:spPr>
          <a:xfrm>
            <a:off x="3694580" y="3150460"/>
            <a:ext cx="8694537" cy="10489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C00000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1.6 million</a:t>
            </a:r>
            <a:endParaRPr lang="en-US" sz="2400" dirty="0"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  <a:p>
            <a:r>
              <a:rPr lang="en-US" sz="2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people had an opioid use disorder in 2019</a:t>
            </a:r>
            <a:r>
              <a:rPr lang="en-US" sz="2400" baseline="300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1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B852E27-0FA4-CB63-5F44-6D14C581B113}"/>
              </a:ext>
            </a:extLst>
          </p:cNvPr>
          <p:cNvSpPr txBox="1">
            <a:spLocks/>
          </p:cNvSpPr>
          <p:nvPr/>
        </p:nvSpPr>
        <p:spPr>
          <a:xfrm>
            <a:off x="3694579" y="4671234"/>
            <a:ext cx="8694537" cy="10489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C00000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70,630+</a:t>
            </a:r>
            <a:endParaRPr lang="en-US" sz="2400" dirty="0"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  <a:p>
            <a:r>
              <a:rPr lang="en-US" sz="2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people died from drug overdose in 2019</a:t>
            </a:r>
            <a:r>
              <a:rPr lang="en-US" sz="2400" baseline="300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2</a:t>
            </a:r>
          </a:p>
          <a:p>
            <a:endParaRPr lang="en-US" sz="2400" dirty="0"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375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4BB556-CB50-D156-FFEE-C1045B139C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95810" y="2482142"/>
            <a:ext cx="1422400" cy="1422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9CAB76-9805-D3CE-6CD3-74A4549CF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29" y="156063"/>
            <a:ext cx="1422400" cy="14224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57A17B1-BAE8-99EB-A5EA-3B14CEE94160}"/>
              </a:ext>
            </a:extLst>
          </p:cNvPr>
          <p:cNvSpPr txBox="1">
            <a:spLocks/>
          </p:cNvSpPr>
          <p:nvPr/>
        </p:nvSpPr>
        <p:spPr>
          <a:xfrm>
            <a:off x="1710577" y="-76241"/>
            <a:ext cx="10769600" cy="142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Objective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3F0409-8E74-FD20-5DC0-C7975181B98A}"/>
              </a:ext>
            </a:extLst>
          </p:cNvPr>
          <p:cNvCxnSpPr>
            <a:cxnSpLocks/>
          </p:cNvCxnSpPr>
          <p:nvPr/>
        </p:nvCxnSpPr>
        <p:spPr>
          <a:xfrm>
            <a:off x="1710577" y="1119154"/>
            <a:ext cx="10105054" cy="0"/>
          </a:xfrm>
          <a:prstGeom prst="line">
            <a:avLst/>
          </a:prstGeom>
          <a:ln w="25400">
            <a:solidFill>
              <a:srgbClr val="C00000"/>
            </a:solidFill>
          </a:ln>
          <a:effectLst>
            <a:outerShdw dir="5400000" algn="ctr" rotWithShape="0">
              <a:srgbClr val="C00000"/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C138DE20-0A7B-D99D-91F3-E431DBC9A1BB}"/>
              </a:ext>
            </a:extLst>
          </p:cNvPr>
          <p:cNvSpPr txBox="1">
            <a:spLocks/>
          </p:cNvSpPr>
          <p:nvPr/>
        </p:nvSpPr>
        <p:spPr>
          <a:xfrm>
            <a:off x="3084979" y="1529009"/>
            <a:ext cx="8694537" cy="10489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C00000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Identify</a:t>
            </a:r>
            <a:endParaRPr lang="en-US" sz="3600" dirty="0"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  <a:p>
            <a:r>
              <a:rPr lang="en-US" sz="2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which opioid contributes the most to overdose deaths</a:t>
            </a:r>
            <a:endParaRPr lang="en-US" sz="2400" baseline="30000" dirty="0"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  <a:p>
            <a:endParaRPr lang="en-US" sz="2400" dirty="0"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F1895C-2A0E-CA30-33C2-B501763FA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055" y="1310042"/>
            <a:ext cx="1248441" cy="1201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6876B7-16A6-BA0A-E1FF-3756D92840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6539" y="3904542"/>
            <a:ext cx="1285476" cy="120177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9DC1B5E-792E-8FFC-A9AA-6586FCB3FAA9}"/>
              </a:ext>
            </a:extLst>
          </p:cNvPr>
          <p:cNvSpPr txBox="1">
            <a:spLocks/>
          </p:cNvSpPr>
          <p:nvPr/>
        </p:nvSpPr>
        <p:spPr>
          <a:xfrm>
            <a:off x="3084979" y="2734576"/>
            <a:ext cx="8694537" cy="10489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C00000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Determine</a:t>
            </a:r>
            <a:endParaRPr lang="en-US" sz="3600" dirty="0"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  <a:p>
            <a:r>
              <a:rPr lang="en-US" sz="2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which U.S. states are affected most by the opioid epidemic</a:t>
            </a:r>
            <a:endParaRPr lang="en-US" sz="2400" baseline="30000" dirty="0"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B852E27-0FA4-CB63-5F44-6D14C581B113}"/>
              </a:ext>
            </a:extLst>
          </p:cNvPr>
          <p:cNvSpPr txBox="1">
            <a:spLocks/>
          </p:cNvSpPr>
          <p:nvPr/>
        </p:nvSpPr>
        <p:spPr>
          <a:xfrm>
            <a:off x="3084979" y="4138315"/>
            <a:ext cx="8694537" cy="10489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C00000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Explore</a:t>
            </a:r>
            <a:endParaRPr lang="en-US" sz="3600" dirty="0"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  <a:p>
            <a:r>
              <a:rPr lang="en-US" sz="2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which age groups are more likely to overdose</a:t>
            </a:r>
            <a:endParaRPr lang="en-US" sz="2400" baseline="30000" dirty="0"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  <a:p>
            <a:endParaRPr lang="en-US" sz="2400" dirty="0"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833D833-6282-B2B7-84C3-E9899A660CA8}"/>
              </a:ext>
            </a:extLst>
          </p:cNvPr>
          <p:cNvSpPr txBox="1">
            <a:spLocks/>
          </p:cNvSpPr>
          <p:nvPr/>
        </p:nvSpPr>
        <p:spPr>
          <a:xfrm>
            <a:off x="3084979" y="5533368"/>
            <a:ext cx="8694537" cy="10489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C00000"/>
                </a:solidFill>
                <a:latin typeface="Rockwell" panose="02060603020205020403" pitchFamily="18" charset="77"/>
                <a:ea typeface="Hiragino Kaku Gothic Std W8" panose="020B0800000000000000" pitchFamily="34" charset="-128"/>
              </a:rPr>
              <a:t>Provide</a:t>
            </a:r>
            <a:endParaRPr lang="en-US" sz="3600" dirty="0"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  <a:p>
            <a:r>
              <a:rPr lang="en-US" sz="2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insight to U.S. policymakers and local government to help inform opioid abuse prevention and treatment needs </a:t>
            </a:r>
            <a:endParaRPr lang="en-US" sz="2400" baseline="30000" dirty="0"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  <a:p>
            <a:endParaRPr lang="en-US" sz="2400" dirty="0"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03EBF8-477E-65DA-2B3C-B598ED221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056" y="5243416"/>
            <a:ext cx="1248441" cy="120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0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9CAB76-9805-D3CE-6CD3-74A4549C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29" y="156063"/>
            <a:ext cx="1422400" cy="14224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57A17B1-BAE8-99EB-A5EA-3B14CEE94160}"/>
              </a:ext>
            </a:extLst>
          </p:cNvPr>
          <p:cNvSpPr txBox="1">
            <a:spLocks/>
          </p:cNvSpPr>
          <p:nvPr/>
        </p:nvSpPr>
        <p:spPr>
          <a:xfrm>
            <a:off x="1710577" y="-76241"/>
            <a:ext cx="10769600" cy="142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Methodology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3F0409-8E74-FD20-5DC0-C7975181B98A}"/>
              </a:ext>
            </a:extLst>
          </p:cNvPr>
          <p:cNvCxnSpPr>
            <a:cxnSpLocks/>
          </p:cNvCxnSpPr>
          <p:nvPr/>
        </p:nvCxnSpPr>
        <p:spPr>
          <a:xfrm>
            <a:off x="1710577" y="1119154"/>
            <a:ext cx="10105054" cy="0"/>
          </a:xfrm>
          <a:prstGeom prst="line">
            <a:avLst/>
          </a:prstGeom>
          <a:ln w="25400">
            <a:solidFill>
              <a:srgbClr val="C00000"/>
            </a:solidFill>
          </a:ln>
          <a:effectLst>
            <a:outerShdw dir="5400000" algn="ctr" rotWithShape="0">
              <a:srgbClr val="C00000"/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C138DE20-0A7B-D99D-91F3-E431DBC9A1BB}"/>
              </a:ext>
            </a:extLst>
          </p:cNvPr>
          <p:cNvSpPr txBox="1">
            <a:spLocks/>
          </p:cNvSpPr>
          <p:nvPr/>
        </p:nvSpPr>
        <p:spPr>
          <a:xfrm>
            <a:off x="5263679" y="1583300"/>
            <a:ext cx="6707604" cy="4868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Dataset queried from </a:t>
            </a:r>
            <a:r>
              <a:rPr lang="en-US" sz="2400" dirty="0">
                <a:latin typeface="Rockwell" panose="02060603020205020403" pitchFamily="18" charset="77"/>
                <a:ea typeface="Hiragino Kaku Gothic Std W8" panose="020B0800000000000000" pitchFamily="34" charset="-128"/>
                <a:hlinkClick r:id="rId3"/>
              </a:rPr>
              <a:t>CDC Wonder</a:t>
            </a:r>
            <a:r>
              <a:rPr lang="en-US" sz="2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 (online database of public health information)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Initial EDA performed in Microsoft Excel and Python + Pandas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Visualizations completed with Tableau Public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9807 unique data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Rockwell" panose="02060603020205020403" pitchFamily="18" charset="77"/>
              <a:ea typeface="Hiragino Kaku Gothic Std W8" panose="020B08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Features include year, state, gender, age group, type of opioid, etc.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7E9D1C-1A5F-8D14-1BAD-09B906ABBEA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584247" y="1833470"/>
            <a:ext cx="4368129" cy="436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18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9CAB76-9805-D3CE-6CD3-74A4549CF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29" y="156063"/>
            <a:ext cx="1422400" cy="14224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57A17B1-BAE8-99EB-A5EA-3B14CEE94160}"/>
              </a:ext>
            </a:extLst>
          </p:cNvPr>
          <p:cNvSpPr txBox="1">
            <a:spLocks/>
          </p:cNvSpPr>
          <p:nvPr/>
        </p:nvSpPr>
        <p:spPr>
          <a:xfrm>
            <a:off x="1710577" y="-277152"/>
            <a:ext cx="10344094" cy="196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Findings and Results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3F0409-8E74-FD20-5DC0-C7975181B98A}"/>
              </a:ext>
            </a:extLst>
          </p:cNvPr>
          <p:cNvCxnSpPr>
            <a:cxnSpLocks/>
          </p:cNvCxnSpPr>
          <p:nvPr/>
        </p:nvCxnSpPr>
        <p:spPr>
          <a:xfrm>
            <a:off x="1710577" y="1287392"/>
            <a:ext cx="10105054" cy="0"/>
          </a:xfrm>
          <a:prstGeom prst="line">
            <a:avLst/>
          </a:prstGeom>
          <a:ln w="25400">
            <a:solidFill>
              <a:srgbClr val="C00000"/>
            </a:solidFill>
          </a:ln>
          <a:effectLst>
            <a:outerShdw dir="5400000" algn="ctr" rotWithShape="0">
              <a:srgbClr val="C00000"/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13BA2FE-1464-354B-A75E-A160C5331A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37"/>
          <a:stretch/>
        </p:blipFill>
        <p:spPr>
          <a:xfrm>
            <a:off x="137330" y="1737393"/>
            <a:ext cx="11917341" cy="496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2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9CAB76-9805-D3CE-6CD3-74A4549C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29" y="156063"/>
            <a:ext cx="1422400" cy="14224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57A17B1-BAE8-99EB-A5EA-3B14CEE94160}"/>
              </a:ext>
            </a:extLst>
          </p:cNvPr>
          <p:cNvSpPr txBox="1">
            <a:spLocks/>
          </p:cNvSpPr>
          <p:nvPr/>
        </p:nvSpPr>
        <p:spPr>
          <a:xfrm>
            <a:off x="1710577" y="-277152"/>
            <a:ext cx="10344094" cy="196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Findings and Results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3F0409-8E74-FD20-5DC0-C7975181B98A}"/>
              </a:ext>
            </a:extLst>
          </p:cNvPr>
          <p:cNvCxnSpPr>
            <a:cxnSpLocks/>
          </p:cNvCxnSpPr>
          <p:nvPr/>
        </p:nvCxnSpPr>
        <p:spPr>
          <a:xfrm>
            <a:off x="1710577" y="1287392"/>
            <a:ext cx="10105054" cy="0"/>
          </a:xfrm>
          <a:prstGeom prst="line">
            <a:avLst/>
          </a:prstGeom>
          <a:ln w="25400">
            <a:solidFill>
              <a:srgbClr val="C00000"/>
            </a:solidFill>
          </a:ln>
          <a:effectLst>
            <a:outerShdw dir="5400000" algn="ctr" rotWithShape="0">
              <a:srgbClr val="C00000"/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2B3966F-8EE7-64AE-9034-54741F034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29" y="1689674"/>
            <a:ext cx="11799298" cy="501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08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9CAB76-9805-D3CE-6CD3-74A4549C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29" y="156063"/>
            <a:ext cx="1422400" cy="14224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57A17B1-BAE8-99EB-A5EA-3B14CEE94160}"/>
              </a:ext>
            </a:extLst>
          </p:cNvPr>
          <p:cNvSpPr txBox="1">
            <a:spLocks/>
          </p:cNvSpPr>
          <p:nvPr/>
        </p:nvSpPr>
        <p:spPr>
          <a:xfrm>
            <a:off x="1710577" y="-277152"/>
            <a:ext cx="10344094" cy="196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Findings and Results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3F0409-8E74-FD20-5DC0-C7975181B98A}"/>
              </a:ext>
            </a:extLst>
          </p:cNvPr>
          <p:cNvCxnSpPr>
            <a:cxnSpLocks/>
          </p:cNvCxnSpPr>
          <p:nvPr/>
        </p:nvCxnSpPr>
        <p:spPr>
          <a:xfrm>
            <a:off x="1710577" y="1287392"/>
            <a:ext cx="10105054" cy="0"/>
          </a:xfrm>
          <a:prstGeom prst="line">
            <a:avLst/>
          </a:prstGeom>
          <a:ln w="25400">
            <a:solidFill>
              <a:srgbClr val="C00000"/>
            </a:solidFill>
          </a:ln>
          <a:effectLst>
            <a:outerShdw dir="5400000" algn="ctr" rotWithShape="0">
              <a:srgbClr val="C00000"/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22187BB-6CA0-17DE-1743-21AC0BD0F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16" y="1779377"/>
            <a:ext cx="11783725" cy="492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76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9CAB76-9805-D3CE-6CD3-74A4549C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29" y="156063"/>
            <a:ext cx="1422400" cy="14224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57A17B1-BAE8-99EB-A5EA-3B14CEE94160}"/>
              </a:ext>
            </a:extLst>
          </p:cNvPr>
          <p:cNvSpPr txBox="1">
            <a:spLocks/>
          </p:cNvSpPr>
          <p:nvPr/>
        </p:nvSpPr>
        <p:spPr>
          <a:xfrm>
            <a:off x="1710577" y="-277152"/>
            <a:ext cx="10344094" cy="196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Findings and Results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3F0409-8E74-FD20-5DC0-C7975181B98A}"/>
              </a:ext>
            </a:extLst>
          </p:cNvPr>
          <p:cNvCxnSpPr>
            <a:cxnSpLocks/>
          </p:cNvCxnSpPr>
          <p:nvPr/>
        </p:nvCxnSpPr>
        <p:spPr>
          <a:xfrm>
            <a:off x="1710577" y="1287392"/>
            <a:ext cx="10105054" cy="0"/>
          </a:xfrm>
          <a:prstGeom prst="line">
            <a:avLst/>
          </a:prstGeom>
          <a:ln w="25400">
            <a:solidFill>
              <a:srgbClr val="C00000"/>
            </a:solidFill>
          </a:ln>
          <a:effectLst>
            <a:outerShdw dir="5400000" algn="ctr" rotWithShape="0">
              <a:srgbClr val="C00000"/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06D71DF-D95B-17C3-C1B3-C2780B5D3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37" y="1689673"/>
            <a:ext cx="10934325" cy="501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17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9CAB76-9805-D3CE-6CD3-74A4549C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29" y="156063"/>
            <a:ext cx="1422400" cy="14224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57A17B1-BAE8-99EB-A5EA-3B14CEE94160}"/>
              </a:ext>
            </a:extLst>
          </p:cNvPr>
          <p:cNvSpPr txBox="1">
            <a:spLocks/>
          </p:cNvSpPr>
          <p:nvPr/>
        </p:nvSpPr>
        <p:spPr>
          <a:xfrm>
            <a:off x="1710577" y="-277152"/>
            <a:ext cx="10344094" cy="196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Rockwell" panose="02060603020205020403" pitchFamily="18" charset="77"/>
                <a:ea typeface="Hiragino Kaku Gothic Std W8" panose="020B0800000000000000" pitchFamily="34" charset="-128"/>
              </a:rPr>
              <a:t>Findings and Results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3F0409-8E74-FD20-5DC0-C7975181B98A}"/>
              </a:ext>
            </a:extLst>
          </p:cNvPr>
          <p:cNvCxnSpPr>
            <a:cxnSpLocks/>
          </p:cNvCxnSpPr>
          <p:nvPr/>
        </p:nvCxnSpPr>
        <p:spPr>
          <a:xfrm>
            <a:off x="1710577" y="1287392"/>
            <a:ext cx="10105054" cy="0"/>
          </a:xfrm>
          <a:prstGeom prst="line">
            <a:avLst/>
          </a:prstGeom>
          <a:ln w="25400">
            <a:solidFill>
              <a:srgbClr val="C00000"/>
            </a:solidFill>
          </a:ln>
          <a:effectLst>
            <a:outerShdw dir="5400000" algn="ctr" rotWithShape="0">
              <a:srgbClr val="C00000"/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D303FD9-DC67-20F9-2D9A-CC06802D6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90" y="1578464"/>
            <a:ext cx="11469641" cy="51019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77E175-D1BD-2A24-991C-355AC9600CA7}"/>
              </a:ext>
            </a:extLst>
          </p:cNvPr>
          <p:cNvSpPr/>
          <p:nvPr/>
        </p:nvSpPr>
        <p:spPr>
          <a:xfrm flipV="1">
            <a:off x="5449330" y="2100647"/>
            <a:ext cx="1359243" cy="333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086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343</Words>
  <Application>Microsoft Macintosh PowerPoint</Application>
  <PresentationFormat>Widescreen</PresentationFormat>
  <Paragraphs>54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Rockwell</vt:lpstr>
      <vt:lpstr>Office Theme</vt:lpstr>
      <vt:lpstr>PowerPoint Presentation</vt:lpstr>
      <vt:lpstr>Sources:  1. 2019 National Survey on Drug Use and Health, 2020 2. National Center for Health Statistics, Data Brief No. 394, December 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Sticker Shock: Bay Area Housing Market</dc:title>
  <dc:creator>Tri Le</dc:creator>
  <cp:lastModifiedBy>Tri Le</cp:lastModifiedBy>
  <cp:revision>8</cp:revision>
  <dcterms:created xsi:type="dcterms:W3CDTF">2022-05-18T08:19:46Z</dcterms:created>
  <dcterms:modified xsi:type="dcterms:W3CDTF">2022-06-22T19:57:53Z</dcterms:modified>
</cp:coreProperties>
</file>