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66" r:id="rId2"/>
    <p:sldId id="256" r:id="rId3"/>
    <p:sldId id="258" r:id="rId4"/>
    <p:sldId id="267" r:id="rId5"/>
    <p:sldId id="264" r:id="rId6"/>
    <p:sldId id="260" r:id="rId7"/>
    <p:sldId id="261" r:id="rId8"/>
    <p:sldId id="262" r:id="rId9"/>
    <p:sldId id="263"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ton, Wilson (NIH/NIDA) [E]" initials="WMC" lastIdx="2" clrIdx="0">
    <p:extLst>
      <p:ext uri="{19B8F6BF-5375-455C-9EA6-DF929625EA0E}">
        <p15:presenceInfo xmlns:p15="http://schemas.microsoft.com/office/powerpoint/2012/main" userId="Compton, Wilson (NIH/NIDA) [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69D4"/>
    <a:srgbClr val="FFFFFF"/>
    <a:srgbClr val="214F9E"/>
    <a:srgbClr val="2F69D0"/>
    <a:srgbClr val="2353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8" autoAdjust="0"/>
    <p:restoredTop sz="78571" autoAdjust="0"/>
  </p:normalViewPr>
  <p:slideViewPr>
    <p:cSldViewPr snapToGrid="0">
      <p:cViewPr varScale="1">
        <p:scale>
          <a:sx n="99" d="100"/>
          <a:sy n="99" d="100"/>
        </p:scale>
        <p:origin x="2472" y="17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15199005921362"/>
          <c:y val="4.3093871356350621E-2"/>
          <c:w val="0.86313464440133392"/>
          <c:h val="0.80679643824497194"/>
        </c:manualLayout>
      </c:layout>
      <c:barChart>
        <c:barDir val="col"/>
        <c:grouping val="clustered"/>
        <c:varyColors val="0"/>
        <c:ser>
          <c:idx val="0"/>
          <c:order val="0"/>
          <c:tx>
            <c:strRef>
              <c:f>Sheet1!$A$2</c:f>
              <c:strCache>
                <c:ptCount val="1"/>
                <c:pt idx="0">
                  <c:v>  Total</c:v>
                </c:pt>
              </c:strCache>
            </c:strRef>
          </c:tx>
          <c:spPr>
            <a:solidFill>
              <a:schemeClr val="accent1"/>
            </a:solidFill>
            <a:ln>
              <a:noFill/>
            </a:ln>
            <a:effectLst/>
          </c:spPr>
          <c:invertIfNegative val="0"/>
          <c:dLbls>
            <c:dLbl>
              <c:idx val="16"/>
              <c:layout>
                <c:manualLayout>
                  <c:x val="-2.084151423330081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4F6-41C4-8DF3-E0000AB17E34}"/>
                </c:ext>
              </c:extLst>
            </c:dLbl>
            <c:dLbl>
              <c:idx val="18"/>
              <c:delete val="1"/>
              <c:extLst>
                <c:ext xmlns:c15="http://schemas.microsoft.com/office/drawing/2012/chart" uri="{CE6537A1-D6FC-4f65-9D91-7224C49458BB}">
                  <c15:layout>
                    <c:manualLayout>
                      <c:w val="9.4590701027423355E-2"/>
                      <c:h val="4.5334320530920069E-2"/>
                    </c:manualLayout>
                  </c15:layout>
                </c:ext>
                <c:ext xmlns:c16="http://schemas.microsoft.com/office/drawing/2014/chart" uri="{C3380CC4-5D6E-409C-BE32-E72D297353CC}">
                  <c16:uniqueId val="{00000000-7EE8-44A7-BD3A-634A4A839E6C}"/>
                </c:ext>
              </c:extLst>
            </c:dLbl>
            <c:dLbl>
              <c:idx val="20"/>
              <c:layout>
                <c:manualLayout>
                  <c:x val="-1.190943670474337E-2"/>
                  <c:y val="2.4192559445168632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70E-455A-875D-05847BB3B703}"/>
                </c:ext>
              </c:extLst>
            </c:dLbl>
            <c:dLbl>
              <c:idx val="21"/>
              <c:layout>
                <c:manualLayout>
                  <c:x val="-1.7864155057114892E-2"/>
                  <c:y val="-6.048139861292158E-18"/>
                </c:manualLayout>
              </c:layout>
              <c:tx>
                <c:rich>
                  <a:bodyPr/>
                  <a:lstStyle/>
                  <a:p>
                    <a:fld id="{C6379C95-EA55-458A-B078-BCF086534F73}"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4F6-41C4-8DF3-E0000AB17E34}"/>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Sheet1!$B$2:$W$2</c:f>
              <c:numCache>
                <c:formatCode>#,##0</c:formatCode>
                <c:ptCount val="22"/>
                <c:pt idx="0">
                  <c:v>16849</c:v>
                </c:pt>
                <c:pt idx="1">
                  <c:v>17415</c:v>
                </c:pt>
                <c:pt idx="2">
                  <c:v>19394</c:v>
                </c:pt>
                <c:pt idx="3">
                  <c:v>23518</c:v>
                </c:pt>
                <c:pt idx="4">
                  <c:v>25785</c:v>
                </c:pt>
                <c:pt idx="5">
                  <c:v>27424</c:v>
                </c:pt>
                <c:pt idx="6">
                  <c:v>29813</c:v>
                </c:pt>
                <c:pt idx="7">
                  <c:v>34425</c:v>
                </c:pt>
                <c:pt idx="8">
                  <c:v>36010</c:v>
                </c:pt>
                <c:pt idx="9">
                  <c:v>36450</c:v>
                </c:pt>
                <c:pt idx="10">
                  <c:v>37004</c:v>
                </c:pt>
                <c:pt idx="11">
                  <c:v>38329</c:v>
                </c:pt>
                <c:pt idx="12">
                  <c:v>41340</c:v>
                </c:pt>
                <c:pt idx="13">
                  <c:v>41502</c:v>
                </c:pt>
                <c:pt idx="14">
                  <c:v>43982</c:v>
                </c:pt>
                <c:pt idx="15">
                  <c:v>47055</c:v>
                </c:pt>
                <c:pt idx="16">
                  <c:v>52404</c:v>
                </c:pt>
                <c:pt idx="17">
                  <c:v>63632</c:v>
                </c:pt>
                <c:pt idx="18">
                  <c:v>70237</c:v>
                </c:pt>
                <c:pt idx="19">
                  <c:v>67367</c:v>
                </c:pt>
                <c:pt idx="20">
                  <c:v>70630</c:v>
                </c:pt>
                <c:pt idx="21">
                  <c:v>91799</c:v>
                </c:pt>
              </c:numCache>
            </c:numRef>
          </c:val>
          <c:extLst>
            <c:ext xmlns:c16="http://schemas.microsoft.com/office/drawing/2014/chart" uri="{C3380CC4-5D6E-409C-BE32-E72D297353CC}">
              <c16:uniqueId val="{00000000-82E9-439E-AFF6-3333F1D1F575}"/>
            </c:ext>
          </c:extLst>
        </c:ser>
        <c:dLbls>
          <c:showLegendKey val="0"/>
          <c:showVal val="0"/>
          <c:showCatName val="0"/>
          <c:showSerName val="0"/>
          <c:showPercent val="0"/>
          <c:showBubbleSize val="0"/>
        </c:dLbls>
        <c:gapWidth val="20"/>
        <c:overlap val="-2"/>
        <c:axId val="668452488"/>
        <c:axId val="668449536"/>
      </c:barChart>
      <c:lineChart>
        <c:grouping val="standard"/>
        <c:varyColors val="0"/>
        <c:ser>
          <c:idx val="1"/>
          <c:order val="1"/>
          <c:tx>
            <c:strRef>
              <c:f>Sheet1!$A$3</c:f>
              <c:strCache>
                <c:ptCount val="1"/>
                <c:pt idx="0">
                  <c:v>  Female</c:v>
                </c:pt>
              </c:strCache>
            </c:strRef>
          </c:tx>
          <c:spPr>
            <a:ln w="28575" cap="rnd">
              <a:solidFill>
                <a:schemeClr val="accent2"/>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Sheet1!$B$3:$W$3</c:f>
              <c:numCache>
                <c:formatCode>#,##0</c:formatCode>
                <c:ptCount val="22"/>
                <c:pt idx="0">
                  <c:v>5591</c:v>
                </c:pt>
                <c:pt idx="1">
                  <c:v>5852</c:v>
                </c:pt>
                <c:pt idx="2">
                  <c:v>6736</c:v>
                </c:pt>
                <c:pt idx="3">
                  <c:v>8490</c:v>
                </c:pt>
                <c:pt idx="4">
                  <c:v>9386</c:v>
                </c:pt>
                <c:pt idx="5">
                  <c:v>10304</c:v>
                </c:pt>
                <c:pt idx="6">
                  <c:v>11089</c:v>
                </c:pt>
                <c:pt idx="7">
                  <c:v>12532</c:v>
                </c:pt>
                <c:pt idx="8">
                  <c:v>13712</c:v>
                </c:pt>
                <c:pt idx="9">
                  <c:v>13982</c:v>
                </c:pt>
                <c:pt idx="10">
                  <c:v>14411</c:v>
                </c:pt>
                <c:pt idx="11">
                  <c:v>15323</c:v>
                </c:pt>
                <c:pt idx="12">
                  <c:v>16352</c:v>
                </c:pt>
                <c:pt idx="13">
                  <c:v>16390</c:v>
                </c:pt>
                <c:pt idx="14">
                  <c:v>17183</c:v>
                </c:pt>
                <c:pt idx="15">
                  <c:v>18243</c:v>
                </c:pt>
                <c:pt idx="16">
                  <c:v>19447</c:v>
                </c:pt>
                <c:pt idx="17">
                  <c:v>22074</c:v>
                </c:pt>
                <c:pt idx="18">
                  <c:v>23685</c:v>
                </c:pt>
                <c:pt idx="19">
                  <c:v>22426</c:v>
                </c:pt>
                <c:pt idx="20">
                  <c:v>22749</c:v>
                </c:pt>
                <c:pt idx="21">
                  <c:v>28071</c:v>
                </c:pt>
              </c:numCache>
            </c:numRef>
          </c:val>
          <c:smooth val="0"/>
          <c:extLst>
            <c:ext xmlns:c16="http://schemas.microsoft.com/office/drawing/2014/chart" uri="{C3380CC4-5D6E-409C-BE32-E72D297353CC}">
              <c16:uniqueId val="{00000001-82E9-439E-AFF6-3333F1D1F575}"/>
            </c:ext>
          </c:extLst>
        </c:ser>
        <c:ser>
          <c:idx val="2"/>
          <c:order val="2"/>
          <c:tx>
            <c:strRef>
              <c:f>Sheet1!$A$4</c:f>
              <c:strCache>
                <c:ptCount val="1"/>
                <c:pt idx="0">
                  <c:v>  Male</c:v>
                </c:pt>
              </c:strCache>
            </c:strRef>
          </c:tx>
          <c:spPr>
            <a:ln w="28575" cap="rnd">
              <a:solidFill>
                <a:schemeClr val="accent4"/>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Sheet1!$B$4:$W$4</c:f>
              <c:numCache>
                <c:formatCode>#,##0</c:formatCode>
                <c:ptCount val="22"/>
                <c:pt idx="0">
                  <c:v>11258</c:v>
                </c:pt>
                <c:pt idx="1">
                  <c:v>11563</c:v>
                </c:pt>
                <c:pt idx="2">
                  <c:v>12658</c:v>
                </c:pt>
                <c:pt idx="3">
                  <c:v>15028</c:v>
                </c:pt>
                <c:pt idx="4">
                  <c:v>16399</c:v>
                </c:pt>
                <c:pt idx="5">
                  <c:v>17120</c:v>
                </c:pt>
                <c:pt idx="6">
                  <c:v>18724</c:v>
                </c:pt>
                <c:pt idx="7">
                  <c:v>21893</c:v>
                </c:pt>
                <c:pt idx="8">
                  <c:v>22298</c:v>
                </c:pt>
                <c:pt idx="9">
                  <c:v>22468</c:v>
                </c:pt>
                <c:pt idx="10">
                  <c:v>22593</c:v>
                </c:pt>
                <c:pt idx="11">
                  <c:v>23006</c:v>
                </c:pt>
                <c:pt idx="12">
                  <c:v>24988</c:v>
                </c:pt>
                <c:pt idx="13">
                  <c:v>25112</c:v>
                </c:pt>
                <c:pt idx="14">
                  <c:v>26799</c:v>
                </c:pt>
                <c:pt idx="15">
                  <c:v>28812</c:v>
                </c:pt>
                <c:pt idx="16">
                  <c:v>32957</c:v>
                </c:pt>
                <c:pt idx="17">
                  <c:v>41558</c:v>
                </c:pt>
                <c:pt idx="18">
                  <c:v>46552</c:v>
                </c:pt>
                <c:pt idx="19">
                  <c:v>44941</c:v>
                </c:pt>
                <c:pt idx="20">
                  <c:v>47881</c:v>
                </c:pt>
                <c:pt idx="21">
                  <c:v>63728</c:v>
                </c:pt>
              </c:numCache>
            </c:numRef>
          </c:val>
          <c:smooth val="0"/>
          <c:extLst>
            <c:ext xmlns:c16="http://schemas.microsoft.com/office/drawing/2014/chart" uri="{C3380CC4-5D6E-409C-BE32-E72D297353CC}">
              <c16:uniqueId val="{00000002-82E9-439E-AFF6-3333F1D1F575}"/>
            </c:ext>
          </c:extLst>
        </c:ser>
        <c:dLbls>
          <c:showLegendKey val="0"/>
          <c:showVal val="0"/>
          <c:showCatName val="0"/>
          <c:showSerName val="0"/>
          <c:showPercent val="0"/>
          <c:showBubbleSize val="0"/>
        </c:dLbls>
        <c:marker val="1"/>
        <c:smooth val="0"/>
        <c:axId val="668452488"/>
        <c:axId val="668449536"/>
      </c:lineChart>
      <c:catAx>
        <c:axId val="668452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600" b="0" i="0" u="none" strike="noStrike" kern="1200" baseline="0">
                <a:solidFill>
                  <a:schemeClr val="tx1"/>
                </a:solidFill>
                <a:latin typeface="+mn-lt"/>
                <a:ea typeface="+mn-ea"/>
                <a:cs typeface="+mn-cs"/>
              </a:defRPr>
            </a:pPr>
            <a:endParaRPr lang="en-US"/>
          </a:p>
        </c:txPr>
        <c:crossAx val="668449536"/>
        <c:crosses val="autoZero"/>
        <c:auto val="1"/>
        <c:lblAlgn val="ctr"/>
        <c:lblOffset val="100"/>
        <c:tickLblSkip val="1"/>
        <c:noMultiLvlLbl val="0"/>
      </c:catAx>
      <c:valAx>
        <c:axId val="668449536"/>
        <c:scaling>
          <c:orientation val="minMax"/>
          <c:max val="10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68452488"/>
        <c:crosses val="autoZero"/>
        <c:crossBetween val="between"/>
        <c:majorUnit val="20000"/>
      </c:valAx>
      <c:spPr>
        <a:noFill/>
        <a:ln>
          <a:noFill/>
        </a:ln>
        <a:effectLst/>
      </c:spPr>
    </c:plotArea>
    <c:legend>
      <c:legendPos val="b"/>
      <c:layout>
        <c:manualLayout>
          <c:xMode val="edge"/>
          <c:yMode val="edge"/>
          <c:x val="0.14559087099477791"/>
          <c:y val="3.7392742771761613E-2"/>
          <c:w val="0.14942838220383189"/>
          <c:h val="0.1367767865121372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43758928868069E-2"/>
          <c:y val="2.6471367332271626E-2"/>
          <c:w val="0.5614010432240274"/>
          <c:h val="0.82100919313088327"/>
        </c:manualLayout>
      </c:layout>
      <c:lineChart>
        <c:grouping val="standard"/>
        <c:varyColors val="0"/>
        <c:ser>
          <c:idx val="4"/>
          <c:order val="0"/>
          <c:tx>
            <c:strRef>
              <c:f>Sheet1!$A$3</c:f>
              <c:strCache>
                <c:ptCount val="1"/>
                <c:pt idx="0">
                  <c:v>Synthetic Opioids other than Methadone (primarily fentanyl)</c:v>
                </c:pt>
              </c:strCache>
            </c:strRef>
          </c:tx>
          <c:spPr>
            <a:ln w="28575" cap="rnd">
              <a:solidFill>
                <a:schemeClr val="accent5"/>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Sheet1!$B$3:$W$3</c:f>
              <c:numCache>
                <c:formatCode>#,##0</c:formatCode>
                <c:ptCount val="22"/>
                <c:pt idx="0">
                  <c:v>730</c:v>
                </c:pt>
                <c:pt idx="1">
                  <c:v>782</c:v>
                </c:pt>
                <c:pt idx="2">
                  <c:v>957</c:v>
                </c:pt>
                <c:pt idx="3">
                  <c:v>1295</c:v>
                </c:pt>
                <c:pt idx="4">
                  <c:v>1400</c:v>
                </c:pt>
                <c:pt idx="5">
                  <c:v>1664</c:v>
                </c:pt>
                <c:pt idx="6">
                  <c:v>1742</c:v>
                </c:pt>
                <c:pt idx="7">
                  <c:v>2707</c:v>
                </c:pt>
                <c:pt idx="8">
                  <c:v>2213</c:v>
                </c:pt>
                <c:pt idx="9">
                  <c:v>2306</c:v>
                </c:pt>
                <c:pt idx="10">
                  <c:v>2946</c:v>
                </c:pt>
                <c:pt idx="11">
                  <c:v>3007</c:v>
                </c:pt>
                <c:pt idx="12">
                  <c:v>2666</c:v>
                </c:pt>
                <c:pt idx="13">
                  <c:v>2628</c:v>
                </c:pt>
                <c:pt idx="14">
                  <c:v>3105</c:v>
                </c:pt>
                <c:pt idx="15">
                  <c:v>5544</c:v>
                </c:pt>
                <c:pt idx="16">
                  <c:v>9580</c:v>
                </c:pt>
                <c:pt idx="17">
                  <c:v>19413</c:v>
                </c:pt>
                <c:pt idx="18">
                  <c:v>28466</c:v>
                </c:pt>
                <c:pt idx="19">
                  <c:v>31335</c:v>
                </c:pt>
                <c:pt idx="20">
                  <c:v>36359</c:v>
                </c:pt>
                <c:pt idx="21">
                  <c:v>56516</c:v>
                </c:pt>
              </c:numCache>
            </c:numRef>
          </c:val>
          <c:smooth val="0"/>
          <c:extLst>
            <c:ext xmlns:c16="http://schemas.microsoft.com/office/drawing/2014/chart" uri="{C3380CC4-5D6E-409C-BE32-E72D297353CC}">
              <c16:uniqueId val="{00000004-D4D2-472B-A513-E775ADD87E95}"/>
            </c:ext>
          </c:extLst>
        </c:ser>
        <c:ser>
          <c:idx val="2"/>
          <c:order val="1"/>
          <c:tx>
            <c:strRef>
              <c:f>Sheet1!$A$6</c:f>
              <c:strCache>
                <c:ptCount val="1"/>
                <c:pt idx="0">
                  <c:v>Psychostimulants with Abuse Potential (primarily methamphetamine)</c:v>
                </c:pt>
              </c:strCache>
            </c:strRef>
          </c:tx>
          <c:spPr>
            <a:ln w="28575" cap="rnd">
              <a:solidFill>
                <a:schemeClr val="accent3"/>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Sheet1!$B$6:$W$6</c:f>
              <c:numCache>
                <c:formatCode>#,##0</c:formatCode>
                <c:ptCount val="22"/>
                <c:pt idx="0">
                  <c:v>547</c:v>
                </c:pt>
                <c:pt idx="1">
                  <c:v>578</c:v>
                </c:pt>
                <c:pt idx="2">
                  <c:v>563</c:v>
                </c:pt>
                <c:pt idx="3">
                  <c:v>941</c:v>
                </c:pt>
                <c:pt idx="4">
                  <c:v>1179</c:v>
                </c:pt>
                <c:pt idx="5">
                  <c:v>1305</c:v>
                </c:pt>
                <c:pt idx="6">
                  <c:v>1608</c:v>
                </c:pt>
                <c:pt idx="7">
                  <c:v>1462</c:v>
                </c:pt>
                <c:pt idx="8">
                  <c:v>1378</c:v>
                </c:pt>
                <c:pt idx="9">
                  <c:v>1302</c:v>
                </c:pt>
                <c:pt idx="10">
                  <c:v>1632</c:v>
                </c:pt>
                <c:pt idx="11">
                  <c:v>1854</c:v>
                </c:pt>
                <c:pt idx="12">
                  <c:v>2266</c:v>
                </c:pt>
                <c:pt idx="13">
                  <c:v>2635</c:v>
                </c:pt>
                <c:pt idx="14">
                  <c:v>3627</c:v>
                </c:pt>
                <c:pt idx="15">
                  <c:v>4298</c:v>
                </c:pt>
                <c:pt idx="16">
                  <c:v>5716</c:v>
                </c:pt>
                <c:pt idx="17">
                  <c:v>7542</c:v>
                </c:pt>
                <c:pt idx="18">
                  <c:v>10333</c:v>
                </c:pt>
                <c:pt idx="19">
                  <c:v>12676</c:v>
                </c:pt>
                <c:pt idx="20">
                  <c:v>16167</c:v>
                </c:pt>
                <c:pt idx="21">
                  <c:v>23837</c:v>
                </c:pt>
              </c:numCache>
            </c:numRef>
          </c:val>
          <c:smooth val="0"/>
          <c:extLst>
            <c:ext xmlns:c16="http://schemas.microsoft.com/office/drawing/2014/chart" uri="{C3380CC4-5D6E-409C-BE32-E72D297353CC}">
              <c16:uniqueId val="{00000002-D4D2-472B-A513-E775ADD87E95}"/>
            </c:ext>
          </c:extLst>
        </c:ser>
        <c:ser>
          <c:idx val="0"/>
          <c:order val="2"/>
          <c:tx>
            <c:strRef>
              <c:f>Sheet1!$A$5</c:f>
              <c:strCache>
                <c:ptCount val="1"/>
                <c:pt idx="0">
                  <c:v>Cocaine</c:v>
                </c:pt>
              </c:strCache>
            </c:strRef>
          </c:tx>
          <c:spPr>
            <a:ln w="28575" cap="rnd">
              <a:solidFill>
                <a:schemeClr val="accent1"/>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Sheet1!$B$5:$W$5</c:f>
              <c:numCache>
                <c:formatCode>#,##0</c:formatCode>
                <c:ptCount val="22"/>
                <c:pt idx="0">
                  <c:v>3822</c:v>
                </c:pt>
                <c:pt idx="1">
                  <c:v>3544</c:v>
                </c:pt>
                <c:pt idx="2">
                  <c:v>3833</c:v>
                </c:pt>
                <c:pt idx="3">
                  <c:v>4599</c:v>
                </c:pt>
                <c:pt idx="4">
                  <c:v>5199</c:v>
                </c:pt>
                <c:pt idx="5">
                  <c:v>5443</c:v>
                </c:pt>
                <c:pt idx="6">
                  <c:v>6208</c:v>
                </c:pt>
                <c:pt idx="7">
                  <c:v>7448</c:v>
                </c:pt>
                <c:pt idx="8">
                  <c:v>6512</c:v>
                </c:pt>
                <c:pt idx="9">
                  <c:v>5129</c:v>
                </c:pt>
                <c:pt idx="10">
                  <c:v>4350</c:v>
                </c:pt>
                <c:pt idx="11">
                  <c:v>4183</c:v>
                </c:pt>
                <c:pt idx="12">
                  <c:v>4681</c:v>
                </c:pt>
                <c:pt idx="13">
                  <c:v>4404</c:v>
                </c:pt>
                <c:pt idx="14">
                  <c:v>4944</c:v>
                </c:pt>
                <c:pt idx="15">
                  <c:v>5415</c:v>
                </c:pt>
                <c:pt idx="16">
                  <c:v>6784</c:v>
                </c:pt>
                <c:pt idx="17">
                  <c:v>10375</c:v>
                </c:pt>
                <c:pt idx="18">
                  <c:v>13942</c:v>
                </c:pt>
                <c:pt idx="19">
                  <c:v>14666</c:v>
                </c:pt>
                <c:pt idx="20">
                  <c:v>15883</c:v>
                </c:pt>
                <c:pt idx="21">
                  <c:v>19447</c:v>
                </c:pt>
              </c:numCache>
            </c:numRef>
          </c:val>
          <c:smooth val="0"/>
          <c:extLst>
            <c:ext xmlns:c16="http://schemas.microsoft.com/office/drawing/2014/chart" uri="{C3380CC4-5D6E-409C-BE32-E72D297353CC}">
              <c16:uniqueId val="{00000000-D4D2-472B-A513-E775ADD87E95}"/>
            </c:ext>
          </c:extLst>
        </c:ser>
        <c:ser>
          <c:idx val="1"/>
          <c:order val="3"/>
          <c:tx>
            <c:strRef>
              <c:f>Sheet1!$A$2</c:f>
              <c:strCache>
                <c:ptCount val="1"/>
                <c:pt idx="0">
                  <c:v>Prescription Opioids (natural &amp; semi-synthetic opioids &amp; methadone)</c:v>
                </c:pt>
              </c:strCache>
            </c:strRef>
          </c:tx>
          <c:spPr>
            <a:ln w="28575" cap="rnd">
              <a:solidFill>
                <a:schemeClr val="accent2"/>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Sheet1!$B$2:$W$2</c:f>
              <c:numCache>
                <c:formatCode>#,##0</c:formatCode>
                <c:ptCount val="22"/>
                <c:pt idx="0">
                  <c:v>3442</c:v>
                </c:pt>
                <c:pt idx="1">
                  <c:v>3785</c:v>
                </c:pt>
                <c:pt idx="2">
                  <c:v>4770</c:v>
                </c:pt>
                <c:pt idx="3">
                  <c:v>6483</c:v>
                </c:pt>
                <c:pt idx="4">
                  <c:v>7461</c:v>
                </c:pt>
                <c:pt idx="5">
                  <c:v>8577</c:v>
                </c:pt>
                <c:pt idx="6">
                  <c:v>9612</c:v>
                </c:pt>
                <c:pt idx="7">
                  <c:v>11589</c:v>
                </c:pt>
                <c:pt idx="8">
                  <c:v>12796</c:v>
                </c:pt>
                <c:pt idx="9">
                  <c:v>13149</c:v>
                </c:pt>
                <c:pt idx="10">
                  <c:v>13523</c:v>
                </c:pt>
                <c:pt idx="11">
                  <c:v>14583</c:v>
                </c:pt>
                <c:pt idx="12">
                  <c:v>15140</c:v>
                </c:pt>
                <c:pt idx="13">
                  <c:v>14240</c:v>
                </c:pt>
                <c:pt idx="14">
                  <c:v>14145</c:v>
                </c:pt>
                <c:pt idx="15">
                  <c:v>14838</c:v>
                </c:pt>
                <c:pt idx="16">
                  <c:v>15281</c:v>
                </c:pt>
                <c:pt idx="17">
                  <c:v>17087</c:v>
                </c:pt>
                <c:pt idx="18">
                  <c:v>17029</c:v>
                </c:pt>
                <c:pt idx="19">
                  <c:v>14975</c:v>
                </c:pt>
                <c:pt idx="20">
                  <c:v>14139</c:v>
                </c:pt>
                <c:pt idx="21">
                  <c:v>16416</c:v>
                </c:pt>
              </c:numCache>
            </c:numRef>
          </c:val>
          <c:smooth val="0"/>
          <c:extLst>
            <c:ext xmlns:c16="http://schemas.microsoft.com/office/drawing/2014/chart" uri="{C3380CC4-5D6E-409C-BE32-E72D297353CC}">
              <c16:uniqueId val="{00000001-D4D2-472B-A513-E775ADD87E95}"/>
            </c:ext>
          </c:extLst>
        </c:ser>
        <c:ser>
          <c:idx val="3"/>
          <c:order val="4"/>
          <c:tx>
            <c:strRef>
              <c:f>Sheet1!$A$4</c:f>
              <c:strCache>
                <c:ptCount val="1"/>
                <c:pt idx="0">
                  <c:v>Heroin</c:v>
                </c:pt>
              </c:strCache>
            </c:strRef>
          </c:tx>
          <c:spPr>
            <a:ln w="28575" cap="rnd">
              <a:solidFill>
                <a:schemeClr val="accent4"/>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Sheet1!$B$4:$W$4</c:f>
              <c:numCache>
                <c:formatCode>#,##0</c:formatCode>
                <c:ptCount val="22"/>
                <c:pt idx="0">
                  <c:v>1960</c:v>
                </c:pt>
                <c:pt idx="1">
                  <c:v>1842</c:v>
                </c:pt>
                <c:pt idx="2">
                  <c:v>1779</c:v>
                </c:pt>
                <c:pt idx="3">
                  <c:v>2089</c:v>
                </c:pt>
                <c:pt idx="4">
                  <c:v>2080</c:v>
                </c:pt>
                <c:pt idx="5">
                  <c:v>1878</c:v>
                </c:pt>
                <c:pt idx="6">
                  <c:v>2009</c:v>
                </c:pt>
                <c:pt idx="7">
                  <c:v>2088</c:v>
                </c:pt>
                <c:pt idx="8">
                  <c:v>2399</c:v>
                </c:pt>
                <c:pt idx="9">
                  <c:v>3041</c:v>
                </c:pt>
                <c:pt idx="10">
                  <c:v>3278</c:v>
                </c:pt>
                <c:pt idx="11">
                  <c:v>3036</c:v>
                </c:pt>
                <c:pt idx="12">
                  <c:v>4397</c:v>
                </c:pt>
                <c:pt idx="13">
                  <c:v>5925</c:v>
                </c:pt>
                <c:pt idx="14">
                  <c:v>8257</c:v>
                </c:pt>
                <c:pt idx="15">
                  <c:v>10574</c:v>
                </c:pt>
                <c:pt idx="16">
                  <c:v>12989</c:v>
                </c:pt>
                <c:pt idx="17">
                  <c:v>15469</c:v>
                </c:pt>
                <c:pt idx="18">
                  <c:v>15482</c:v>
                </c:pt>
                <c:pt idx="19">
                  <c:v>14996</c:v>
                </c:pt>
                <c:pt idx="20">
                  <c:v>14019</c:v>
                </c:pt>
                <c:pt idx="21">
                  <c:v>13165</c:v>
                </c:pt>
              </c:numCache>
            </c:numRef>
          </c:val>
          <c:smooth val="0"/>
          <c:extLst>
            <c:ext xmlns:c16="http://schemas.microsoft.com/office/drawing/2014/chart" uri="{C3380CC4-5D6E-409C-BE32-E72D297353CC}">
              <c16:uniqueId val="{00000003-D4D2-472B-A513-E775ADD87E95}"/>
            </c:ext>
          </c:extLst>
        </c:ser>
        <c:ser>
          <c:idx val="5"/>
          <c:order val="5"/>
          <c:tx>
            <c:strRef>
              <c:f>Sheet1!$A$7</c:f>
              <c:strCache>
                <c:ptCount val="1"/>
                <c:pt idx="0">
                  <c:v>Benzodiazepines</c:v>
                </c:pt>
              </c:strCache>
            </c:strRef>
          </c:tx>
          <c:spPr>
            <a:ln w="28575" cap="rnd">
              <a:solidFill>
                <a:schemeClr val="accent6"/>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Sheet1!$B$7:$W$7</c:f>
              <c:numCache>
                <c:formatCode>#,##0</c:formatCode>
                <c:ptCount val="22"/>
                <c:pt idx="0">
                  <c:v>1135</c:v>
                </c:pt>
                <c:pt idx="1">
                  <c:v>1298</c:v>
                </c:pt>
                <c:pt idx="2">
                  <c:v>1594</c:v>
                </c:pt>
                <c:pt idx="3">
                  <c:v>2022</c:v>
                </c:pt>
                <c:pt idx="4">
                  <c:v>2248</c:v>
                </c:pt>
                <c:pt idx="5">
                  <c:v>2627</c:v>
                </c:pt>
                <c:pt idx="6">
                  <c:v>3084</c:v>
                </c:pt>
                <c:pt idx="7">
                  <c:v>3835</c:v>
                </c:pt>
                <c:pt idx="8">
                  <c:v>4500</c:v>
                </c:pt>
                <c:pt idx="9">
                  <c:v>5010</c:v>
                </c:pt>
                <c:pt idx="10">
                  <c:v>5567</c:v>
                </c:pt>
                <c:pt idx="11">
                  <c:v>6497</c:v>
                </c:pt>
                <c:pt idx="12">
                  <c:v>6872</c:v>
                </c:pt>
                <c:pt idx="13">
                  <c:v>6524</c:v>
                </c:pt>
                <c:pt idx="14">
                  <c:v>6973</c:v>
                </c:pt>
                <c:pt idx="15">
                  <c:v>7945</c:v>
                </c:pt>
                <c:pt idx="16">
                  <c:v>8791</c:v>
                </c:pt>
                <c:pt idx="17">
                  <c:v>10684</c:v>
                </c:pt>
                <c:pt idx="18">
                  <c:v>11537</c:v>
                </c:pt>
                <c:pt idx="19">
                  <c:v>10724</c:v>
                </c:pt>
                <c:pt idx="20">
                  <c:v>9711</c:v>
                </c:pt>
                <c:pt idx="21">
                  <c:v>12290</c:v>
                </c:pt>
              </c:numCache>
            </c:numRef>
          </c:val>
          <c:smooth val="0"/>
          <c:extLst>
            <c:ext xmlns:c16="http://schemas.microsoft.com/office/drawing/2014/chart" uri="{C3380CC4-5D6E-409C-BE32-E72D297353CC}">
              <c16:uniqueId val="{00000025-D4D2-472B-A513-E775ADD87E95}"/>
            </c:ext>
          </c:extLst>
        </c:ser>
        <c:ser>
          <c:idx val="6"/>
          <c:order val="6"/>
          <c:tx>
            <c:strRef>
              <c:f>Sheet1!$A$8</c:f>
              <c:strCache>
                <c:ptCount val="1"/>
                <c:pt idx="0">
                  <c:v>Antidepressants</c:v>
                </c:pt>
              </c:strCache>
            </c:strRef>
          </c:tx>
          <c:spPr>
            <a:ln w="28575" cap="rnd">
              <a:solidFill>
                <a:schemeClr val="accent1">
                  <a:lumMod val="60000"/>
                </a:schemeClr>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Sheet1!$B$8:$W$8</c:f>
              <c:numCache>
                <c:formatCode>#,##0</c:formatCode>
                <c:ptCount val="22"/>
                <c:pt idx="0">
                  <c:v>1749</c:v>
                </c:pt>
                <c:pt idx="1">
                  <c:v>1798</c:v>
                </c:pt>
                <c:pt idx="2">
                  <c:v>2017</c:v>
                </c:pt>
                <c:pt idx="3">
                  <c:v>2370</c:v>
                </c:pt>
                <c:pt idx="4">
                  <c:v>2512</c:v>
                </c:pt>
                <c:pt idx="5">
                  <c:v>2758</c:v>
                </c:pt>
                <c:pt idx="6">
                  <c:v>2861</c:v>
                </c:pt>
                <c:pt idx="7">
                  <c:v>3133</c:v>
                </c:pt>
                <c:pt idx="8">
                  <c:v>3425</c:v>
                </c:pt>
                <c:pt idx="9">
                  <c:v>3610</c:v>
                </c:pt>
                <c:pt idx="10">
                  <c:v>3768</c:v>
                </c:pt>
                <c:pt idx="11">
                  <c:v>3889</c:v>
                </c:pt>
                <c:pt idx="12">
                  <c:v>4113</c:v>
                </c:pt>
                <c:pt idx="13">
                  <c:v>4259</c:v>
                </c:pt>
                <c:pt idx="14">
                  <c:v>4458</c:v>
                </c:pt>
                <c:pt idx="15">
                  <c:v>4768</c:v>
                </c:pt>
                <c:pt idx="16">
                  <c:v>4894</c:v>
                </c:pt>
                <c:pt idx="17">
                  <c:v>4812</c:v>
                </c:pt>
                <c:pt idx="18">
                  <c:v>5269</c:v>
                </c:pt>
                <c:pt idx="19">
                  <c:v>5064</c:v>
                </c:pt>
                <c:pt idx="20">
                  <c:v>5175</c:v>
                </c:pt>
                <c:pt idx="21">
                  <c:v>5597</c:v>
                </c:pt>
              </c:numCache>
            </c:numRef>
          </c:val>
          <c:smooth val="0"/>
          <c:extLst>
            <c:ext xmlns:c16="http://schemas.microsoft.com/office/drawing/2014/chart" uri="{C3380CC4-5D6E-409C-BE32-E72D297353CC}">
              <c16:uniqueId val="{00000026-D4D2-472B-A513-E775ADD87E95}"/>
            </c:ext>
          </c:extLst>
        </c:ser>
        <c:dLbls>
          <c:showLegendKey val="0"/>
          <c:showVal val="0"/>
          <c:showCatName val="0"/>
          <c:showSerName val="0"/>
          <c:showPercent val="0"/>
          <c:showBubbleSize val="0"/>
        </c:dLbls>
        <c:smooth val="0"/>
        <c:axId val="495692360"/>
        <c:axId val="495692688"/>
      </c:lineChart>
      <c:catAx>
        <c:axId val="495692360"/>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495692688"/>
        <c:crosses val="autoZero"/>
        <c:auto val="1"/>
        <c:lblAlgn val="ctr"/>
        <c:lblOffset val="100"/>
        <c:tickLblSkip val="1"/>
        <c:tickMarkSkip val="1"/>
        <c:noMultiLvlLbl val="0"/>
      </c:catAx>
      <c:valAx>
        <c:axId val="495692688"/>
        <c:scaling>
          <c:orientation val="minMax"/>
          <c:max val="6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495692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03496710309142"/>
          <c:y val="5.0546548688629456E-2"/>
          <c:w val="0.87994801355254448"/>
          <c:h val="0.78069325342429374"/>
        </c:manualLayout>
      </c:layout>
      <c:barChart>
        <c:barDir val="col"/>
        <c:grouping val="clustered"/>
        <c:varyColors val="0"/>
        <c:ser>
          <c:idx val="0"/>
          <c:order val="0"/>
          <c:tx>
            <c:strRef>
              <c:f>Sheet1!$A$2</c:f>
              <c:strCache>
                <c:ptCount val="1"/>
                <c:pt idx="0">
                  <c:v>  Total</c:v>
                </c:pt>
              </c:strCache>
            </c:strRef>
          </c:tx>
          <c:spPr>
            <a:solidFill>
              <a:schemeClr val="accent1"/>
            </a:solidFill>
            <a:ln>
              <a:noFill/>
            </a:ln>
            <a:effectLst/>
          </c:spPr>
          <c:invertIfNegative val="0"/>
          <c:dLbls>
            <c:dLbl>
              <c:idx val="1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25-4167-A37D-55905EF1BD14}"/>
                </c:ext>
              </c:extLst>
            </c:dLbl>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25-4167-A37D-55905EF1BD14}"/>
                </c:ext>
              </c:extLst>
            </c:dLbl>
            <c:dLbl>
              <c:idx val="21"/>
              <c:layout>
                <c:manualLayout>
                  <c:x val="-8.9355853353676445E-3"/>
                  <c:y val="-1.237052736001942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6E-4FD3-B956-CBB015D23347}"/>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Sheet1!$B$2:$W$2</c:f>
              <c:numCache>
                <c:formatCode>#,##0</c:formatCode>
                <c:ptCount val="22"/>
                <c:pt idx="0">
                  <c:v>8050</c:v>
                </c:pt>
                <c:pt idx="1">
                  <c:v>8407</c:v>
                </c:pt>
                <c:pt idx="2">
                  <c:v>9496</c:v>
                </c:pt>
                <c:pt idx="3">
                  <c:v>11920</c:v>
                </c:pt>
                <c:pt idx="4">
                  <c:v>12940</c:v>
                </c:pt>
                <c:pt idx="5">
                  <c:v>13756</c:v>
                </c:pt>
                <c:pt idx="6">
                  <c:v>14918</c:v>
                </c:pt>
                <c:pt idx="7">
                  <c:v>17545</c:v>
                </c:pt>
                <c:pt idx="8">
                  <c:v>18516</c:v>
                </c:pt>
                <c:pt idx="9">
                  <c:v>19582</c:v>
                </c:pt>
                <c:pt idx="10">
                  <c:v>20422</c:v>
                </c:pt>
                <c:pt idx="11">
                  <c:v>21089</c:v>
                </c:pt>
                <c:pt idx="12">
                  <c:v>22784</c:v>
                </c:pt>
                <c:pt idx="13">
                  <c:v>23166</c:v>
                </c:pt>
                <c:pt idx="14">
                  <c:v>25052</c:v>
                </c:pt>
                <c:pt idx="15">
                  <c:v>28647</c:v>
                </c:pt>
                <c:pt idx="16">
                  <c:v>33091</c:v>
                </c:pt>
                <c:pt idx="17">
                  <c:v>42249</c:v>
                </c:pt>
                <c:pt idx="18">
                  <c:v>47600</c:v>
                </c:pt>
                <c:pt idx="19">
                  <c:v>46802</c:v>
                </c:pt>
                <c:pt idx="20">
                  <c:v>49860</c:v>
                </c:pt>
                <c:pt idx="21">
                  <c:v>68630</c:v>
                </c:pt>
              </c:numCache>
            </c:numRef>
          </c:val>
          <c:extLst>
            <c:ext xmlns:c16="http://schemas.microsoft.com/office/drawing/2014/chart" uri="{C3380CC4-5D6E-409C-BE32-E72D297353CC}">
              <c16:uniqueId val="{00000000-35BA-427D-93CD-5271BD2ABA71}"/>
            </c:ext>
          </c:extLst>
        </c:ser>
        <c:dLbls>
          <c:showLegendKey val="0"/>
          <c:showVal val="0"/>
          <c:showCatName val="0"/>
          <c:showSerName val="0"/>
          <c:showPercent val="0"/>
          <c:showBubbleSize val="0"/>
        </c:dLbls>
        <c:gapWidth val="20"/>
        <c:overlap val="-2"/>
        <c:axId val="653245520"/>
        <c:axId val="653244536"/>
      </c:barChart>
      <c:lineChart>
        <c:grouping val="standard"/>
        <c:varyColors val="0"/>
        <c:ser>
          <c:idx val="1"/>
          <c:order val="1"/>
          <c:tx>
            <c:strRef>
              <c:f>Sheet1!$A$3</c:f>
              <c:strCache>
                <c:ptCount val="1"/>
                <c:pt idx="0">
                  <c:v>  Female</c:v>
                </c:pt>
              </c:strCache>
            </c:strRef>
          </c:tx>
          <c:spPr>
            <a:ln w="28575" cap="rnd">
              <a:solidFill>
                <a:schemeClr val="accent2"/>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Sheet1!$B$3:$W$3</c:f>
              <c:numCache>
                <c:formatCode>#,##0</c:formatCode>
                <c:ptCount val="22"/>
                <c:pt idx="0">
                  <c:v>2057</c:v>
                </c:pt>
                <c:pt idx="1">
                  <c:v>2264</c:v>
                </c:pt>
                <c:pt idx="2">
                  <c:v>2767</c:v>
                </c:pt>
                <c:pt idx="3">
                  <c:v>3760</c:v>
                </c:pt>
                <c:pt idx="4">
                  <c:v>4138</c:v>
                </c:pt>
                <c:pt idx="5">
                  <c:v>4643</c:v>
                </c:pt>
                <c:pt idx="6">
                  <c:v>5161</c:v>
                </c:pt>
                <c:pt idx="7">
                  <c:v>5945</c:v>
                </c:pt>
                <c:pt idx="8">
                  <c:v>6581</c:v>
                </c:pt>
                <c:pt idx="9">
                  <c:v>6819</c:v>
                </c:pt>
                <c:pt idx="10">
                  <c:v>7287</c:v>
                </c:pt>
                <c:pt idx="11">
                  <c:v>7734</c:v>
                </c:pt>
                <c:pt idx="12">
                  <c:v>8325</c:v>
                </c:pt>
                <c:pt idx="13">
                  <c:v>8432</c:v>
                </c:pt>
                <c:pt idx="14">
                  <c:v>9055</c:v>
                </c:pt>
                <c:pt idx="15">
                  <c:v>10227</c:v>
                </c:pt>
                <c:pt idx="16">
                  <c:v>11420</c:v>
                </c:pt>
                <c:pt idx="17">
                  <c:v>13751</c:v>
                </c:pt>
                <c:pt idx="18">
                  <c:v>15263</c:v>
                </c:pt>
                <c:pt idx="19">
                  <c:v>14724</c:v>
                </c:pt>
                <c:pt idx="20">
                  <c:v>15225</c:v>
                </c:pt>
                <c:pt idx="21">
                  <c:v>19970</c:v>
                </c:pt>
              </c:numCache>
            </c:numRef>
          </c:val>
          <c:smooth val="0"/>
          <c:extLst>
            <c:ext xmlns:c16="http://schemas.microsoft.com/office/drawing/2014/chart" uri="{C3380CC4-5D6E-409C-BE32-E72D297353CC}">
              <c16:uniqueId val="{00000001-35BA-427D-93CD-5271BD2ABA71}"/>
            </c:ext>
          </c:extLst>
        </c:ser>
        <c:ser>
          <c:idx val="2"/>
          <c:order val="2"/>
          <c:tx>
            <c:strRef>
              <c:f>Sheet1!$A$4</c:f>
              <c:strCache>
                <c:ptCount val="1"/>
                <c:pt idx="0">
                  <c:v>  Male</c:v>
                </c:pt>
              </c:strCache>
            </c:strRef>
          </c:tx>
          <c:spPr>
            <a:ln w="28575" cap="rnd">
              <a:solidFill>
                <a:schemeClr val="accent4"/>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Sheet1!$B$4:$W$4</c:f>
              <c:numCache>
                <c:formatCode>#,##0</c:formatCode>
                <c:ptCount val="22"/>
                <c:pt idx="0">
                  <c:v>5993</c:v>
                </c:pt>
                <c:pt idx="1">
                  <c:v>6143</c:v>
                </c:pt>
                <c:pt idx="2">
                  <c:v>6729</c:v>
                </c:pt>
                <c:pt idx="3">
                  <c:v>8160</c:v>
                </c:pt>
                <c:pt idx="4">
                  <c:v>8802</c:v>
                </c:pt>
                <c:pt idx="5">
                  <c:v>9113</c:v>
                </c:pt>
                <c:pt idx="6">
                  <c:v>9756</c:v>
                </c:pt>
                <c:pt idx="7">
                  <c:v>11600</c:v>
                </c:pt>
                <c:pt idx="8">
                  <c:v>11935</c:v>
                </c:pt>
                <c:pt idx="9">
                  <c:v>12763</c:v>
                </c:pt>
                <c:pt idx="10">
                  <c:v>13135</c:v>
                </c:pt>
                <c:pt idx="11">
                  <c:v>13355</c:v>
                </c:pt>
                <c:pt idx="12">
                  <c:v>14459</c:v>
                </c:pt>
                <c:pt idx="13">
                  <c:v>14733</c:v>
                </c:pt>
                <c:pt idx="14">
                  <c:v>15997</c:v>
                </c:pt>
                <c:pt idx="15">
                  <c:v>18420</c:v>
                </c:pt>
                <c:pt idx="16">
                  <c:v>21671</c:v>
                </c:pt>
                <c:pt idx="17">
                  <c:v>28498</c:v>
                </c:pt>
                <c:pt idx="18">
                  <c:v>32337</c:v>
                </c:pt>
                <c:pt idx="19">
                  <c:v>32078</c:v>
                </c:pt>
                <c:pt idx="20">
                  <c:v>34635</c:v>
                </c:pt>
                <c:pt idx="21">
                  <c:v>48660</c:v>
                </c:pt>
              </c:numCache>
            </c:numRef>
          </c:val>
          <c:smooth val="0"/>
          <c:extLst>
            <c:ext xmlns:c16="http://schemas.microsoft.com/office/drawing/2014/chart" uri="{C3380CC4-5D6E-409C-BE32-E72D297353CC}">
              <c16:uniqueId val="{00000002-35BA-427D-93CD-5271BD2ABA71}"/>
            </c:ext>
          </c:extLst>
        </c:ser>
        <c:dLbls>
          <c:showLegendKey val="0"/>
          <c:showVal val="0"/>
          <c:showCatName val="0"/>
          <c:showSerName val="0"/>
          <c:showPercent val="0"/>
          <c:showBubbleSize val="0"/>
        </c:dLbls>
        <c:marker val="1"/>
        <c:smooth val="0"/>
        <c:axId val="653245520"/>
        <c:axId val="653244536"/>
      </c:lineChart>
      <c:catAx>
        <c:axId val="65324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53244536"/>
        <c:crosses val="autoZero"/>
        <c:auto val="1"/>
        <c:lblAlgn val="ctr"/>
        <c:lblOffset val="100"/>
        <c:noMultiLvlLbl val="0"/>
      </c:catAx>
      <c:valAx>
        <c:axId val="653244536"/>
        <c:scaling>
          <c:orientation val="minMax"/>
          <c:max val="10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53245520"/>
        <c:crosses val="autoZero"/>
        <c:crossBetween val="between"/>
        <c:majorUnit val="20000"/>
      </c:valAx>
      <c:spPr>
        <a:noFill/>
        <a:ln>
          <a:noFill/>
        </a:ln>
        <a:effectLst/>
      </c:spPr>
    </c:plotArea>
    <c:legend>
      <c:legendPos val="b"/>
      <c:layout>
        <c:manualLayout>
          <c:xMode val="edge"/>
          <c:yMode val="edge"/>
          <c:x val="0.12241587738594494"/>
          <c:y val="3.75835068519106E-2"/>
          <c:w val="0.18257640599734912"/>
          <c:h val="0.1738069013887722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2399700037"/>
          <c:y val="3.7169308786040772E-2"/>
          <c:w val="0.86856392950881156"/>
          <c:h val="0.82426471040186677"/>
        </c:manualLayout>
      </c:layout>
      <c:barChart>
        <c:barDir val="col"/>
        <c:grouping val="clustered"/>
        <c:varyColors val="0"/>
        <c:ser>
          <c:idx val="0"/>
          <c:order val="0"/>
          <c:tx>
            <c:strRef>
              <c:f>Sheet1!$A$2</c:f>
              <c:strCache>
                <c:ptCount val="1"/>
                <c:pt idx="0">
                  <c:v>   Total</c:v>
                </c:pt>
              </c:strCache>
            </c:strRef>
          </c:tx>
          <c:spPr>
            <a:solidFill>
              <a:schemeClr val="accent1"/>
            </a:solidFill>
            <a:ln>
              <a:noFill/>
            </a:ln>
            <a:effectLst/>
          </c:spPr>
          <c:invertIfNegative val="0"/>
          <c:dLbls>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115-429E-A9FE-E58347068FF3}"/>
                </c:ext>
              </c:extLst>
            </c:dLbl>
            <c:dLbl>
              <c:idx val="20"/>
              <c:layout>
                <c:manualLayout>
                  <c:x val="-1.064573959505051E-2"/>
                  <c:y val="-1.575045654620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F8-462C-AB35-870118D7E1A6}"/>
                </c:ext>
              </c:extLst>
            </c:dLbl>
            <c:dLbl>
              <c:idx val="21"/>
              <c:layout>
                <c:manualLayout>
                  <c:x val="8.9285714285713188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C39-4CB0-97D2-090EF861B0B7}"/>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Sheet1!$B$2:$W$2</c:f>
              <c:numCache>
                <c:formatCode>#,##0</c:formatCode>
                <c:ptCount val="22"/>
                <c:pt idx="0">
                  <c:v>3442</c:v>
                </c:pt>
                <c:pt idx="1">
                  <c:v>3785</c:v>
                </c:pt>
                <c:pt idx="2">
                  <c:v>4770</c:v>
                </c:pt>
                <c:pt idx="3">
                  <c:v>6483</c:v>
                </c:pt>
                <c:pt idx="4">
                  <c:v>7461</c:v>
                </c:pt>
                <c:pt idx="5">
                  <c:v>8577</c:v>
                </c:pt>
                <c:pt idx="6">
                  <c:v>9612</c:v>
                </c:pt>
                <c:pt idx="7">
                  <c:v>11589</c:v>
                </c:pt>
                <c:pt idx="8">
                  <c:v>12796</c:v>
                </c:pt>
                <c:pt idx="9">
                  <c:v>13149</c:v>
                </c:pt>
                <c:pt idx="10">
                  <c:v>13523</c:v>
                </c:pt>
                <c:pt idx="11">
                  <c:v>14583</c:v>
                </c:pt>
                <c:pt idx="12">
                  <c:v>15140</c:v>
                </c:pt>
                <c:pt idx="13">
                  <c:v>14240</c:v>
                </c:pt>
                <c:pt idx="14">
                  <c:v>14145</c:v>
                </c:pt>
                <c:pt idx="15">
                  <c:v>14838</c:v>
                </c:pt>
                <c:pt idx="16">
                  <c:v>15281</c:v>
                </c:pt>
                <c:pt idx="17">
                  <c:v>17087</c:v>
                </c:pt>
                <c:pt idx="18">
                  <c:v>17029</c:v>
                </c:pt>
                <c:pt idx="19">
                  <c:v>14975</c:v>
                </c:pt>
                <c:pt idx="20">
                  <c:v>14139</c:v>
                </c:pt>
                <c:pt idx="21">
                  <c:v>16416</c:v>
                </c:pt>
              </c:numCache>
            </c:numRef>
          </c:val>
          <c:extLst>
            <c:ext xmlns:c16="http://schemas.microsoft.com/office/drawing/2014/chart" uri="{C3380CC4-5D6E-409C-BE32-E72D297353CC}">
              <c16:uniqueId val="{00000000-B89C-4E2E-AA29-4E20259D07E0}"/>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Prescription Opioids in Combination with Synthetic Opioids other than Methadone</c:v>
                </c:pt>
              </c:strCache>
            </c:strRef>
          </c:tx>
          <c:spPr>
            <a:ln w="28575" cap="rnd">
              <a:solidFill>
                <a:srgbClr val="FFFF00"/>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Sheet1!$B$3:$W$3</c:f>
              <c:numCache>
                <c:formatCode>General</c:formatCode>
                <c:ptCount val="22"/>
                <c:pt idx="0">
                  <c:v>142</c:v>
                </c:pt>
                <c:pt idx="1">
                  <c:v>167</c:v>
                </c:pt>
                <c:pt idx="2">
                  <c:v>199</c:v>
                </c:pt>
                <c:pt idx="3">
                  <c:v>322</c:v>
                </c:pt>
                <c:pt idx="4">
                  <c:v>344</c:v>
                </c:pt>
                <c:pt idx="5">
                  <c:v>384</c:v>
                </c:pt>
                <c:pt idx="6">
                  <c:v>426</c:v>
                </c:pt>
                <c:pt idx="7">
                  <c:v>573</c:v>
                </c:pt>
                <c:pt idx="8">
                  <c:v>601</c:v>
                </c:pt>
                <c:pt idx="9">
                  <c:v>655</c:v>
                </c:pt>
                <c:pt idx="10">
                  <c:v>872</c:v>
                </c:pt>
                <c:pt idx="11">
                  <c:v>939</c:v>
                </c:pt>
                <c:pt idx="12">
                  <c:v>889</c:v>
                </c:pt>
                <c:pt idx="13">
                  <c:v>861</c:v>
                </c:pt>
                <c:pt idx="14" formatCode="#,##0">
                  <c:v>1015</c:v>
                </c:pt>
                <c:pt idx="15" formatCode="#,##0">
                  <c:v>1489</c:v>
                </c:pt>
                <c:pt idx="16" formatCode="#,##0">
                  <c:v>2263</c:v>
                </c:pt>
                <c:pt idx="17" formatCode="#,##0">
                  <c:v>4055</c:v>
                </c:pt>
                <c:pt idx="18" formatCode="#,##0">
                  <c:v>5444</c:v>
                </c:pt>
                <c:pt idx="19" formatCode="#,##0">
                  <c:v>5417</c:v>
                </c:pt>
                <c:pt idx="20" formatCode="#,##0">
                  <c:v>5876</c:v>
                </c:pt>
                <c:pt idx="21" formatCode="#,##0">
                  <c:v>8626</c:v>
                </c:pt>
              </c:numCache>
            </c:numRef>
          </c:val>
          <c:smooth val="0"/>
          <c:extLst>
            <c:ext xmlns:c16="http://schemas.microsoft.com/office/drawing/2014/chart" uri="{C3380CC4-5D6E-409C-BE32-E72D297353CC}">
              <c16:uniqueId val="{00000001-B89C-4E2E-AA29-4E20259D07E0}"/>
            </c:ext>
          </c:extLst>
        </c:ser>
        <c:ser>
          <c:idx val="2"/>
          <c:order val="2"/>
          <c:tx>
            <c:strRef>
              <c:f>Sheet1!$A$4</c:f>
              <c:strCache>
                <c:ptCount val="1"/>
                <c:pt idx="0">
                  <c:v>   Prescription Opioids without any other Opioid</c:v>
                </c:pt>
              </c:strCache>
            </c:strRef>
          </c:tx>
          <c:spPr>
            <a:ln w="28575" cap="rnd">
              <a:solidFill>
                <a:schemeClr val="accent6">
                  <a:lumMod val="20000"/>
                  <a:lumOff val="80000"/>
                </a:schemeClr>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Sheet1!$B$4:$W$4</c:f>
              <c:numCache>
                <c:formatCode>#,##0</c:formatCode>
                <c:ptCount val="22"/>
                <c:pt idx="0">
                  <c:v>2604</c:v>
                </c:pt>
                <c:pt idx="1">
                  <c:v>3055</c:v>
                </c:pt>
                <c:pt idx="2">
                  <c:v>4002</c:v>
                </c:pt>
                <c:pt idx="3">
                  <c:v>5544</c:v>
                </c:pt>
                <c:pt idx="4">
                  <c:v>6483</c:v>
                </c:pt>
                <c:pt idx="5">
                  <c:v>7610</c:v>
                </c:pt>
                <c:pt idx="6">
                  <c:v>8480</c:v>
                </c:pt>
                <c:pt idx="7">
                  <c:v>10185</c:v>
                </c:pt>
                <c:pt idx="8">
                  <c:v>11394</c:v>
                </c:pt>
                <c:pt idx="9">
                  <c:v>11514</c:v>
                </c:pt>
                <c:pt idx="10">
                  <c:v>11802</c:v>
                </c:pt>
                <c:pt idx="11">
                  <c:v>12871</c:v>
                </c:pt>
                <c:pt idx="12">
                  <c:v>13226</c:v>
                </c:pt>
                <c:pt idx="13">
                  <c:v>12232</c:v>
                </c:pt>
                <c:pt idx="14">
                  <c:v>11648</c:v>
                </c:pt>
                <c:pt idx="15">
                  <c:v>11704</c:v>
                </c:pt>
                <c:pt idx="16">
                  <c:v>11320</c:v>
                </c:pt>
                <c:pt idx="17">
                  <c:v>11380</c:v>
                </c:pt>
                <c:pt idx="18">
                  <c:v>10285</c:v>
                </c:pt>
                <c:pt idx="19">
                  <c:v>8491</c:v>
                </c:pt>
                <c:pt idx="20">
                  <c:v>7362</c:v>
                </c:pt>
                <c:pt idx="21">
                  <c:v>7114</c:v>
                </c:pt>
              </c:numCache>
            </c:numRef>
          </c:val>
          <c:smooth val="0"/>
          <c:extLst>
            <c:ext xmlns:c16="http://schemas.microsoft.com/office/drawing/2014/chart" uri="{C3380CC4-5D6E-409C-BE32-E72D297353CC}">
              <c16:uniqueId val="{00000002-B89C-4E2E-AA29-4E20259D07E0}"/>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25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0.11292650918635171"/>
          <c:y val="1.9793044061363077E-2"/>
          <c:w val="0.88203353487064129"/>
          <c:h val="0.1798280471810920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1262852064"/>
          <c:y val="3.2016429480880015E-2"/>
          <c:w val="0.86562385875966164"/>
          <c:h val="0.82426471040186677"/>
        </c:manualLayout>
      </c:layout>
      <c:barChart>
        <c:barDir val="col"/>
        <c:grouping val="clustered"/>
        <c:varyColors val="0"/>
        <c:ser>
          <c:idx val="0"/>
          <c:order val="0"/>
          <c:tx>
            <c:strRef>
              <c:f>Sheet1!$A$2</c:f>
              <c:strCache>
                <c:ptCount val="1"/>
                <c:pt idx="0">
                  <c:v> All Heroin</c:v>
                </c:pt>
              </c:strCache>
            </c:strRef>
          </c:tx>
          <c:spPr>
            <a:solidFill>
              <a:schemeClr val="accent1"/>
            </a:solidFill>
            <a:ln>
              <a:noFill/>
            </a:ln>
            <a:effectLst/>
          </c:spPr>
          <c:invertIfNegative val="0"/>
          <c:dLbls>
            <c:dLbl>
              <c:idx val="1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FE-48C1-A9C3-E49F2B2273C0}"/>
                </c:ext>
              </c:extLst>
            </c:dLbl>
            <c:dLbl>
              <c:idx val="21"/>
              <c:layout>
                <c:manualLayout>
                  <c:x val="1.3230429988974749E-2"/>
                  <c:y val="7.729467814982867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9E7-4762-8A5D-52FDF6C9EB41}"/>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Sheet1!$B$2:$W$2</c:f>
              <c:numCache>
                <c:formatCode>#,##0</c:formatCode>
                <c:ptCount val="22"/>
                <c:pt idx="0">
                  <c:v>1960</c:v>
                </c:pt>
                <c:pt idx="1">
                  <c:v>1842</c:v>
                </c:pt>
                <c:pt idx="2">
                  <c:v>1779</c:v>
                </c:pt>
                <c:pt idx="3">
                  <c:v>2089</c:v>
                </c:pt>
                <c:pt idx="4">
                  <c:v>2080</c:v>
                </c:pt>
                <c:pt idx="5">
                  <c:v>1878</c:v>
                </c:pt>
                <c:pt idx="6">
                  <c:v>2009</c:v>
                </c:pt>
                <c:pt idx="7">
                  <c:v>2088</c:v>
                </c:pt>
                <c:pt idx="8">
                  <c:v>2399</c:v>
                </c:pt>
                <c:pt idx="9">
                  <c:v>3041</c:v>
                </c:pt>
                <c:pt idx="10">
                  <c:v>3278</c:v>
                </c:pt>
                <c:pt idx="11">
                  <c:v>3036</c:v>
                </c:pt>
                <c:pt idx="12">
                  <c:v>4397</c:v>
                </c:pt>
                <c:pt idx="13">
                  <c:v>5925</c:v>
                </c:pt>
                <c:pt idx="14">
                  <c:v>8257</c:v>
                </c:pt>
                <c:pt idx="15">
                  <c:v>10574</c:v>
                </c:pt>
                <c:pt idx="16">
                  <c:v>12989</c:v>
                </c:pt>
                <c:pt idx="17">
                  <c:v>15469</c:v>
                </c:pt>
                <c:pt idx="18">
                  <c:v>15482</c:v>
                </c:pt>
                <c:pt idx="19">
                  <c:v>14996</c:v>
                </c:pt>
                <c:pt idx="20">
                  <c:v>14019</c:v>
                </c:pt>
                <c:pt idx="21">
                  <c:v>13165</c:v>
                </c:pt>
              </c:numCache>
            </c:numRef>
          </c:val>
          <c:extLst>
            <c:ext xmlns:c16="http://schemas.microsoft.com/office/drawing/2014/chart" uri="{C3380CC4-5D6E-409C-BE32-E72D297353CC}">
              <c16:uniqueId val="{00000002-0876-4AF7-815F-FCF06334F287}"/>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Heroin in Combination with Synthetic Opioids other than Methadone</c:v>
                </c:pt>
              </c:strCache>
            </c:strRef>
          </c:tx>
          <c:spPr>
            <a:ln w="28575" cap="rnd">
              <a:solidFill>
                <a:srgbClr val="FFFF00"/>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Sheet1!$B$3:$W$3</c:f>
              <c:numCache>
                <c:formatCode>#,##0</c:formatCode>
                <c:ptCount val="22"/>
                <c:pt idx="0">
                  <c:v>15</c:v>
                </c:pt>
                <c:pt idx="1">
                  <c:v>18</c:v>
                </c:pt>
                <c:pt idx="2">
                  <c:v>15</c:v>
                </c:pt>
                <c:pt idx="3">
                  <c:v>15</c:v>
                </c:pt>
                <c:pt idx="4">
                  <c:v>16</c:v>
                </c:pt>
                <c:pt idx="5">
                  <c:v>13</c:v>
                </c:pt>
                <c:pt idx="6">
                  <c:v>34</c:v>
                </c:pt>
                <c:pt idx="7">
                  <c:v>113</c:v>
                </c:pt>
                <c:pt idx="8">
                  <c:v>13</c:v>
                </c:pt>
                <c:pt idx="9">
                  <c:v>28</c:v>
                </c:pt>
                <c:pt idx="10">
                  <c:v>29</c:v>
                </c:pt>
                <c:pt idx="11">
                  <c:v>45</c:v>
                </c:pt>
                <c:pt idx="12">
                  <c:v>44</c:v>
                </c:pt>
                <c:pt idx="13">
                  <c:v>69</c:v>
                </c:pt>
                <c:pt idx="14">
                  <c:v>209</c:v>
                </c:pt>
                <c:pt idx="15">
                  <c:v>1027</c:v>
                </c:pt>
                <c:pt idx="16">
                  <c:v>2685</c:v>
                </c:pt>
                <c:pt idx="17">
                  <c:v>5781</c:v>
                </c:pt>
                <c:pt idx="18">
                  <c:v>8091</c:v>
                </c:pt>
                <c:pt idx="19">
                  <c:v>9068</c:v>
                </c:pt>
                <c:pt idx="20">
                  <c:v>8746</c:v>
                </c:pt>
                <c:pt idx="21">
                  <c:v>8990</c:v>
                </c:pt>
              </c:numCache>
            </c:numRef>
          </c:val>
          <c:smooth val="0"/>
          <c:extLst>
            <c:ext xmlns:c16="http://schemas.microsoft.com/office/drawing/2014/chart" uri="{C3380CC4-5D6E-409C-BE32-E72D297353CC}">
              <c16:uniqueId val="{00000003-0876-4AF7-815F-FCF06334F287}"/>
            </c:ext>
          </c:extLst>
        </c:ser>
        <c:ser>
          <c:idx val="2"/>
          <c:order val="2"/>
          <c:tx>
            <c:strRef>
              <c:f>Sheet1!$A$4</c:f>
              <c:strCache>
                <c:ptCount val="1"/>
                <c:pt idx="0">
                  <c:v> Heroin without any Other Opioid</c:v>
                </c:pt>
              </c:strCache>
            </c:strRef>
          </c:tx>
          <c:spPr>
            <a:ln w="28575" cap="rnd">
              <a:solidFill>
                <a:schemeClr val="accent6">
                  <a:lumMod val="40000"/>
                  <a:lumOff val="60000"/>
                </a:schemeClr>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Sheet1!$B$4:$W$4</c:f>
              <c:numCache>
                <c:formatCode>General</c:formatCode>
                <c:ptCount val="22"/>
                <c:pt idx="0">
                  <c:v>1316</c:v>
                </c:pt>
                <c:pt idx="1">
                  <c:v>1354</c:v>
                </c:pt>
                <c:pt idx="2">
                  <c:v>1360</c:v>
                </c:pt>
                <c:pt idx="3">
                  <c:v>1620</c:v>
                </c:pt>
                <c:pt idx="4">
                  <c:v>1644</c:v>
                </c:pt>
                <c:pt idx="5">
                  <c:v>1512</c:v>
                </c:pt>
                <c:pt idx="6">
                  <c:v>1562</c:v>
                </c:pt>
                <c:pt idx="7">
                  <c:v>1536</c:v>
                </c:pt>
                <c:pt idx="8">
                  <c:v>1891</c:v>
                </c:pt>
                <c:pt idx="9">
                  <c:v>2398</c:v>
                </c:pt>
                <c:pt idx="10">
                  <c:v>2581</c:v>
                </c:pt>
                <c:pt idx="11">
                  <c:v>2398</c:v>
                </c:pt>
                <c:pt idx="12">
                  <c:v>3498</c:v>
                </c:pt>
                <c:pt idx="13">
                  <c:v>4775</c:v>
                </c:pt>
                <c:pt idx="14">
                  <c:v>6567</c:v>
                </c:pt>
                <c:pt idx="15">
                  <c:v>7839</c:v>
                </c:pt>
                <c:pt idx="16">
                  <c:v>8583</c:v>
                </c:pt>
                <c:pt idx="17">
                  <c:v>8024</c:v>
                </c:pt>
                <c:pt idx="18">
                  <c:v>6072</c:v>
                </c:pt>
                <c:pt idx="19">
                  <c:v>4823</c:v>
                </c:pt>
                <c:pt idx="20">
                  <c:v>4318</c:v>
                </c:pt>
                <c:pt idx="21" formatCode="#,##0">
                  <c:v>4175</c:v>
                </c:pt>
              </c:numCache>
            </c:numRef>
          </c:val>
          <c:smooth val="0"/>
          <c:extLst>
            <c:ext xmlns:c16="http://schemas.microsoft.com/office/drawing/2014/chart" uri="{C3380CC4-5D6E-409C-BE32-E72D297353CC}">
              <c16:uniqueId val="{00000004-0876-4AF7-815F-FCF06334F287}"/>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25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0.10847204738878424"/>
          <c:y val="1.9734690581897057E-2"/>
          <c:w val="0.77570555058787438"/>
          <c:h val="0.2094312491225735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2399700037"/>
          <c:y val="3.4250614408717496E-2"/>
          <c:w val="0.86856392950881156"/>
          <c:h val="0.79507820353187919"/>
        </c:manualLayout>
      </c:layout>
      <c:barChart>
        <c:barDir val="col"/>
        <c:grouping val="clustered"/>
        <c:varyColors val="0"/>
        <c:ser>
          <c:idx val="0"/>
          <c:order val="0"/>
          <c:tx>
            <c:strRef>
              <c:f>Sheet1!$A$2</c:f>
              <c:strCache>
                <c:ptCount val="1"/>
                <c:pt idx="0">
                  <c:v> All Psychostimulants </c:v>
                </c:pt>
              </c:strCache>
            </c:strRef>
          </c:tx>
          <c:spPr>
            <a:solidFill>
              <a:schemeClr val="accent1"/>
            </a:solidFill>
            <a:ln>
              <a:noFill/>
            </a:ln>
            <a:effectLst/>
          </c:spPr>
          <c:invertIfNegative val="0"/>
          <c:dLbls>
            <c:dLbl>
              <c:idx val="16"/>
              <c:layout>
                <c:manualLayout>
                  <c:x val="-1.331853496115427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7FA-43EC-AA7D-41A4F91CED9F}"/>
                </c:ext>
              </c:extLst>
            </c:dLbl>
            <c:dLbl>
              <c:idx val="21"/>
              <c:layout>
                <c:manualLayout>
                  <c:x val="-1.775804661487236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7FA-43EC-AA7D-41A4F91CED9F}"/>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Sheet1!$B$2:$W$2</c:f>
              <c:numCache>
                <c:formatCode>#,##0</c:formatCode>
                <c:ptCount val="22"/>
                <c:pt idx="0">
                  <c:v>547</c:v>
                </c:pt>
                <c:pt idx="1">
                  <c:v>578</c:v>
                </c:pt>
                <c:pt idx="2">
                  <c:v>563</c:v>
                </c:pt>
                <c:pt idx="3">
                  <c:v>941</c:v>
                </c:pt>
                <c:pt idx="4">
                  <c:v>1179</c:v>
                </c:pt>
                <c:pt idx="5">
                  <c:v>1305</c:v>
                </c:pt>
                <c:pt idx="6">
                  <c:v>1608</c:v>
                </c:pt>
                <c:pt idx="7">
                  <c:v>1462</c:v>
                </c:pt>
                <c:pt idx="8">
                  <c:v>1378</c:v>
                </c:pt>
                <c:pt idx="9">
                  <c:v>1302</c:v>
                </c:pt>
                <c:pt idx="10">
                  <c:v>1632</c:v>
                </c:pt>
                <c:pt idx="11">
                  <c:v>1854</c:v>
                </c:pt>
                <c:pt idx="12">
                  <c:v>2266</c:v>
                </c:pt>
                <c:pt idx="13">
                  <c:v>2635</c:v>
                </c:pt>
                <c:pt idx="14">
                  <c:v>3627</c:v>
                </c:pt>
                <c:pt idx="15">
                  <c:v>4298</c:v>
                </c:pt>
                <c:pt idx="16">
                  <c:v>5716</c:v>
                </c:pt>
                <c:pt idx="17">
                  <c:v>7542</c:v>
                </c:pt>
                <c:pt idx="18">
                  <c:v>10333</c:v>
                </c:pt>
                <c:pt idx="19">
                  <c:v>12676</c:v>
                </c:pt>
                <c:pt idx="20">
                  <c:v>16167</c:v>
                </c:pt>
                <c:pt idx="21">
                  <c:v>23837</c:v>
                </c:pt>
              </c:numCache>
            </c:numRef>
          </c:val>
          <c:extLst>
            <c:ext xmlns:c16="http://schemas.microsoft.com/office/drawing/2014/chart" uri="{C3380CC4-5D6E-409C-BE32-E72D297353CC}">
              <c16:uniqueId val="{00000002-0021-404F-86B4-1145458A9036}"/>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Psychostimulants in Combination with Synthetic Opioids other than Methadone</c:v>
                </c:pt>
              </c:strCache>
            </c:strRef>
          </c:tx>
          <c:spPr>
            <a:ln w="28575" cap="rnd">
              <a:solidFill>
                <a:srgbClr val="FFFF00"/>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Sheet1!$B$3:$W$3</c:f>
              <c:numCache>
                <c:formatCode>#,##0</c:formatCode>
                <c:ptCount val="22"/>
                <c:pt idx="0">
                  <c:v>11</c:v>
                </c:pt>
                <c:pt idx="1">
                  <c:v>7</c:v>
                </c:pt>
                <c:pt idx="2">
                  <c:v>6</c:v>
                </c:pt>
                <c:pt idx="3">
                  <c:v>19</c:v>
                </c:pt>
                <c:pt idx="4">
                  <c:v>28</c:v>
                </c:pt>
                <c:pt idx="5">
                  <c:v>29</c:v>
                </c:pt>
                <c:pt idx="6">
                  <c:v>33</c:v>
                </c:pt>
                <c:pt idx="7">
                  <c:v>37</c:v>
                </c:pt>
                <c:pt idx="8">
                  <c:v>35</c:v>
                </c:pt>
                <c:pt idx="9">
                  <c:v>47</c:v>
                </c:pt>
                <c:pt idx="10">
                  <c:v>69</c:v>
                </c:pt>
                <c:pt idx="11">
                  <c:v>73</c:v>
                </c:pt>
                <c:pt idx="12">
                  <c:v>93</c:v>
                </c:pt>
                <c:pt idx="13">
                  <c:v>91</c:v>
                </c:pt>
                <c:pt idx="14">
                  <c:v>142</c:v>
                </c:pt>
                <c:pt idx="15">
                  <c:v>276</c:v>
                </c:pt>
                <c:pt idx="16">
                  <c:v>494</c:v>
                </c:pt>
                <c:pt idx="17">
                  <c:v>1042</c:v>
                </c:pt>
                <c:pt idx="18">
                  <c:v>2546</c:v>
                </c:pt>
                <c:pt idx="19">
                  <c:v>3613</c:v>
                </c:pt>
                <c:pt idx="20">
                  <c:v>5564</c:v>
                </c:pt>
                <c:pt idx="21">
                  <c:v>11717</c:v>
                </c:pt>
              </c:numCache>
            </c:numRef>
          </c:val>
          <c:smooth val="0"/>
          <c:extLst>
            <c:ext xmlns:c16="http://schemas.microsoft.com/office/drawing/2014/chart" uri="{C3380CC4-5D6E-409C-BE32-E72D297353CC}">
              <c16:uniqueId val="{00000003-0021-404F-86B4-1145458A9036}"/>
            </c:ext>
          </c:extLst>
        </c:ser>
        <c:ser>
          <c:idx val="2"/>
          <c:order val="2"/>
          <c:tx>
            <c:strRef>
              <c:f>Sheet1!$A$4</c:f>
              <c:strCache>
                <c:ptCount val="1"/>
                <c:pt idx="0">
                  <c:v> Psychostimulants without any Opioid</c:v>
                </c:pt>
              </c:strCache>
            </c:strRef>
          </c:tx>
          <c:spPr>
            <a:ln w="28575" cap="rnd">
              <a:solidFill>
                <a:schemeClr val="accent6">
                  <a:lumMod val="40000"/>
                  <a:lumOff val="60000"/>
                </a:schemeClr>
              </a:solidFill>
              <a:round/>
            </a:ln>
            <a:effectLst/>
          </c:spPr>
          <c:marker>
            <c:symbol val="none"/>
          </c:marker>
          <c:cat>
            <c:strRef>
              <c:f>Sheet1!$B$1:$W$1</c:f>
              <c:strCach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strCache>
            </c:strRef>
          </c:cat>
          <c:val>
            <c:numRef>
              <c:f>Sheet1!$B$4:$W$4</c:f>
              <c:numCache>
                <c:formatCode>#,##0</c:formatCode>
                <c:ptCount val="22"/>
                <c:pt idx="0">
                  <c:v>360</c:v>
                </c:pt>
                <c:pt idx="1">
                  <c:v>376</c:v>
                </c:pt>
                <c:pt idx="2">
                  <c:v>399</c:v>
                </c:pt>
                <c:pt idx="3">
                  <c:v>616</c:v>
                </c:pt>
                <c:pt idx="4">
                  <c:v>820</c:v>
                </c:pt>
                <c:pt idx="5">
                  <c:v>898</c:v>
                </c:pt>
                <c:pt idx="6">
                  <c:v>1132</c:v>
                </c:pt>
                <c:pt idx="7">
                  <c:v>936</c:v>
                </c:pt>
                <c:pt idx="8">
                  <c:v>905</c:v>
                </c:pt>
                <c:pt idx="9">
                  <c:v>807</c:v>
                </c:pt>
                <c:pt idx="10">
                  <c:v>978</c:v>
                </c:pt>
                <c:pt idx="11">
                  <c:v>1214</c:v>
                </c:pt>
                <c:pt idx="12">
                  <c:v>1390</c:v>
                </c:pt>
                <c:pt idx="13">
                  <c:v>1642</c:v>
                </c:pt>
                <c:pt idx="14">
                  <c:v>2273</c:v>
                </c:pt>
                <c:pt idx="15">
                  <c:v>2492</c:v>
                </c:pt>
                <c:pt idx="16">
                  <c:v>3371</c:v>
                </c:pt>
                <c:pt idx="17">
                  <c:v>4126</c:v>
                </c:pt>
                <c:pt idx="18">
                  <c:v>5130</c:v>
                </c:pt>
                <c:pt idx="19">
                  <c:v>6271</c:v>
                </c:pt>
                <c:pt idx="20">
                  <c:v>7525</c:v>
                </c:pt>
                <c:pt idx="21">
                  <c:v>9060</c:v>
                </c:pt>
              </c:numCache>
            </c:numRef>
          </c:val>
          <c:smooth val="0"/>
          <c:extLst>
            <c:ext xmlns:c16="http://schemas.microsoft.com/office/drawing/2014/chart" uri="{C3380CC4-5D6E-409C-BE32-E72D297353CC}">
              <c16:uniqueId val="{00000004-0021-404F-86B4-1145458A9036}"/>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5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0.11723363658344038"/>
          <c:y val="1.3494119795732734E-3"/>
          <c:w val="0.83775915357972053"/>
          <c:h val="0.2066026300520500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033783567751707E-2"/>
          <c:y val="3.4023787625783133E-2"/>
          <c:w val="0.87188729315812263"/>
          <c:h val="0.82653855987124314"/>
        </c:manualLayout>
      </c:layout>
      <c:barChart>
        <c:barDir val="col"/>
        <c:grouping val="clustered"/>
        <c:varyColors val="0"/>
        <c:ser>
          <c:idx val="0"/>
          <c:order val="0"/>
          <c:tx>
            <c:strRef>
              <c:f>Sheet1!$B$1</c:f>
              <c:strCache>
                <c:ptCount val="1"/>
                <c:pt idx="0">
                  <c:v>  All Cocaine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solidFill>
                <a:srgbClr val="4472C4"/>
              </a:solidFill>
            </a:ln>
            <a:effectLst>
              <a:outerShdw blurRad="40000" dist="23000" dir="5400000" rotWithShape="0">
                <a:srgbClr val="000000">
                  <a:alpha val="35000"/>
                </a:srgbClr>
              </a:outerShdw>
            </a:effectLst>
          </c:spPr>
          <c:invertIfNegative val="0"/>
          <c:dLbls>
            <c:dLbl>
              <c:idx val="1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4E-4B2F-AEA7-9BCF599B4923}"/>
                </c:ext>
              </c:extLst>
            </c:dLbl>
            <c:dLbl>
              <c:idx val="21"/>
              <c:layout>
                <c:manualLayout>
                  <c:x val="-1.9195275009228713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DC-45F0-BD36-5EB8BEA9F288}"/>
                </c:ext>
              </c:extLst>
            </c:dLbl>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Sheet1!$A$2:$A$23</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numCache>
            </c:numRef>
          </c:cat>
          <c:val>
            <c:numRef>
              <c:f>Sheet1!$B$2:$B$23</c:f>
              <c:numCache>
                <c:formatCode>#,##0</c:formatCode>
                <c:ptCount val="22"/>
                <c:pt idx="0">
                  <c:v>3822</c:v>
                </c:pt>
                <c:pt idx="1">
                  <c:v>3544</c:v>
                </c:pt>
                <c:pt idx="2">
                  <c:v>3833</c:v>
                </c:pt>
                <c:pt idx="3">
                  <c:v>4599</c:v>
                </c:pt>
                <c:pt idx="4">
                  <c:v>5199</c:v>
                </c:pt>
                <c:pt idx="5">
                  <c:v>5443</c:v>
                </c:pt>
                <c:pt idx="6">
                  <c:v>6208</c:v>
                </c:pt>
                <c:pt idx="7">
                  <c:v>7448</c:v>
                </c:pt>
                <c:pt idx="8">
                  <c:v>6512</c:v>
                </c:pt>
                <c:pt idx="9">
                  <c:v>5129</c:v>
                </c:pt>
                <c:pt idx="10">
                  <c:v>4350</c:v>
                </c:pt>
                <c:pt idx="11">
                  <c:v>4183</c:v>
                </c:pt>
                <c:pt idx="12">
                  <c:v>4681</c:v>
                </c:pt>
                <c:pt idx="13">
                  <c:v>4404</c:v>
                </c:pt>
                <c:pt idx="14">
                  <c:v>4944</c:v>
                </c:pt>
                <c:pt idx="15">
                  <c:v>5415</c:v>
                </c:pt>
                <c:pt idx="16">
                  <c:v>6784</c:v>
                </c:pt>
                <c:pt idx="17">
                  <c:v>10375</c:v>
                </c:pt>
                <c:pt idx="18">
                  <c:v>13942</c:v>
                </c:pt>
                <c:pt idx="19">
                  <c:v>14666</c:v>
                </c:pt>
                <c:pt idx="20">
                  <c:v>15883</c:v>
                </c:pt>
                <c:pt idx="21">
                  <c:v>19447</c:v>
                </c:pt>
              </c:numCache>
            </c:numRef>
          </c:val>
          <c:extLst>
            <c:ext xmlns:c16="http://schemas.microsoft.com/office/drawing/2014/chart" uri="{C3380CC4-5D6E-409C-BE32-E72D297353CC}">
              <c16:uniqueId val="{00000001-99D8-4469-BDB7-A4BCBC8DE471}"/>
            </c:ext>
          </c:extLst>
        </c:ser>
        <c:dLbls>
          <c:showLegendKey val="0"/>
          <c:showVal val="0"/>
          <c:showCatName val="0"/>
          <c:showSerName val="0"/>
          <c:showPercent val="0"/>
          <c:showBubbleSize val="0"/>
        </c:dLbls>
        <c:gapWidth val="20"/>
        <c:axId val="549211224"/>
        <c:axId val="549292304"/>
      </c:barChart>
      <c:lineChart>
        <c:grouping val="standard"/>
        <c:varyColors val="0"/>
        <c:ser>
          <c:idx val="2"/>
          <c:order val="1"/>
          <c:tx>
            <c:strRef>
              <c:f>Sheet1!$D$1</c:f>
              <c:strCache>
                <c:ptCount val="1"/>
                <c:pt idx="0">
                  <c:v>  Cocaine in Combination with Synthetic Opioids other than Methadone</c:v>
                </c:pt>
              </c:strCache>
            </c:strRef>
          </c:tx>
          <c:spPr>
            <a:ln w="31750" cap="rnd">
              <a:solidFill>
                <a:srgbClr val="FFFF00"/>
              </a:solidFill>
              <a:round/>
            </a:ln>
            <a:effectLst>
              <a:outerShdw blurRad="40000" dist="23000" dir="5400000" rotWithShape="0">
                <a:srgbClr val="000000">
                  <a:alpha val="35000"/>
                </a:srgbClr>
              </a:outerShdw>
            </a:effectLst>
          </c:spPr>
          <c:marker>
            <c:symbol val="none"/>
          </c:marker>
          <c:cat>
            <c:numRef>
              <c:f>Sheet1!$A$2:$A$23</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numCache>
            </c:numRef>
          </c:cat>
          <c:val>
            <c:numRef>
              <c:f>Sheet1!$D$2:$D$23</c:f>
              <c:numCache>
                <c:formatCode>#,##0</c:formatCode>
                <c:ptCount val="22"/>
                <c:pt idx="0">
                  <c:v>47</c:v>
                </c:pt>
                <c:pt idx="1">
                  <c:v>46</c:v>
                </c:pt>
                <c:pt idx="2">
                  <c:v>75</c:v>
                </c:pt>
                <c:pt idx="3">
                  <c:v>65</c:v>
                </c:pt>
                <c:pt idx="4">
                  <c:v>109</c:v>
                </c:pt>
                <c:pt idx="5">
                  <c:v>130</c:v>
                </c:pt>
                <c:pt idx="6">
                  <c:v>174</c:v>
                </c:pt>
                <c:pt idx="7">
                  <c:v>432</c:v>
                </c:pt>
                <c:pt idx="8">
                  <c:v>219</c:v>
                </c:pt>
                <c:pt idx="9">
                  <c:v>182</c:v>
                </c:pt>
                <c:pt idx="10">
                  <c:v>176</c:v>
                </c:pt>
                <c:pt idx="11">
                  <c:v>167</c:v>
                </c:pt>
                <c:pt idx="12">
                  <c:v>189</c:v>
                </c:pt>
                <c:pt idx="13">
                  <c:v>182</c:v>
                </c:pt>
                <c:pt idx="14">
                  <c:v>245</c:v>
                </c:pt>
                <c:pt idx="15">
                  <c:v>628</c:v>
                </c:pt>
                <c:pt idx="16">
                  <c:v>1542</c:v>
                </c:pt>
                <c:pt idx="17">
                  <c:v>4184</c:v>
                </c:pt>
                <c:pt idx="18">
                  <c:v>7241</c:v>
                </c:pt>
                <c:pt idx="19">
                  <c:v>8659</c:v>
                </c:pt>
                <c:pt idx="20">
                  <c:v>10139</c:v>
                </c:pt>
                <c:pt idx="21">
                  <c:v>13903</c:v>
                </c:pt>
              </c:numCache>
            </c:numRef>
          </c:val>
          <c:smooth val="0"/>
          <c:extLst>
            <c:ext xmlns:c16="http://schemas.microsoft.com/office/drawing/2014/chart" uri="{C3380CC4-5D6E-409C-BE32-E72D297353CC}">
              <c16:uniqueId val="{00000003-99D8-4469-BDB7-A4BCBC8DE471}"/>
            </c:ext>
          </c:extLst>
        </c:ser>
        <c:ser>
          <c:idx val="3"/>
          <c:order val="2"/>
          <c:tx>
            <c:strRef>
              <c:f>Sheet1!$C$1</c:f>
              <c:strCache>
                <c:ptCount val="1"/>
                <c:pt idx="0">
                  <c:v>  Cocaine without any Opioid</c:v>
                </c:pt>
              </c:strCache>
            </c:strRef>
          </c:tx>
          <c:spPr>
            <a:ln w="31750" cap="rnd">
              <a:solidFill>
                <a:srgbClr val="70AD47">
                  <a:lumMod val="40000"/>
                  <a:lumOff val="60000"/>
                </a:srgbClr>
              </a:solidFill>
              <a:round/>
            </a:ln>
            <a:effectLst>
              <a:outerShdw blurRad="40000" dist="23000" dir="5400000" rotWithShape="0">
                <a:srgbClr val="000000">
                  <a:alpha val="35000"/>
                </a:srgbClr>
              </a:outerShdw>
            </a:effectLst>
          </c:spPr>
          <c:marker>
            <c:symbol val="none"/>
          </c:marker>
          <c:cat>
            <c:numRef>
              <c:f>Sheet1!$A$2:$A$23</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numCache>
            </c:numRef>
          </c:cat>
          <c:val>
            <c:numRef>
              <c:f>Sheet1!$C$2:$C$23</c:f>
              <c:numCache>
                <c:formatCode>#,##0</c:formatCode>
                <c:ptCount val="22"/>
                <c:pt idx="0">
                  <c:v>1858</c:v>
                </c:pt>
                <c:pt idx="1">
                  <c:v>1710</c:v>
                </c:pt>
                <c:pt idx="2">
                  <c:v>1947</c:v>
                </c:pt>
                <c:pt idx="3">
                  <c:v>2281</c:v>
                </c:pt>
                <c:pt idx="4">
                  <c:v>2743</c:v>
                </c:pt>
                <c:pt idx="5">
                  <c:v>2921</c:v>
                </c:pt>
                <c:pt idx="6">
                  <c:v>3366</c:v>
                </c:pt>
                <c:pt idx="7">
                  <c:v>4076</c:v>
                </c:pt>
                <c:pt idx="8">
                  <c:v>3485</c:v>
                </c:pt>
                <c:pt idx="9">
                  <c:v>2473</c:v>
                </c:pt>
                <c:pt idx="10">
                  <c:v>2140</c:v>
                </c:pt>
                <c:pt idx="11">
                  <c:v>2097</c:v>
                </c:pt>
                <c:pt idx="12">
                  <c:v>2176</c:v>
                </c:pt>
                <c:pt idx="13">
                  <c:v>1956</c:v>
                </c:pt>
                <c:pt idx="14">
                  <c:v>2113</c:v>
                </c:pt>
                <c:pt idx="15">
                  <c:v>2001</c:v>
                </c:pt>
                <c:pt idx="16">
                  <c:v>2278</c:v>
                </c:pt>
                <c:pt idx="17">
                  <c:v>3112</c:v>
                </c:pt>
                <c:pt idx="18">
                  <c:v>3811</c:v>
                </c:pt>
                <c:pt idx="19">
                  <c:v>3779</c:v>
                </c:pt>
                <c:pt idx="20">
                  <c:v>3885</c:v>
                </c:pt>
                <c:pt idx="21">
                  <c:v>4109</c:v>
                </c:pt>
              </c:numCache>
            </c:numRef>
          </c:val>
          <c:smooth val="0"/>
          <c:extLst>
            <c:ext xmlns:c16="http://schemas.microsoft.com/office/drawing/2014/chart" uri="{C3380CC4-5D6E-409C-BE32-E72D297353CC}">
              <c16:uniqueId val="{00000002-99D8-4469-BDB7-A4BCBC8DE471}"/>
            </c:ext>
          </c:extLst>
        </c:ser>
        <c:dLbls>
          <c:showLegendKey val="0"/>
          <c:showVal val="0"/>
          <c:showCatName val="0"/>
          <c:showSerName val="0"/>
          <c:showPercent val="0"/>
          <c:showBubbleSize val="0"/>
        </c:dLbls>
        <c:marker val="1"/>
        <c:smooth val="0"/>
        <c:axId val="549211224"/>
        <c:axId val="549292304"/>
      </c:lineChart>
      <c:catAx>
        <c:axId val="549211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92304"/>
        <c:crosses val="autoZero"/>
        <c:auto val="1"/>
        <c:lblAlgn val="ctr"/>
        <c:lblOffset val="100"/>
        <c:noMultiLvlLbl val="0"/>
      </c:catAx>
      <c:valAx>
        <c:axId val="549292304"/>
        <c:scaling>
          <c:orientation val="minMax"/>
          <c:max val="25000"/>
        </c:scaling>
        <c:delete val="0"/>
        <c:axPos val="l"/>
        <c:numFmt formatCode="#,##0" sourceLinked="1"/>
        <c:majorTickMark val="none"/>
        <c:minorTickMark val="none"/>
        <c:tickLblPos val="nextTo"/>
        <c:spPr>
          <a:noFill/>
          <a:ln>
            <a:solidFill>
              <a:sysClr val="windowText" lastClr="000000">
                <a:lumMod val="15000"/>
                <a:lumOff val="85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11224"/>
        <c:crosses val="autoZero"/>
        <c:crossBetween val="between"/>
        <c:majorUnit val="5000"/>
      </c:valAx>
      <c:spPr>
        <a:noFill/>
        <a:ln>
          <a:noFill/>
        </a:ln>
        <a:effectLst/>
      </c:spPr>
    </c:plotArea>
    <c:legend>
      <c:legendPos val="b"/>
      <c:layout>
        <c:manualLayout>
          <c:xMode val="edge"/>
          <c:yMode val="edge"/>
          <c:x val="0.10226849550782896"/>
          <c:y val="1.6095243300329607E-2"/>
          <c:w val="0.7576740116787728"/>
          <c:h val="0.18967047058374106"/>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081714785651793"/>
          <c:y val="3.4023787625783133E-2"/>
          <c:w val="0.85862729658792647"/>
          <c:h val="0.78884586763887343"/>
        </c:manualLayout>
      </c:layout>
      <c:barChart>
        <c:barDir val="col"/>
        <c:grouping val="clustered"/>
        <c:varyColors val="0"/>
        <c:ser>
          <c:idx val="0"/>
          <c:order val="0"/>
          <c:tx>
            <c:strRef>
              <c:f>Sheet1!$B$1</c:f>
              <c:strCache>
                <c:ptCount val="1"/>
                <c:pt idx="0">
                  <c:v> All Benzodiazepines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06E-4551-BA29-3319331B86D1}"/>
                </c:ext>
              </c:extLst>
            </c:dLbl>
            <c:dLbl>
              <c:idx val="20"/>
              <c:layout>
                <c:manualLayout>
                  <c:x val="-1.0557692652140548E-16"/>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1BD-414B-968D-2A2D7EADFFB1}"/>
                </c:ext>
              </c:extLst>
            </c:dLbl>
            <c:dLbl>
              <c:idx val="21"/>
              <c:layout>
                <c:manualLayout>
                  <c:x val="8.6382119581419753E-3"/>
                  <c:y val="-5.215897964070813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AA2-4986-B3E6-C101D7866A38}"/>
                </c:ext>
              </c:extLst>
            </c:dLbl>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Sheet1!$A$2:$A$23</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numCache>
            </c:numRef>
          </c:cat>
          <c:val>
            <c:numRef>
              <c:f>Sheet1!$B$2:$B$23</c:f>
              <c:numCache>
                <c:formatCode>#,##0</c:formatCode>
                <c:ptCount val="22"/>
                <c:pt idx="0">
                  <c:v>1135</c:v>
                </c:pt>
                <c:pt idx="1">
                  <c:v>1298</c:v>
                </c:pt>
                <c:pt idx="2">
                  <c:v>1594</c:v>
                </c:pt>
                <c:pt idx="3">
                  <c:v>2022</c:v>
                </c:pt>
                <c:pt idx="4">
                  <c:v>2248</c:v>
                </c:pt>
                <c:pt idx="5">
                  <c:v>2627</c:v>
                </c:pt>
                <c:pt idx="6">
                  <c:v>3084</c:v>
                </c:pt>
                <c:pt idx="7">
                  <c:v>3835</c:v>
                </c:pt>
                <c:pt idx="8">
                  <c:v>4500</c:v>
                </c:pt>
                <c:pt idx="9">
                  <c:v>5010</c:v>
                </c:pt>
                <c:pt idx="10">
                  <c:v>5567</c:v>
                </c:pt>
                <c:pt idx="11">
                  <c:v>6497</c:v>
                </c:pt>
                <c:pt idx="12">
                  <c:v>6872</c:v>
                </c:pt>
                <c:pt idx="13">
                  <c:v>6524</c:v>
                </c:pt>
                <c:pt idx="14">
                  <c:v>6973</c:v>
                </c:pt>
                <c:pt idx="15">
                  <c:v>7945</c:v>
                </c:pt>
                <c:pt idx="16">
                  <c:v>8791</c:v>
                </c:pt>
                <c:pt idx="17">
                  <c:v>10684</c:v>
                </c:pt>
                <c:pt idx="18">
                  <c:v>11537</c:v>
                </c:pt>
                <c:pt idx="19">
                  <c:v>10724</c:v>
                </c:pt>
                <c:pt idx="20">
                  <c:v>9711</c:v>
                </c:pt>
                <c:pt idx="21">
                  <c:v>12290</c:v>
                </c:pt>
              </c:numCache>
            </c:numRef>
          </c:val>
          <c:extLst>
            <c:ext xmlns:c16="http://schemas.microsoft.com/office/drawing/2014/chart" uri="{C3380CC4-5D6E-409C-BE32-E72D297353CC}">
              <c16:uniqueId val="{00000002-7BB8-4D6E-80B1-553D74836686}"/>
            </c:ext>
          </c:extLst>
        </c:ser>
        <c:dLbls>
          <c:showLegendKey val="0"/>
          <c:showVal val="0"/>
          <c:showCatName val="0"/>
          <c:showSerName val="0"/>
          <c:showPercent val="0"/>
          <c:showBubbleSize val="0"/>
        </c:dLbls>
        <c:gapWidth val="20"/>
        <c:axId val="549211224"/>
        <c:axId val="549292304"/>
      </c:barChart>
      <c:lineChart>
        <c:grouping val="standard"/>
        <c:varyColors val="0"/>
        <c:ser>
          <c:idx val="3"/>
          <c:order val="1"/>
          <c:tx>
            <c:strRef>
              <c:f>Sheet1!$C$1</c:f>
              <c:strCache>
                <c:ptCount val="1"/>
                <c:pt idx="0">
                  <c:v> Benzodiazepines in Combination with Synthetic Opioids other than Methadone</c:v>
                </c:pt>
              </c:strCache>
            </c:strRef>
          </c:tx>
          <c:spPr>
            <a:ln w="31750" cap="rnd">
              <a:solidFill>
                <a:srgbClr val="FFFF00"/>
              </a:solidFill>
              <a:round/>
            </a:ln>
            <a:effectLst>
              <a:outerShdw blurRad="40000" dist="23000" dir="5400000" rotWithShape="0">
                <a:srgbClr val="000000">
                  <a:alpha val="35000"/>
                </a:srgbClr>
              </a:outerShdw>
            </a:effectLst>
          </c:spPr>
          <c:marker>
            <c:symbol val="none"/>
          </c:marker>
          <c:cat>
            <c:numRef>
              <c:f>Sheet1!$A$2:$A$23</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numCache>
            </c:numRef>
          </c:cat>
          <c:val>
            <c:numRef>
              <c:f>Sheet1!$C$2:$C$23</c:f>
              <c:numCache>
                <c:formatCode>#,##0</c:formatCode>
                <c:ptCount val="22"/>
                <c:pt idx="0">
                  <c:v>122</c:v>
                </c:pt>
                <c:pt idx="1">
                  <c:v>136</c:v>
                </c:pt>
                <c:pt idx="2">
                  <c:v>186</c:v>
                </c:pt>
                <c:pt idx="3">
                  <c:v>230</c:v>
                </c:pt>
                <c:pt idx="4">
                  <c:v>242</c:v>
                </c:pt>
                <c:pt idx="5">
                  <c:v>270</c:v>
                </c:pt>
                <c:pt idx="6">
                  <c:v>312</c:v>
                </c:pt>
                <c:pt idx="7">
                  <c:v>407</c:v>
                </c:pt>
                <c:pt idx="8">
                  <c:v>436</c:v>
                </c:pt>
                <c:pt idx="9">
                  <c:v>491</c:v>
                </c:pt>
                <c:pt idx="10">
                  <c:v>658</c:v>
                </c:pt>
                <c:pt idx="11">
                  <c:v>746</c:v>
                </c:pt>
                <c:pt idx="12">
                  <c:v>665</c:v>
                </c:pt>
                <c:pt idx="13">
                  <c:v>655</c:v>
                </c:pt>
                <c:pt idx="14">
                  <c:v>804</c:v>
                </c:pt>
                <c:pt idx="15">
                  <c:v>1222</c:v>
                </c:pt>
                <c:pt idx="16">
                  <c:v>1801</c:v>
                </c:pt>
                <c:pt idx="17">
                  <c:v>3308</c:v>
                </c:pt>
                <c:pt idx="18">
                  <c:v>4869</c:v>
                </c:pt>
                <c:pt idx="19">
                  <c:v>5066</c:v>
                </c:pt>
                <c:pt idx="20">
                  <c:v>5187</c:v>
                </c:pt>
                <c:pt idx="21">
                  <c:v>7983</c:v>
                </c:pt>
              </c:numCache>
            </c:numRef>
          </c:val>
          <c:smooth val="0"/>
          <c:extLst>
            <c:ext xmlns:c16="http://schemas.microsoft.com/office/drawing/2014/chart" uri="{C3380CC4-5D6E-409C-BE32-E72D297353CC}">
              <c16:uniqueId val="{00000003-7BB8-4D6E-80B1-553D74836686}"/>
            </c:ext>
          </c:extLst>
        </c:ser>
        <c:ser>
          <c:idx val="2"/>
          <c:order val="2"/>
          <c:tx>
            <c:strRef>
              <c:f>Sheet1!$D$1</c:f>
              <c:strCache>
                <c:ptCount val="1"/>
                <c:pt idx="0">
                  <c:v> Benzodiazepines without any Opioid</c:v>
                </c:pt>
              </c:strCache>
            </c:strRef>
          </c:tx>
          <c:spPr>
            <a:ln w="31750" cap="rnd">
              <a:solidFill>
                <a:srgbClr val="9BBB59">
                  <a:lumMod val="40000"/>
                  <a:lumOff val="60000"/>
                </a:srgbClr>
              </a:solidFill>
              <a:round/>
            </a:ln>
            <a:effectLst>
              <a:outerShdw blurRad="40000" dist="23000" dir="5400000" rotWithShape="0">
                <a:srgbClr val="000000">
                  <a:alpha val="35000"/>
                </a:srgbClr>
              </a:outerShdw>
            </a:effectLst>
          </c:spPr>
          <c:marker>
            <c:symbol val="none"/>
          </c:marker>
          <c:cat>
            <c:numRef>
              <c:f>Sheet1!$A$2:$A$23</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numCache>
            </c:numRef>
          </c:cat>
          <c:val>
            <c:numRef>
              <c:f>Sheet1!$D$2:$D$23</c:f>
              <c:numCache>
                <c:formatCode>#,##0</c:formatCode>
                <c:ptCount val="22"/>
                <c:pt idx="0">
                  <c:v>434</c:v>
                </c:pt>
                <c:pt idx="1">
                  <c:v>406</c:v>
                </c:pt>
                <c:pt idx="2">
                  <c:v>473</c:v>
                </c:pt>
                <c:pt idx="3">
                  <c:v>511</c:v>
                </c:pt>
                <c:pt idx="4">
                  <c:v>556</c:v>
                </c:pt>
                <c:pt idx="5">
                  <c:v>578</c:v>
                </c:pt>
                <c:pt idx="6">
                  <c:v>654</c:v>
                </c:pt>
                <c:pt idx="7">
                  <c:v>790</c:v>
                </c:pt>
                <c:pt idx="8">
                  <c:v>895</c:v>
                </c:pt>
                <c:pt idx="9">
                  <c:v>940</c:v>
                </c:pt>
                <c:pt idx="10">
                  <c:v>934</c:v>
                </c:pt>
                <c:pt idx="11">
                  <c:v>980</c:v>
                </c:pt>
                <c:pt idx="12">
                  <c:v>1046</c:v>
                </c:pt>
                <c:pt idx="13">
                  <c:v>1024</c:v>
                </c:pt>
                <c:pt idx="14">
                  <c:v>1104</c:v>
                </c:pt>
                <c:pt idx="15">
                  <c:v>1212</c:v>
                </c:pt>
                <c:pt idx="16">
                  <c:v>1306</c:v>
                </c:pt>
                <c:pt idx="17">
                  <c:v>1451</c:v>
                </c:pt>
                <c:pt idx="18">
                  <c:v>1527</c:v>
                </c:pt>
                <c:pt idx="19">
                  <c:v>1584</c:v>
                </c:pt>
                <c:pt idx="20">
                  <c:v>1410</c:v>
                </c:pt>
                <c:pt idx="21">
                  <c:v>1519</c:v>
                </c:pt>
              </c:numCache>
            </c:numRef>
          </c:val>
          <c:smooth val="0"/>
          <c:extLst>
            <c:ext xmlns:c16="http://schemas.microsoft.com/office/drawing/2014/chart" uri="{C3380CC4-5D6E-409C-BE32-E72D297353CC}">
              <c16:uniqueId val="{00000004-7BB8-4D6E-80B1-553D74836686}"/>
            </c:ext>
          </c:extLst>
        </c:ser>
        <c:dLbls>
          <c:showLegendKey val="0"/>
          <c:showVal val="0"/>
          <c:showCatName val="0"/>
          <c:showSerName val="0"/>
          <c:showPercent val="0"/>
          <c:showBubbleSize val="0"/>
        </c:dLbls>
        <c:marker val="1"/>
        <c:smooth val="0"/>
        <c:axId val="549211224"/>
        <c:axId val="549292304"/>
      </c:lineChart>
      <c:catAx>
        <c:axId val="549211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92304"/>
        <c:crosses val="autoZero"/>
        <c:auto val="1"/>
        <c:lblAlgn val="ctr"/>
        <c:lblOffset val="100"/>
        <c:noMultiLvlLbl val="0"/>
      </c:catAx>
      <c:valAx>
        <c:axId val="549292304"/>
        <c:scaling>
          <c:orientation val="minMax"/>
          <c:max val="25000"/>
        </c:scaling>
        <c:delete val="0"/>
        <c:axPos val="l"/>
        <c:numFmt formatCode="#,##0" sourceLinked="1"/>
        <c:majorTickMark val="none"/>
        <c:minorTickMark val="none"/>
        <c:tickLblPos val="nextTo"/>
        <c:spPr>
          <a:noFill/>
          <a:ln>
            <a:solidFill>
              <a:sysClr val="windowText" lastClr="000000">
                <a:lumMod val="15000"/>
                <a:lumOff val="85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11224"/>
        <c:crosses val="autoZero"/>
        <c:crossBetween val="between"/>
        <c:majorUnit val="5000"/>
      </c:valAx>
      <c:spPr>
        <a:noFill/>
        <a:ln>
          <a:noFill/>
        </a:ln>
        <a:effectLst/>
      </c:spPr>
    </c:plotArea>
    <c:legend>
      <c:legendPos val="b"/>
      <c:layout>
        <c:manualLayout>
          <c:xMode val="edge"/>
          <c:yMode val="edge"/>
          <c:x val="0.12149724472779996"/>
          <c:y val="2.2322797070915935E-2"/>
          <c:w val="0.86943115900544909"/>
          <c:h val="0.19699578512757612"/>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7334371665080327E-2"/>
          <c:y val="3.4023787625783133E-2"/>
          <c:w val="0.88862464323107149"/>
          <c:h val="0.81307691622787359"/>
        </c:manualLayout>
      </c:layout>
      <c:barChart>
        <c:barDir val="col"/>
        <c:grouping val="clustered"/>
        <c:varyColors val="0"/>
        <c:ser>
          <c:idx val="0"/>
          <c:order val="0"/>
          <c:tx>
            <c:strRef>
              <c:f>Sheet1!$B$1</c:f>
              <c:strCache>
                <c:ptCount val="1"/>
                <c:pt idx="0">
                  <c:v>  All Antidepressants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0"/>
              <c:layout>
                <c:manualLayout>
                  <c:x val="1.0200364298724928E-2"/>
                  <c:y val="-1.0698595426854518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B4A-41D3-BBED-24FECEB9E882}"/>
                </c:ext>
              </c:extLst>
            </c:dLbl>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F8F-4D95-9778-369AA74C0CB5}"/>
                </c:ext>
              </c:extLst>
            </c:dLbl>
            <c:dLbl>
              <c:idx val="2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C39-4FDF-B94C-483031917BAB}"/>
                </c:ext>
              </c:extLst>
            </c:dLbl>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Sheet1!$A$2:$A$23</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numCache>
            </c:numRef>
          </c:cat>
          <c:val>
            <c:numRef>
              <c:f>Sheet1!$B$2:$B$23</c:f>
              <c:numCache>
                <c:formatCode>#,##0</c:formatCode>
                <c:ptCount val="22"/>
                <c:pt idx="0">
                  <c:v>1749</c:v>
                </c:pt>
                <c:pt idx="1">
                  <c:v>1798</c:v>
                </c:pt>
                <c:pt idx="2">
                  <c:v>2017</c:v>
                </c:pt>
                <c:pt idx="3">
                  <c:v>2370</c:v>
                </c:pt>
                <c:pt idx="4">
                  <c:v>2512</c:v>
                </c:pt>
                <c:pt idx="5">
                  <c:v>2758</c:v>
                </c:pt>
                <c:pt idx="6">
                  <c:v>2861</c:v>
                </c:pt>
                <c:pt idx="7">
                  <c:v>3133</c:v>
                </c:pt>
                <c:pt idx="8">
                  <c:v>3425</c:v>
                </c:pt>
                <c:pt idx="9">
                  <c:v>3610</c:v>
                </c:pt>
                <c:pt idx="10">
                  <c:v>3768</c:v>
                </c:pt>
                <c:pt idx="11">
                  <c:v>3889</c:v>
                </c:pt>
                <c:pt idx="12">
                  <c:v>4113</c:v>
                </c:pt>
                <c:pt idx="13">
                  <c:v>4259</c:v>
                </c:pt>
                <c:pt idx="14">
                  <c:v>4458</c:v>
                </c:pt>
                <c:pt idx="15">
                  <c:v>4768</c:v>
                </c:pt>
                <c:pt idx="16">
                  <c:v>4894</c:v>
                </c:pt>
                <c:pt idx="17">
                  <c:v>4812</c:v>
                </c:pt>
                <c:pt idx="18">
                  <c:v>5269</c:v>
                </c:pt>
                <c:pt idx="19">
                  <c:v>5064</c:v>
                </c:pt>
                <c:pt idx="20">
                  <c:v>5175</c:v>
                </c:pt>
                <c:pt idx="21">
                  <c:v>5597</c:v>
                </c:pt>
              </c:numCache>
            </c:numRef>
          </c:val>
          <c:extLst>
            <c:ext xmlns:c16="http://schemas.microsoft.com/office/drawing/2014/chart" uri="{C3380CC4-5D6E-409C-BE32-E72D297353CC}">
              <c16:uniqueId val="{00000002-4B4A-41D3-BBED-24FECEB9E882}"/>
            </c:ext>
          </c:extLst>
        </c:ser>
        <c:dLbls>
          <c:showLegendKey val="0"/>
          <c:showVal val="0"/>
          <c:showCatName val="0"/>
          <c:showSerName val="0"/>
          <c:showPercent val="0"/>
          <c:showBubbleSize val="0"/>
        </c:dLbls>
        <c:gapWidth val="20"/>
        <c:axId val="549211224"/>
        <c:axId val="549292304"/>
      </c:barChart>
      <c:lineChart>
        <c:grouping val="standard"/>
        <c:varyColors val="0"/>
        <c:ser>
          <c:idx val="2"/>
          <c:order val="1"/>
          <c:tx>
            <c:strRef>
              <c:f>Sheet1!$D$1</c:f>
              <c:strCache>
                <c:ptCount val="1"/>
                <c:pt idx="0">
                  <c:v>  Antidepressants in Combination with Synthetic Opioids other than Methadone </c:v>
                </c:pt>
              </c:strCache>
            </c:strRef>
          </c:tx>
          <c:spPr>
            <a:ln w="31750" cap="rnd">
              <a:solidFill>
                <a:srgbClr val="FFFF00"/>
              </a:solidFill>
              <a:round/>
            </a:ln>
            <a:effectLst>
              <a:outerShdw blurRad="40000" dist="23000" dir="5400000" rotWithShape="0">
                <a:srgbClr val="000000">
                  <a:alpha val="35000"/>
                </a:srgbClr>
              </a:outerShdw>
            </a:effectLst>
          </c:spPr>
          <c:marker>
            <c:symbol val="none"/>
          </c:marker>
          <c:cat>
            <c:numRef>
              <c:f>Sheet1!$A$2:$A$23</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numCache>
            </c:numRef>
          </c:cat>
          <c:val>
            <c:numRef>
              <c:f>Sheet1!$D$2:$D$23</c:f>
              <c:numCache>
                <c:formatCode>#,##0</c:formatCode>
                <c:ptCount val="22"/>
                <c:pt idx="0">
                  <c:v>122</c:v>
                </c:pt>
                <c:pt idx="1">
                  <c:v>123</c:v>
                </c:pt>
                <c:pt idx="2">
                  <c:v>147</c:v>
                </c:pt>
                <c:pt idx="3">
                  <c:v>238</c:v>
                </c:pt>
                <c:pt idx="4">
                  <c:v>230</c:v>
                </c:pt>
                <c:pt idx="5">
                  <c:v>264</c:v>
                </c:pt>
                <c:pt idx="6">
                  <c:v>278</c:v>
                </c:pt>
                <c:pt idx="7">
                  <c:v>300</c:v>
                </c:pt>
                <c:pt idx="8">
                  <c:v>292</c:v>
                </c:pt>
                <c:pt idx="9">
                  <c:v>384</c:v>
                </c:pt>
                <c:pt idx="10">
                  <c:v>505</c:v>
                </c:pt>
                <c:pt idx="11">
                  <c:v>568</c:v>
                </c:pt>
                <c:pt idx="12">
                  <c:v>463</c:v>
                </c:pt>
                <c:pt idx="13">
                  <c:v>464</c:v>
                </c:pt>
                <c:pt idx="14">
                  <c:v>571</c:v>
                </c:pt>
                <c:pt idx="15">
                  <c:v>723</c:v>
                </c:pt>
                <c:pt idx="16">
                  <c:v>808</c:v>
                </c:pt>
                <c:pt idx="17">
                  <c:v>1002</c:v>
                </c:pt>
                <c:pt idx="18">
                  <c:v>1414</c:v>
                </c:pt>
                <c:pt idx="19">
                  <c:v>1423</c:v>
                </c:pt>
                <c:pt idx="20">
                  <c:v>1710</c:v>
                </c:pt>
                <c:pt idx="21">
                  <c:v>2387</c:v>
                </c:pt>
              </c:numCache>
            </c:numRef>
          </c:val>
          <c:smooth val="0"/>
          <c:extLst>
            <c:ext xmlns:c16="http://schemas.microsoft.com/office/drawing/2014/chart" uri="{C3380CC4-5D6E-409C-BE32-E72D297353CC}">
              <c16:uniqueId val="{00000003-118B-4DD9-A587-6451F6DA24A0}"/>
            </c:ext>
          </c:extLst>
        </c:ser>
        <c:ser>
          <c:idx val="1"/>
          <c:order val="2"/>
          <c:tx>
            <c:strRef>
              <c:f>Sheet1!$C$1</c:f>
              <c:strCache>
                <c:ptCount val="1"/>
                <c:pt idx="0">
                  <c:v>  Antidepressants without any Opioid</c:v>
                </c:pt>
              </c:strCache>
            </c:strRef>
          </c:tx>
          <c:spPr>
            <a:ln w="31750" cap="rnd">
              <a:solidFill>
                <a:srgbClr val="70AD47">
                  <a:lumMod val="40000"/>
                  <a:lumOff val="60000"/>
                </a:srgbClr>
              </a:solidFill>
              <a:round/>
            </a:ln>
            <a:effectLst>
              <a:outerShdw blurRad="40000" dist="23000" dir="5400000" rotWithShape="0">
                <a:srgbClr val="000000">
                  <a:alpha val="35000"/>
                </a:srgbClr>
              </a:outerShdw>
            </a:effectLst>
          </c:spPr>
          <c:marker>
            <c:symbol val="none"/>
          </c:marker>
          <c:cat>
            <c:numRef>
              <c:f>Sheet1!$A$2:$A$23</c:f>
              <c:numCache>
                <c:formatCode>General</c:formatCode>
                <c:ptCount val="22"/>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numCache>
            </c:numRef>
          </c:cat>
          <c:val>
            <c:numRef>
              <c:f>Sheet1!$C$2:$C$23</c:f>
              <c:numCache>
                <c:formatCode>#,##0</c:formatCode>
                <c:ptCount val="22"/>
                <c:pt idx="0">
                  <c:v>1138</c:v>
                </c:pt>
                <c:pt idx="1">
                  <c:v>1119</c:v>
                </c:pt>
                <c:pt idx="2">
                  <c:v>1127</c:v>
                </c:pt>
                <c:pt idx="3">
                  <c:v>1222</c:v>
                </c:pt>
                <c:pt idx="4">
                  <c:v>1278</c:v>
                </c:pt>
                <c:pt idx="5">
                  <c:v>1379</c:v>
                </c:pt>
                <c:pt idx="6">
                  <c:v>1353</c:v>
                </c:pt>
                <c:pt idx="7">
                  <c:v>1471</c:v>
                </c:pt>
                <c:pt idx="8">
                  <c:v>1524</c:v>
                </c:pt>
                <c:pt idx="9">
                  <c:v>1499</c:v>
                </c:pt>
                <c:pt idx="10">
                  <c:v>1476</c:v>
                </c:pt>
                <c:pt idx="11">
                  <c:v>1500</c:v>
                </c:pt>
                <c:pt idx="12">
                  <c:v>1612</c:v>
                </c:pt>
                <c:pt idx="13">
                  <c:v>1723</c:v>
                </c:pt>
                <c:pt idx="14">
                  <c:v>1695</c:v>
                </c:pt>
                <c:pt idx="15">
                  <c:v>1785</c:v>
                </c:pt>
                <c:pt idx="16">
                  <c:v>1832</c:v>
                </c:pt>
                <c:pt idx="17">
                  <c:v>1852</c:v>
                </c:pt>
                <c:pt idx="18">
                  <c:v>1968</c:v>
                </c:pt>
                <c:pt idx="19">
                  <c:v>2045</c:v>
                </c:pt>
                <c:pt idx="20">
                  <c:v>2024</c:v>
                </c:pt>
                <c:pt idx="21">
                  <c:v>1986</c:v>
                </c:pt>
              </c:numCache>
            </c:numRef>
          </c:val>
          <c:smooth val="0"/>
          <c:extLst>
            <c:ext xmlns:c16="http://schemas.microsoft.com/office/drawing/2014/chart" uri="{C3380CC4-5D6E-409C-BE32-E72D297353CC}">
              <c16:uniqueId val="{00000002-118B-4DD9-A587-6451F6DA24A0}"/>
            </c:ext>
          </c:extLst>
        </c:ser>
        <c:dLbls>
          <c:showLegendKey val="0"/>
          <c:showVal val="0"/>
          <c:showCatName val="0"/>
          <c:showSerName val="0"/>
          <c:showPercent val="0"/>
          <c:showBubbleSize val="0"/>
        </c:dLbls>
        <c:marker val="1"/>
        <c:smooth val="0"/>
        <c:axId val="549211224"/>
        <c:axId val="549292304"/>
      </c:lineChart>
      <c:catAx>
        <c:axId val="549211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92304"/>
        <c:crosses val="autoZero"/>
        <c:auto val="1"/>
        <c:lblAlgn val="ctr"/>
        <c:lblOffset val="100"/>
        <c:noMultiLvlLbl val="0"/>
      </c:catAx>
      <c:valAx>
        <c:axId val="549292304"/>
        <c:scaling>
          <c:orientation val="minMax"/>
          <c:max val="10000"/>
        </c:scaling>
        <c:delete val="0"/>
        <c:axPos val="l"/>
        <c:numFmt formatCode="#,##0" sourceLinked="1"/>
        <c:majorTickMark val="none"/>
        <c:minorTickMark val="none"/>
        <c:tickLblPos val="nextTo"/>
        <c:spPr>
          <a:noFill/>
          <a:ln>
            <a:solidFill>
              <a:sysClr val="windowText" lastClr="000000">
                <a:lumMod val="15000"/>
                <a:lumOff val="85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11224"/>
        <c:crosses val="autoZero"/>
        <c:crossBetween val="between"/>
        <c:majorUnit val="2000"/>
      </c:valAx>
      <c:spPr>
        <a:noFill/>
        <a:ln>
          <a:noFill/>
        </a:ln>
        <a:effectLst/>
      </c:spPr>
    </c:plotArea>
    <c:legend>
      <c:legendPos val="b"/>
      <c:layout>
        <c:manualLayout>
          <c:xMode val="edge"/>
          <c:yMode val="edge"/>
          <c:x val="0.10166837342053554"/>
          <c:y val="7.8416724152478303E-4"/>
          <c:w val="0.87737922923568967"/>
          <c:h val="0.18622647021288052"/>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268D-6C9B-46BE-A6E0-35092C7A4816}" type="datetimeFigureOut">
              <a:rPr lang="en-US" smtClean="0"/>
              <a:t>5/24/22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D1A06-C8E5-4ABA-B9A4-A074DAD7D2DE}" type="slidenum">
              <a:rPr lang="en-US" smtClean="0"/>
              <a:t>‹#›</a:t>
            </a:fld>
            <a:endParaRPr lang="en-US" dirty="0"/>
          </a:p>
        </p:txBody>
      </p:sp>
    </p:spTree>
    <p:extLst>
      <p:ext uri="{BB962C8B-B14F-4D97-AF65-F5344CB8AC3E}">
        <p14:creationId xmlns:p14="http://schemas.microsoft.com/office/powerpoint/2010/main" val="109536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Figure 1. National Drug-Involved Overdose Deaths—Number Among All Ages, by Gender, 1999-2020. </a:t>
            </a:r>
            <a:r>
              <a:rPr lang="en-US" sz="1200" b="0" i="0" kern="1200" dirty="0">
                <a:solidFill>
                  <a:schemeClr val="tx1"/>
                </a:solidFill>
                <a:effectLst/>
                <a:latin typeface="+mn-lt"/>
                <a:ea typeface="+mn-ea"/>
                <a:cs typeface="+mn-cs"/>
              </a:rPr>
              <a:t>Nearly 92,000 persons in the U.S. died from drug-involved overdose in 2020, including illicit drugs and prescription opioids. The figure above is a bar and line graph showing the total number of U.S. drug overdose deaths involving any illicit or prescription opioid drug from 1999 to 2020. The bars are overlaid by lines showing the number of deaths by gender from 1999 to 2020 (Source: CDC WONDER).</a:t>
            </a:r>
            <a:endParaRPr lang="en-US" dirty="0"/>
          </a:p>
          <a:p>
            <a:endParaRPr lang="en-US" dirty="0"/>
          </a:p>
        </p:txBody>
      </p:sp>
      <p:sp>
        <p:nvSpPr>
          <p:cNvPr id="4" name="Slide Number Placeholder 3"/>
          <p:cNvSpPr>
            <a:spLocks noGrp="1"/>
          </p:cNvSpPr>
          <p:nvPr>
            <p:ph type="sldNum" sz="quarter" idx="5"/>
          </p:nvPr>
        </p:nvSpPr>
        <p:spPr/>
        <p:txBody>
          <a:bodyPr/>
          <a:lstStyle/>
          <a:p>
            <a:fld id="{750D1A06-C8E5-4ABA-B9A4-A074DAD7D2DE}" type="slidenum">
              <a:rPr lang="en-US" smtClean="0"/>
              <a:t>1</a:t>
            </a:fld>
            <a:endParaRPr lang="en-US" dirty="0"/>
          </a:p>
        </p:txBody>
      </p:sp>
    </p:spTree>
    <p:extLst>
      <p:ext uri="{BB962C8B-B14F-4D97-AF65-F5344CB8AC3E}">
        <p14:creationId xmlns:p14="http://schemas.microsoft.com/office/powerpoint/2010/main" val="3440869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750D1A06-C8E5-4ABA-B9A4-A074DAD7D2DE}" type="slidenum">
              <a:rPr lang="en-US" smtClean="0"/>
              <a:t>10</a:t>
            </a:fld>
            <a:endParaRPr lang="en-US" dirty="0"/>
          </a:p>
        </p:txBody>
      </p:sp>
    </p:spTree>
    <p:extLst>
      <p:ext uri="{BB962C8B-B14F-4D97-AF65-F5344CB8AC3E}">
        <p14:creationId xmlns:p14="http://schemas.microsoft.com/office/powerpoint/2010/main" val="243548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Figure 2. National Drug-Involved Overdose Deaths by Specific Category—Number Among All Ages, 1999-2020. </a:t>
            </a:r>
            <a:r>
              <a:rPr lang="en-US" sz="1200" b="0" i="0" kern="1200" dirty="0">
                <a:solidFill>
                  <a:schemeClr val="tx1"/>
                </a:solidFill>
                <a:effectLst/>
                <a:latin typeface="+mn-lt"/>
                <a:ea typeface="+mn-ea"/>
                <a:cs typeface="+mn-cs"/>
              </a:rPr>
              <a:t>Overall, drug overdose deaths rose from 2019 to 2020 with 91,799 drug overdose deaths reported in 2020. Deaths involving synthetic opioids other than methadone (primarily fentanyl) continued to rise with 56,516 overdose deaths reported in 2020. Those involving psychostimulants with abuse potential (primarily methamphetamine) also continued to increase to 23,837 (Source: CDC WONDER).</a:t>
            </a:r>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2</a:t>
            </a:fld>
            <a:endParaRPr lang="en-US" dirty="0"/>
          </a:p>
        </p:txBody>
      </p:sp>
    </p:spTree>
    <p:extLst>
      <p:ext uri="{BB962C8B-B14F-4D97-AF65-F5344CB8AC3E}">
        <p14:creationId xmlns:p14="http://schemas.microsoft.com/office/powerpoint/2010/main" val="347523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Figure 3. National Overdose Deaths Involving Any Opioid—Number Among All Ages, by Gender, 1999-2020</a:t>
            </a:r>
            <a:r>
              <a:rPr lang="en-US" sz="1200" b="0" i="0" kern="1200" dirty="0">
                <a:solidFill>
                  <a:schemeClr val="tx1"/>
                </a:solidFill>
                <a:effectLst/>
                <a:latin typeface="+mn-lt"/>
                <a:ea typeface="+mn-ea"/>
                <a:cs typeface="+mn-cs"/>
              </a:rPr>
              <a:t>. The figure above is a bar and line graph showing the total number of U.S. overdose deaths involving any opioid from 1999 to 2020. Any opioid includes prescription opioids (natural and semi-synthetic opioids and methadone), heroin and synthetic opioids other than methadone (primarily fentanyl). Opioid-involved overdose deaths rose from 21,088 in 2010 to 47,600 in 2017 and remained steady in 2018 with 46,802 deaths. This was followed by a significant increase through 2020 to 68,630 overdose deaths. The bars are overlaid by lines showing the number of deaths by gender from 1999 to 2019 (Source: CDC WONDER).</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3</a:t>
            </a:fld>
            <a:endParaRPr lang="en-US" dirty="0"/>
          </a:p>
        </p:txBody>
      </p:sp>
    </p:spTree>
    <p:extLst>
      <p:ext uri="{BB962C8B-B14F-4D97-AF65-F5344CB8AC3E}">
        <p14:creationId xmlns:p14="http://schemas.microsoft.com/office/powerpoint/2010/main" val="376354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Figure 4. National Overdose Deaths Involving Prescription Opioids, by other Opioid Involvement—Number Among All Ages, 1999-2020</a:t>
            </a:r>
            <a:r>
              <a:rPr lang="en-US" sz="1200" b="0" i="0" kern="1200" dirty="0">
                <a:solidFill>
                  <a:schemeClr val="tx1"/>
                </a:solidFill>
                <a:effectLst/>
                <a:latin typeface="+mn-lt"/>
                <a:ea typeface="+mn-ea"/>
                <a:cs typeface="+mn-cs"/>
              </a:rPr>
              <a:t>. The figure above is a bar and line graph showing the total number of U.S. overdose deaths involving prescriptions opioids (including natural and semi-synthetic opioids and methadone) from 1999 to 2020. Drug overdose deaths involving prescription opioids rose from 3,442 in 1999 to 17,029 in 2017. From 2017 to 2019, the number of deaths declined to 14,139, followed by an increase to 16,416 in 2020. The bars are overlaid by lines showing the number of deaths involving prescription opioids in combination with synthetic opioids other than methadone (primarily fentanyl) or without any other opioid from 1999 to 2020 (Source: CDC WONDER).</a:t>
            </a:r>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4</a:t>
            </a:fld>
            <a:endParaRPr lang="en-US" dirty="0"/>
          </a:p>
        </p:txBody>
      </p:sp>
    </p:spTree>
    <p:extLst>
      <p:ext uri="{BB962C8B-B14F-4D97-AF65-F5344CB8AC3E}">
        <p14:creationId xmlns:p14="http://schemas.microsoft.com/office/powerpoint/2010/main" val="47542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Figure 5. National Overdose Deaths Involving Heroin, by Other Opioid Involvement—Number Among All Ages, 1999-2020</a:t>
            </a:r>
            <a:r>
              <a:rPr lang="en-US" sz="1200" b="0" i="0" kern="1200" dirty="0">
                <a:solidFill>
                  <a:schemeClr val="tx1"/>
                </a:solidFill>
                <a:effectLst/>
                <a:latin typeface="+mn-lt"/>
                <a:ea typeface="+mn-ea"/>
                <a:cs typeface="+mn-cs"/>
              </a:rPr>
              <a:t>. The figure above is a bar and line graph showing the total number of U.S. overdose deaths involving heroin from 1999 to 2020. Drug overdose deaths involving heroin rose from 1,960 in 1999 to 15,469 in 2016. Since 2016, the number of deaths has trended down with 13,165 deaths reported in 2020. The bars are overlaid by lines showing the number of deaths involving heroin in combination with synthetic opioids other than methadone (primarily fentanyl) or without any other opioid from 1999 to 2020 (Source: CDC WONDER).</a:t>
            </a:r>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5</a:t>
            </a:fld>
            <a:endParaRPr lang="en-US" dirty="0"/>
          </a:p>
        </p:txBody>
      </p:sp>
    </p:spTree>
    <p:extLst>
      <p:ext uri="{BB962C8B-B14F-4D97-AF65-F5344CB8AC3E}">
        <p14:creationId xmlns:p14="http://schemas.microsoft.com/office/powerpoint/2010/main" val="129944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6. National Overdose Deaths Involving Psychostimulants With Abuse Potential (Including Methamphetamine),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1999-2020</a:t>
            </a:r>
            <a:r>
              <a:rPr lang="en-US" sz="1200" b="0" i="0" kern="1200" dirty="0">
                <a:solidFill>
                  <a:schemeClr val="tx1"/>
                </a:solidFill>
                <a:effectLst/>
                <a:latin typeface="+mn-lt"/>
                <a:ea typeface="+mn-ea"/>
                <a:cs typeface="+mn-cs"/>
              </a:rPr>
              <a:t>. The figure above is a bar and line graph showing the total number of U.S. overdose deaths involving psychostimulants with abuse potential from 1999 to 2020. Drug overdose deaths rose from 547 in 1999 to 23,837 in 2020. The bars are overlaid by lines showing the number of deaths involving psychostimulants in combination with synthetic opioids other than methadone (primarily fentanyl) or without any opioid. The number of deaths involving psychostimulants has increased steadily since 2014 regardless of opioid involvement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6</a:t>
            </a:fld>
            <a:endParaRPr lang="en-US" dirty="0"/>
          </a:p>
        </p:txBody>
      </p:sp>
    </p:spTree>
    <p:extLst>
      <p:ext uri="{BB962C8B-B14F-4D97-AF65-F5344CB8AC3E}">
        <p14:creationId xmlns:p14="http://schemas.microsoft.com/office/powerpoint/2010/main" val="209611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prstClr val="black"/>
                </a:solidFill>
              </a:rPr>
              <a:t>Figure 7. National Drug Overdose Deaths Involving Cocaine,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1999-2020</a:t>
            </a:r>
            <a:r>
              <a:rPr lang="en-US" sz="1200" b="0" i="0" kern="1200" dirty="0">
                <a:solidFill>
                  <a:schemeClr val="tx1"/>
                </a:solidFill>
                <a:effectLst/>
                <a:latin typeface="+mn-lt"/>
                <a:ea typeface="+mn-ea"/>
                <a:cs typeface="+mn-cs"/>
              </a:rPr>
              <a:t>. The figure above is a bar and line graph showing the total number of U.S. overdose deaths involving cocaine from 1999 to 2020. Drug overdose deaths involving cocaine rose steadily from 5,419 in 2014 to 19,447 in 2020. The bars are overlaid by lines showing the number of deaths involving cocaine in combination with synthetic opioids other than methadone (primarily fentanyl) or without any opioid. The number of deaths in combination with synthetic opioids other than methadone has been increasing steadily since 2014 and is the main driver of cocaine-involved overdose deaths (Source: CDC WONDER). </a:t>
            </a:r>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7</a:t>
            </a:fld>
            <a:endParaRPr lang="en-US" dirty="0"/>
          </a:p>
        </p:txBody>
      </p:sp>
    </p:spTree>
    <p:extLst>
      <p:ext uri="{BB962C8B-B14F-4D97-AF65-F5344CB8AC3E}">
        <p14:creationId xmlns:p14="http://schemas.microsoft.com/office/powerpoint/2010/main" val="202710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8. National Drug Overdose Deaths Involving Benzodiazepines,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1999-2020</a:t>
            </a:r>
            <a:r>
              <a:rPr lang="en-US" sz="1200" b="0" i="0" kern="1200" dirty="0">
                <a:solidFill>
                  <a:schemeClr val="tx1"/>
                </a:solidFill>
                <a:effectLst/>
                <a:latin typeface="+mn-lt"/>
                <a:ea typeface="+mn-ea"/>
                <a:cs typeface="+mn-cs"/>
              </a:rPr>
              <a:t>. The figure above is a bar and line graph showing the total number of U.S. overdose deaths involving benzodiazepines from 1999 to 2020. Drug overdose deaths involving benzodiazepines has steadily increased from 1,135 in 1999 to 11,537 in 2017.  Between 2017 and 2020, deaths declined and rose again to 12,290. The bars are overlaid by lines showing the number of deaths involving benzodiazepines in combination with synthetic opioids other than methadone (primarily fentanyl) or without any opioid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8</a:t>
            </a:fld>
            <a:endParaRPr lang="en-US" dirty="0"/>
          </a:p>
        </p:txBody>
      </p:sp>
    </p:spTree>
    <p:extLst>
      <p:ext uri="{BB962C8B-B14F-4D97-AF65-F5344CB8AC3E}">
        <p14:creationId xmlns:p14="http://schemas.microsoft.com/office/powerpoint/2010/main" val="2664908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9. National Drug Overdose Deaths Involving Antidepressants, by Opioid Involvement</a:t>
            </a:r>
            <a:r>
              <a:rPr lang="en-US" sz="1200" b="1" dirty="0">
                <a:solidFill>
                  <a:prstClr val="black"/>
                </a:solidFill>
                <a:latin typeface="Calibri" panose="020F0502020204030204" pitchFamily="34" charset="0"/>
              </a:rPr>
              <a:t>–</a:t>
            </a:r>
            <a:r>
              <a:rPr lang="en-US" sz="1200" b="1" dirty="0">
                <a:solidFill>
                  <a:prstClr val="black"/>
                </a:solidFill>
              </a:rPr>
              <a:t>Number Among All Ages, 1999-2020</a:t>
            </a:r>
            <a:r>
              <a:rPr lang="en-US" sz="1200" b="0" i="0" kern="1200" dirty="0">
                <a:solidFill>
                  <a:schemeClr val="tx1"/>
                </a:solidFill>
                <a:effectLst/>
                <a:latin typeface="+mn-lt"/>
                <a:ea typeface="+mn-ea"/>
                <a:cs typeface="+mn-cs"/>
              </a:rPr>
              <a:t>. The figure above is a bar and line graph showing the total number of U.S. overdose deaths involving antidepressants from 1999 to 2020. Drug overdose deaths involving antidepressants has risen steadily from 1,749 in 1999 to 5,269 in 2017. Since then, deaths have remained steady with 5,597 in 2020. The bars are overlaid by lines showing the number of deaths involving antidepressants in combination with synthetic opioids other than methadone (primarily fentanyl) or without any opioid involvement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9</a:t>
            </a:fld>
            <a:endParaRPr lang="en-US" dirty="0"/>
          </a:p>
        </p:txBody>
      </p:sp>
    </p:spTree>
    <p:extLst>
      <p:ext uri="{BB962C8B-B14F-4D97-AF65-F5344CB8AC3E}">
        <p14:creationId xmlns:p14="http://schemas.microsoft.com/office/powerpoint/2010/main" val="371410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5/24/22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53935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5/24/22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235426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5/24/22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426255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5/24/22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97688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93702-90A2-4452-9028-2D57F5392383}" type="datetimeFigureOut">
              <a:rPr lang="en-US" smtClean="0"/>
              <a:t>5/24/22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402359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D93702-90A2-4452-9028-2D57F5392383}" type="datetimeFigureOut">
              <a:rPr lang="en-US" smtClean="0"/>
              <a:t>5/24/22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44944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D93702-90A2-4452-9028-2D57F5392383}" type="datetimeFigureOut">
              <a:rPr lang="en-US" smtClean="0"/>
              <a:t>5/24/22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15383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D93702-90A2-4452-9028-2D57F5392383}" type="datetimeFigureOut">
              <a:rPr lang="en-US" smtClean="0"/>
              <a:t>5/24/22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54956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93702-90A2-4452-9028-2D57F5392383}" type="datetimeFigureOut">
              <a:rPr lang="en-US" smtClean="0"/>
              <a:t>5/24/22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08189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93702-90A2-4452-9028-2D57F5392383}" type="datetimeFigureOut">
              <a:rPr lang="en-US" smtClean="0"/>
              <a:t>5/24/22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196234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93702-90A2-4452-9028-2D57F5392383}" type="datetimeFigureOut">
              <a:rPr lang="en-US" smtClean="0"/>
              <a:t>5/24/22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134302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93702-90A2-4452-9028-2D57F5392383}" type="datetimeFigureOut">
              <a:rPr lang="en-US" smtClean="0"/>
              <a:t>5/24/22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3FFB2-96F4-40BC-B96D-8279330AA32E}" type="slidenum">
              <a:rPr lang="en-US" smtClean="0"/>
              <a:t>‹#›</a:t>
            </a:fld>
            <a:endParaRPr lang="en-US" dirty="0"/>
          </a:p>
        </p:txBody>
      </p:sp>
    </p:spTree>
    <p:extLst>
      <p:ext uri="{BB962C8B-B14F-4D97-AF65-F5344CB8AC3E}">
        <p14:creationId xmlns:p14="http://schemas.microsoft.com/office/powerpoint/2010/main" val="30242045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541C-9B9E-43EE-A9A8-2F4846D8533E}"/>
              </a:ext>
            </a:extLst>
          </p:cNvPr>
          <p:cNvSpPr>
            <a:spLocks noGrp="1"/>
          </p:cNvSpPr>
          <p:nvPr>
            <p:ph type="title"/>
          </p:nvPr>
        </p:nvSpPr>
        <p:spPr>
          <a:xfrm>
            <a:off x="386861" y="0"/>
            <a:ext cx="8370277" cy="1325563"/>
          </a:xfrm>
        </p:spPr>
        <p:txBody>
          <a:bodyPr>
            <a:noAutofit/>
          </a:bodyPr>
          <a:lstStyle/>
          <a:p>
            <a:pPr algn="ctr"/>
            <a:r>
              <a:rPr lang="en-US" sz="2400" b="1" dirty="0">
                <a:latin typeface="Roboto Slab" pitchFamily="2" charset="0"/>
                <a:ea typeface="Roboto Slab" pitchFamily="2" charset="0"/>
              </a:rPr>
              <a:t>Figure 1. National Drug-Involved Overdose Deaths*</a:t>
            </a:r>
            <a:br>
              <a:rPr lang="en-US" sz="2400" b="1" dirty="0">
                <a:latin typeface="Roboto Slab" pitchFamily="2" charset="0"/>
                <a:ea typeface="Roboto Slab" pitchFamily="2" charset="0"/>
              </a:rPr>
            </a:br>
            <a:r>
              <a:rPr lang="en-US" sz="2400" b="1" dirty="0">
                <a:latin typeface="Roboto Slab" pitchFamily="2" charset="0"/>
                <a:ea typeface="Roboto Slab" pitchFamily="2" charset="0"/>
              </a:rPr>
              <a:t>Number Among All Ages, by Gender, 1999-2020</a:t>
            </a:r>
          </a:p>
        </p:txBody>
      </p:sp>
      <p:graphicFrame>
        <p:nvGraphicFramePr>
          <p:cNvPr id="6" name="Content Placeholder 5">
            <a:extLst>
              <a:ext uri="{FF2B5EF4-FFF2-40B4-BE49-F238E27FC236}">
                <a16:creationId xmlns:a16="http://schemas.microsoft.com/office/drawing/2014/main" id="{6B5A4D28-189E-4F82-8DAC-607AD9E38742}"/>
              </a:ext>
            </a:extLst>
          </p:cNvPr>
          <p:cNvGraphicFramePr>
            <a:graphicFrameLocks noGrp="1"/>
          </p:cNvGraphicFramePr>
          <p:nvPr>
            <p:ph idx="1"/>
            <p:extLst>
              <p:ext uri="{D42A27DB-BD31-4B8C-83A1-F6EECF244321}">
                <p14:modId xmlns:p14="http://schemas.microsoft.com/office/powerpoint/2010/main" val="2881672934"/>
              </p:ext>
            </p:extLst>
          </p:nvPr>
        </p:nvGraphicFramePr>
        <p:xfrm>
          <a:off x="311499" y="1143001"/>
          <a:ext cx="8531050" cy="481203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FC055-B04E-40CE-8BCC-ECF98439E483}"/>
              </a:ext>
            </a:extLst>
          </p:cNvPr>
          <p:cNvSpPr txBox="1"/>
          <p:nvPr/>
        </p:nvSpPr>
        <p:spPr>
          <a:xfrm>
            <a:off x="157161" y="5955030"/>
            <a:ext cx="8829675" cy="830997"/>
          </a:xfrm>
          <a:prstGeom prst="rect">
            <a:avLst/>
          </a:prstGeom>
          <a:noFill/>
        </p:spPr>
        <p:txBody>
          <a:bodyPr wrap="square" rtlCol="0">
            <a:spAutoFit/>
          </a:bodyPr>
          <a:lstStyle/>
          <a:p>
            <a:r>
              <a:rPr lang="en-US" sz="1200" dirty="0">
                <a:solidFill>
                  <a:schemeClr val="tx1">
                    <a:lumMod val="50000"/>
                    <a:lumOff val="50000"/>
                  </a:schemeClr>
                </a:solidFill>
              </a:rPr>
              <a:t>*Includes deaths with underlying causes of unintentional drug poisoning (X40–X44), suicide drug poisoning (X60–X64), homicide drug poisoning (X85), or drug poisoning of undetermined intent (Y10–Y14), as coded in the International Classification of Diseases, 10th Revision. </a:t>
            </a:r>
          </a:p>
          <a:p>
            <a:r>
              <a:rPr lang="en-US" sz="1200" dirty="0">
                <a:solidFill>
                  <a:schemeClr val="tx1">
                    <a:lumMod val="50000"/>
                    <a:lumOff val="50000"/>
                  </a:schemeClr>
                </a:solidFill>
              </a:rPr>
              <a:t>Source: Centers for Disease Control and Prevention, National Center for Health Statistics. Multiple Cause of Death 1999-2020 on CDC WONDER Online Database, released 12/2021.</a:t>
            </a:r>
          </a:p>
        </p:txBody>
      </p:sp>
    </p:spTree>
    <p:extLst>
      <p:ext uri="{BB962C8B-B14F-4D97-AF65-F5344CB8AC3E}">
        <p14:creationId xmlns:p14="http://schemas.microsoft.com/office/powerpoint/2010/main" val="3329392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6338D-5958-498F-86BF-048070E5B4AA}"/>
              </a:ext>
            </a:extLst>
          </p:cNvPr>
          <p:cNvSpPr>
            <a:spLocks noGrp="1"/>
          </p:cNvSpPr>
          <p:nvPr>
            <p:ph idx="1"/>
          </p:nvPr>
        </p:nvSpPr>
        <p:spPr>
          <a:xfrm>
            <a:off x="0" y="0"/>
            <a:ext cx="9144000" cy="6858000"/>
          </a:xfrm>
        </p:spPr>
        <p:txBody>
          <a:bodyPr>
            <a:noAutofit/>
          </a:bodyPr>
          <a:lstStyle/>
          <a:p>
            <a:pPr marL="0" indent="0" algn="ctr">
              <a:buNone/>
            </a:pPr>
            <a:r>
              <a:rPr lang="en-US" sz="1800" b="1" dirty="0"/>
              <a:t>Alternative Text</a:t>
            </a:r>
            <a:endParaRPr lang="en-US" sz="1800" dirty="0"/>
          </a:p>
          <a:p>
            <a:pPr fontAlgn="base"/>
            <a:r>
              <a:rPr lang="en-US" sz="1800" dirty="0"/>
              <a:t>The figures above are bar charts showing the number of U.S. overdose deaths involving select prescription and illicit drugs from 1999 through 2020. The bars are overlaid by lines representing gender or concurrent opioid involvement. There were 91,799 drug-involved  overdose deaths reported in the U.S. in 2020 (Figure 1); 69% of cases occurred among males (yellow line). Synthetic opioids other than methadone (primarily fentanyl) were the main driver of drug overdose deaths with a 6-fold increase from 2015 to 2020 (Figure 2).</a:t>
            </a:r>
          </a:p>
          <a:p>
            <a:pPr fontAlgn="base"/>
            <a:r>
              <a:rPr lang="en-US" sz="1800" dirty="0"/>
              <a:t>Drug overdose deaths involving any opioid―prescription opioids (including natural and semi-synthetic opioids and methadone), other synthetic opioids other than methadone (primarily fentanyl), and heroin―continued to rise through 2020 with 68,630 deaths. More than 70% of deaths occurred among males (Figure 3). From 2019 to 2020, the number of deaths involving prescription opioids rose, after remaining steady for two years, to 16,416 (Figure 4).</a:t>
            </a:r>
          </a:p>
          <a:p>
            <a:pPr fontAlgn="base"/>
            <a:r>
              <a:rPr lang="en-US" sz="1800" dirty="0"/>
              <a:t>Overdose deaths involving heroin has trended down since 2016 with 13,165 deaths reported  in 2020 (Figure 5). More than 68% of overdose deaths involving heroin also involved synthetic opioids other than methadone (primarily fentanyl).</a:t>
            </a:r>
          </a:p>
          <a:p>
            <a:pPr fontAlgn="base"/>
            <a:r>
              <a:rPr lang="en-US" sz="1800" dirty="0"/>
              <a:t>Since 2014, the number of deaths involving psychostimulants (primarily methamphetamine, Figure 6) have risen significantly each year, with 23,837 deaths in 2020. Cocaine too, has increased steadily since 2014 with 19,447 deaths reported in 2020 (Figure 7). </a:t>
            </a:r>
          </a:p>
          <a:p>
            <a:pPr fontAlgn="base"/>
            <a:r>
              <a:rPr lang="en-US" sz="1800" dirty="0"/>
              <a:t>The final two charts show the number of overdose deaths involving benzodiazepines (Figure 8) or antidepressants (Figure 9). Benzodiazepines were involved in 12,290 deaths in 2020—a steady decline from the 11,537 deaths in 2017. Deaths involving antidepressants have remained steady since 2014, with 5,597 fatalities reported in 2020. Deaths involving benzodiazepines or antidepressants are mainly driven by those also involving opioids.</a:t>
            </a:r>
          </a:p>
        </p:txBody>
      </p:sp>
    </p:spTree>
    <p:extLst>
      <p:ext uri="{BB962C8B-B14F-4D97-AF65-F5344CB8AC3E}">
        <p14:creationId xmlns:p14="http://schemas.microsoft.com/office/powerpoint/2010/main" val="12776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7912120-98CE-4646-A879-E6E409F0FA6E}"/>
              </a:ext>
            </a:extLst>
          </p:cNvPr>
          <p:cNvSpPr>
            <a:spLocks noGrp="1"/>
          </p:cNvSpPr>
          <p:nvPr>
            <p:ph type="title"/>
          </p:nvPr>
        </p:nvSpPr>
        <p:spPr>
          <a:xfrm>
            <a:off x="257175" y="-12357"/>
            <a:ext cx="8629650" cy="1325563"/>
          </a:xfrm>
        </p:spPr>
        <p:txBody>
          <a:bodyPr>
            <a:noAutofit/>
          </a:bodyPr>
          <a:lstStyle/>
          <a:p>
            <a:pPr algn="ctr"/>
            <a:r>
              <a:rPr lang="en-US" sz="2400" b="1" dirty="0">
                <a:latin typeface="Roboto Slab" pitchFamily="2" charset="0"/>
                <a:ea typeface="Roboto Slab" pitchFamily="2" charset="0"/>
              </a:rPr>
              <a:t>Figure 2. National Drug-Involved Overdose Deaths*, Number Among All Ages, 1999-2020</a:t>
            </a:r>
          </a:p>
        </p:txBody>
      </p:sp>
      <p:graphicFrame>
        <p:nvGraphicFramePr>
          <p:cNvPr id="7" name="Content Placeholder 6">
            <a:extLst>
              <a:ext uri="{FF2B5EF4-FFF2-40B4-BE49-F238E27FC236}">
                <a16:creationId xmlns:a16="http://schemas.microsoft.com/office/drawing/2014/main" id="{1A988867-B391-445A-BAC2-08C3B757D678}"/>
              </a:ext>
            </a:extLst>
          </p:cNvPr>
          <p:cNvGraphicFramePr>
            <a:graphicFrameLocks noGrp="1"/>
          </p:cNvGraphicFramePr>
          <p:nvPr>
            <p:ph idx="1"/>
            <p:extLst>
              <p:ext uri="{D42A27DB-BD31-4B8C-83A1-F6EECF244321}">
                <p14:modId xmlns:p14="http://schemas.microsoft.com/office/powerpoint/2010/main" val="3313284767"/>
              </p:ext>
            </p:extLst>
          </p:nvPr>
        </p:nvGraphicFramePr>
        <p:xfrm>
          <a:off x="114300" y="1143000"/>
          <a:ext cx="9029700" cy="458343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D11279BA-2902-4044-81EC-3E873FBC340D}"/>
              </a:ext>
            </a:extLst>
          </p:cNvPr>
          <p:cNvSpPr txBox="1"/>
          <p:nvPr/>
        </p:nvSpPr>
        <p:spPr>
          <a:xfrm>
            <a:off x="161925" y="5783580"/>
            <a:ext cx="8829675" cy="830997"/>
          </a:xfrm>
          <a:prstGeom prst="rect">
            <a:avLst/>
          </a:prstGeom>
          <a:noFill/>
        </p:spPr>
        <p:txBody>
          <a:bodyPr wrap="square" rtlCol="0">
            <a:spAutoFit/>
          </a:bodyPr>
          <a:lstStyle/>
          <a:p>
            <a:r>
              <a:rPr lang="en-US" sz="1200" dirty="0">
                <a:solidFill>
                  <a:schemeClr val="tx1">
                    <a:lumMod val="50000"/>
                    <a:lumOff val="50000"/>
                  </a:schemeClr>
                </a:solidFill>
              </a:rPr>
              <a:t>*Includes deaths with underlying causes of unintentional drug poisoning (X40–X44), suicide drug poisoning (X60–X64), homicide drug poisoning (X85), or drug poisoning of undetermined intent (Y10–Y14), as coded in the International Classification of Diseases, 10th Revision. </a:t>
            </a:r>
          </a:p>
          <a:p>
            <a:r>
              <a:rPr lang="en-US" sz="1200" dirty="0">
                <a:solidFill>
                  <a:schemeClr val="tx1">
                    <a:lumMod val="50000"/>
                    <a:lumOff val="50000"/>
                  </a:schemeClr>
                </a:solidFill>
              </a:rPr>
              <a:t>Source: Centers for Disease Control and Prevention, National Center for Health Statistics. Multiple Cause of Death 1999-2020 on CDC WONDER Online Database, released 12/2021.</a:t>
            </a:r>
          </a:p>
        </p:txBody>
      </p:sp>
    </p:spTree>
    <p:extLst>
      <p:ext uri="{BB962C8B-B14F-4D97-AF65-F5344CB8AC3E}">
        <p14:creationId xmlns:p14="http://schemas.microsoft.com/office/powerpoint/2010/main" val="210170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2B6B-74D5-4277-9350-0C8B7D6B18A3}"/>
              </a:ext>
            </a:extLst>
          </p:cNvPr>
          <p:cNvSpPr>
            <a:spLocks noGrp="1"/>
          </p:cNvSpPr>
          <p:nvPr>
            <p:ph type="title"/>
          </p:nvPr>
        </p:nvSpPr>
        <p:spPr>
          <a:xfrm>
            <a:off x="0" y="18255"/>
            <a:ext cx="9144000" cy="1325563"/>
          </a:xfrm>
        </p:spPr>
        <p:txBody>
          <a:bodyPr>
            <a:noAutofit/>
          </a:bodyPr>
          <a:lstStyle/>
          <a:p>
            <a:pPr algn="ctr"/>
            <a:r>
              <a:rPr lang="en-US" sz="2400" b="1" dirty="0">
                <a:latin typeface="Roboto Slab" pitchFamily="2" charset="0"/>
                <a:ea typeface="Roboto Slab" pitchFamily="2" charset="0"/>
              </a:rPr>
              <a:t>Figure 3. National Overdose Deaths Involving Any Opioid, Number Among All Ages, by Gender, 1999-2020</a:t>
            </a:r>
          </a:p>
        </p:txBody>
      </p:sp>
      <p:graphicFrame>
        <p:nvGraphicFramePr>
          <p:cNvPr id="8" name="Content Placeholder 7">
            <a:extLst>
              <a:ext uri="{FF2B5EF4-FFF2-40B4-BE49-F238E27FC236}">
                <a16:creationId xmlns:a16="http://schemas.microsoft.com/office/drawing/2014/main" id="{1D5CFEDA-3151-4DA1-AA3C-8D7A2C9EED44}"/>
              </a:ext>
            </a:extLst>
          </p:cNvPr>
          <p:cNvGraphicFramePr>
            <a:graphicFrameLocks noGrp="1"/>
          </p:cNvGraphicFramePr>
          <p:nvPr>
            <p:ph idx="1"/>
            <p:extLst>
              <p:ext uri="{D42A27DB-BD31-4B8C-83A1-F6EECF244321}">
                <p14:modId xmlns:p14="http://schemas.microsoft.com/office/powerpoint/2010/main" val="2656511086"/>
              </p:ext>
            </p:extLst>
          </p:nvPr>
        </p:nvGraphicFramePr>
        <p:xfrm>
          <a:off x="304800" y="1152525"/>
          <a:ext cx="8527701" cy="470535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D850342-28E4-4A94-AF3F-9774CA1C29D7}"/>
              </a:ext>
            </a:extLst>
          </p:cNvPr>
          <p:cNvSpPr txBox="1"/>
          <p:nvPr/>
        </p:nvSpPr>
        <p:spPr>
          <a:xfrm>
            <a:off x="397223" y="5976291"/>
            <a:ext cx="8527702"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any opioid subcategory was determined by the following ICD-10 multiple cause-of-death codes: </a:t>
            </a:r>
            <a:r>
              <a:rPr lang="fr-FR" sz="1200" dirty="0">
                <a:solidFill>
                  <a:schemeClr val="tx1">
                    <a:lumMod val="50000"/>
                    <a:lumOff val="50000"/>
                  </a:schemeClr>
                </a:solidFill>
              </a:rPr>
              <a:t>natural and semi-</a:t>
            </a:r>
            <a:r>
              <a:rPr lang="fr-FR" sz="1200" dirty="0" err="1">
                <a:solidFill>
                  <a:schemeClr val="tx1">
                    <a:lumMod val="50000"/>
                    <a:lumOff val="50000"/>
                  </a:schemeClr>
                </a:solidFill>
              </a:rPr>
              <a:t>synthetic</a:t>
            </a:r>
            <a:r>
              <a:rPr lang="fr-FR" sz="1200" dirty="0">
                <a:solidFill>
                  <a:schemeClr val="tx1">
                    <a:lumMod val="50000"/>
                    <a:lumOff val="50000"/>
                  </a:schemeClr>
                </a:solidFill>
              </a:rPr>
              <a:t> opioids (T40.2), methadone (T40.3), </a:t>
            </a:r>
            <a:r>
              <a:rPr lang="en-US" sz="1200" dirty="0">
                <a:solidFill>
                  <a:schemeClr val="tx1">
                    <a:lumMod val="50000"/>
                    <a:lumOff val="50000"/>
                  </a:schemeClr>
                </a:solidFill>
              </a:rPr>
              <a:t>other synthetic opioids (other than methadone) (T40.4), or heroin (T40.1). </a:t>
            </a:r>
            <a:r>
              <a:rPr lang="fr-FR" sz="1200" dirty="0">
                <a:solidFill>
                  <a:schemeClr val="tx1">
                    <a:lumMod val="50000"/>
                    <a:lumOff val="50000"/>
                  </a:schemeClr>
                </a:solidFill>
              </a:rPr>
              <a:t> </a:t>
            </a:r>
            <a:r>
              <a:rPr lang="en-US" sz="1200" dirty="0">
                <a:solidFill>
                  <a:schemeClr val="tx1">
                    <a:lumMod val="50000"/>
                    <a:lumOff val="50000"/>
                  </a:schemeClr>
                </a:solidFill>
              </a:rPr>
              <a:t>Source: Centers for Disease Control and Prevention, National Center for Health Statistics. Multiple Cause of Death 1999-2020 on CDC WONDER Online Database, released 12/2021.</a:t>
            </a:r>
          </a:p>
        </p:txBody>
      </p:sp>
    </p:spTree>
    <p:extLst>
      <p:ext uri="{BB962C8B-B14F-4D97-AF65-F5344CB8AC3E}">
        <p14:creationId xmlns:p14="http://schemas.microsoft.com/office/powerpoint/2010/main" val="347666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AB1A-C06E-4636-BBF2-7D1D82805239}"/>
              </a:ext>
            </a:extLst>
          </p:cNvPr>
          <p:cNvSpPr>
            <a:spLocks noGrp="1"/>
          </p:cNvSpPr>
          <p:nvPr>
            <p:ph type="title"/>
          </p:nvPr>
        </p:nvSpPr>
        <p:spPr>
          <a:xfrm>
            <a:off x="0" y="0"/>
            <a:ext cx="9144000" cy="1246909"/>
          </a:xfrm>
        </p:spPr>
        <p:txBody>
          <a:bodyPr>
            <a:noAutofit/>
          </a:bodyPr>
          <a:lstStyle/>
          <a:p>
            <a:pPr algn="ctr"/>
            <a:r>
              <a:rPr lang="en-US" sz="2400" b="1" dirty="0">
                <a:latin typeface="Roboto Slab" pitchFamily="2" charset="0"/>
                <a:ea typeface="Roboto Slab" pitchFamily="2" charset="0"/>
              </a:rPr>
              <a:t>Figure 4. National Overdose Deaths Involving Prescription Opioids*, Number Among All Ages, 1999-2020</a:t>
            </a:r>
          </a:p>
        </p:txBody>
      </p:sp>
      <p:graphicFrame>
        <p:nvGraphicFramePr>
          <p:cNvPr id="8" name="Content Placeholder 7">
            <a:extLst>
              <a:ext uri="{FF2B5EF4-FFF2-40B4-BE49-F238E27FC236}">
                <a16:creationId xmlns:a16="http://schemas.microsoft.com/office/drawing/2014/main" id="{1ADC51D7-5F27-4BC8-9E80-7D31051EAFCD}"/>
              </a:ext>
            </a:extLst>
          </p:cNvPr>
          <p:cNvGraphicFramePr>
            <a:graphicFrameLocks noGrp="1"/>
          </p:cNvGraphicFramePr>
          <p:nvPr>
            <p:ph idx="1"/>
            <p:extLst>
              <p:ext uri="{D42A27DB-BD31-4B8C-83A1-F6EECF244321}">
                <p14:modId xmlns:p14="http://schemas.microsoft.com/office/powerpoint/2010/main" val="2008208412"/>
              </p:ext>
            </p:extLst>
          </p:nvPr>
        </p:nvGraphicFramePr>
        <p:xfrm>
          <a:off x="304800" y="1133475"/>
          <a:ext cx="8534400" cy="483795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C212A5A-AFEC-451C-A88A-CAE58CD36E44}"/>
              </a:ext>
            </a:extLst>
          </p:cNvPr>
          <p:cNvSpPr txBox="1"/>
          <p:nvPr/>
        </p:nvSpPr>
        <p:spPr>
          <a:xfrm>
            <a:off x="111318" y="6057051"/>
            <a:ext cx="8953169"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prescription opioid subcategory was determined by the following ICD-10 multiple cause-of-death codes: natural and semi-synthetic opioids (T40.2) or methadone (T40.3). Source: Centers for Disease Control and Prevention, National Center for Health Statistics. Multiple Cause of Death 1999-2020 on CDC WONDER Online Database, released 12/2021.</a:t>
            </a:r>
          </a:p>
        </p:txBody>
      </p:sp>
    </p:spTree>
    <p:extLst>
      <p:ext uri="{BB962C8B-B14F-4D97-AF65-F5344CB8AC3E}">
        <p14:creationId xmlns:p14="http://schemas.microsoft.com/office/powerpoint/2010/main" val="417832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AB1A-C06E-4636-BBF2-7D1D82805239}"/>
              </a:ext>
            </a:extLst>
          </p:cNvPr>
          <p:cNvSpPr>
            <a:spLocks noGrp="1"/>
          </p:cNvSpPr>
          <p:nvPr>
            <p:ph type="title"/>
          </p:nvPr>
        </p:nvSpPr>
        <p:spPr>
          <a:xfrm>
            <a:off x="0" y="18255"/>
            <a:ext cx="9144000" cy="1325563"/>
          </a:xfrm>
        </p:spPr>
        <p:txBody>
          <a:bodyPr>
            <a:noAutofit/>
          </a:bodyPr>
          <a:lstStyle/>
          <a:p>
            <a:pPr algn="ctr"/>
            <a:r>
              <a:rPr lang="en-US" sz="2400" b="1" dirty="0">
                <a:latin typeface="Roboto Slab" pitchFamily="2" charset="0"/>
                <a:ea typeface="Roboto Slab" pitchFamily="2" charset="0"/>
              </a:rPr>
              <a:t>Figure 5. National Overdose Deaths Involving Heroin*, by other Opioid Involvement, Number Among All Ages, 1999-2020</a:t>
            </a:r>
          </a:p>
        </p:txBody>
      </p:sp>
      <p:sp>
        <p:nvSpPr>
          <p:cNvPr id="5" name="TextBox 4">
            <a:extLst>
              <a:ext uri="{FF2B5EF4-FFF2-40B4-BE49-F238E27FC236}">
                <a16:creationId xmlns:a16="http://schemas.microsoft.com/office/drawing/2014/main" id="{056928FC-E459-41C8-A8BD-F0F191250D9E}"/>
              </a:ext>
            </a:extLst>
          </p:cNvPr>
          <p:cNvSpPr txBox="1"/>
          <p:nvPr/>
        </p:nvSpPr>
        <p:spPr>
          <a:xfrm>
            <a:off x="533400" y="6157913"/>
            <a:ext cx="8210549"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heroin category was determined by the T40.1 ICD-10 multiple cause-of-death code. Source: Centers for Disease Control and Prevention, National Center for Health Statistics. Multiple Cause of Death 1999-2020 on CDC WONDER Online Database, released 12/2021.</a:t>
            </a:r>
          </a:p>
        </p:txBody>
      </p:sp>
      <p:graphicFrame>
        <p:nvGraphicFramePr>
          <p:cNvPr id="6" name="Content Placeholder 7">
            <a:extLst>
              <a:ext uri="{FF2B5EF4-FFF2-40B4-BE49-F238E27FC236}">
                <a16:creationId xmlns:a16="http://schemas.microsoft.com/office/drawing/2014/main" id="{B0638C94-09A6-4395-8416-C77270F37702}"/>
              </a:ext>
            </a:extLst>
          </p:cNvPr>
          <p:cNvGraphicFramePr>
            <a:graphicFrameLocks noGrp="1"/>
          </p:cNvGraphicFramePr>
          <p:nvPr>
            <p:ph idx="1"/>
            <p:extLst>
              <p:ext uri="{D42A27DB-BD31-4B8C-83A1-F6EECF244321}">
                <p14:modId xmlns:p14="http://schemas.microsoft.com/office/powerpoint/2010/main" val="1443300239"/>
              </p:ext>
            </p:extLst>
          </p:nvPr>
        </p:nvGraphicFramePr>
        <p:xfrm>
          <a:off x="266699" y="1247775"/>
          <a:ext cx="8639175" cy="4929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222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0"/>
            <a:ext cx="9144000" cy="1709091"/>
          </a:xfrm>
        </p:spPr>
        <p:txBody>
          <a:bodyPr>
            <a:noAutofit/>
          </a:bodyPr>
          <a:lstStyle/>
          <a:p>
            <a:pPr algn="ctr"/>
            <a:r>
              <a:rPr lang="en-US" sz="2400" b="1" dirty="0">
                <a:solidFill>
                  <a:prstClr val="black"/>
                </a:solidFill>
                <a:latin typeface="Roboto Slab" pitchFamily="2" charset="0"/>
                <a:ea typeface="Roboto Slab" pitchFamily="2" charset="0"/>
              </a:rPr>
              <a:t>Figure 6. National Overdose Deaths Involving Psychostimulants with Abuse Potential (Primarily Methamphetamine)*, by Opioid Involvement, Number Among All Ages, 1999-2020</a:t>
            </a:r>
            <a:endParaRPr lang="en-US" sz="2400" b="1" dirty="0">
              <a:latin typeface="Roboto Slab" pitchFamily="2" charset="0"/>
              <a:ea typeface="Roboto Slab" pitchFamily="2" charset="0"/>
            </a:endParaRPr>
          </a:p>
        </p:txBody>
      </p:sp>
      <p:sp>
        <p:nvSpPr>
          <p:cNvPr id="5" name="TextBox 4">
            <a:extLst>
              <a:ext uri="{FF2B5EF4-FFF2-40B4-BE49-F238E27FC236}">
                <a16:creationId xmlns:a16="http://schemas.microsoft.com/office/drawing/2014/main" id="{24D23C8C-85C3-435F-81B8-83DE6A29CEC7}"/>
              </a:ext>
            </a:extLst>
          </p:cNvPr>
          <p:cNvSpPr txBox="1"/>
          <p:nvPr/>
        </p:nvSpPr>
        <p:spPr>
          <a:xfrm>
            <a:off x="304800" y="5948363"/>
            <a:ext cx="8582024"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psychostimulants with abuse potential (primarily methamphetamine) category was determined by the T43.6 ICD-10 multiple cause-of-death code. Abbreviated to </a:t>
            </a:r>
            <a:r>
              <a:rPr lang="en-US" sz="1200" i="1" dirty="0">
                <a:solidFill>
                  <a:schemeClr val="tx1">
                    <a:lumMod val="50000"/>
                    <a:lumOff val="50000"/>
                  </a:schemeClr>
                </a:solidFill>
              </a:rPr>
              <a:t>psychostimulants</a:t>
            </a:r>
            <a:r>
              <a:rPr lang="en-US" sz="1200" dirty="0">
                <a:solidFill>
                  <a:schemeClr val="tx1">
                    <a:lumMod val="50000"/>
                    <a:lumOff val="50000"/>
                  </a:schemeClr>
                </a:solidFill>
              </a:rPr>
              <a:t> in the bar chart above. Source: Centers for Disease Control and Prevention, National Center for Health Statistics. Multiple Cause of Death 1999-2020 on CDC WONDER Online Database, released 12/2021.</a:t>
            </a:r>
          </a:p>
        </p:txBody>
      </p:sp>
      <p:graphicFrame>
        <p:nvGraphicFramePr>
          <p:cNvPr id="10" name="Content Placeholder 7">
            <a:extLst>
              <a:ext uri="{FF2B5EF4-FFF2-40B4-BE49-F238E27FC236}">
                <a16:creationId xmlns:a16="http://schemas.microsoft.com/office/drawing/2014/main" id="{39BA16DC-E1C1-4426-B6A8-A05C467F92C1}"/>
              </a:ext>
            </a:extLst>
          </p:cNvPr>
          <p:cNvGraphicFramePr>
            <a:graphicFrameLocks noGrp="1"/>
          </p:cNvGraphicFramePr>
          <p:nvPr>
            <p:ph idx="1"/>
            <p:extLst>
              <p:ext uri="{D42A27DB-BD31-4B8C-83A1-F6EECF244321}">
                <p14:modId xmlns:p14="http://schemas.microsoft.com/office/powerpoint/2010/main" val="1554768914"/>
              </p:ext>
            </p:extLst>
          </p:nvPr>
        </p:nvGraphicFramePr>
        <p:xfrm>
          <a:off x="304799" y="1844703"/>
          <a:ext cx="8582025" cy="4003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30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945"/>
            <a:ext cx="9144000" cy="1199206"/>
          </a:xfrm>
        </p:spPr>
        <p:txBody>
          <a:bodyPr>
            <a:noAutofit/>
          </a:bodyPr>
          <a:lstStyle/>
          <a:p>
            <a:pPr algn="ctr"/>
            <a:r>
              <a:rPr lang="en-US" sz="2400" b="1" dirty="0">
                <a:solidFill>
                  <a:prstClr val="black"/>
                </a:solidFill>
                <a:latin typeface="Roboto Slab" pitchFamily="2" charset="0"/>
                <a:ea typeface="Roboto Slab" pitchFamily="2" charset="0"/>
              </a:rPr>
              <a:t>Figure 7. National Drug Overdose Deaths Involving Cocaine*, </a:t>
            </a:r>
            <a:br>
              <a:rPr lang="en-US" sz="2400" b="1" dirty="0">
                <a:solidFill>
                  <a:prstClr val="black"/>
                </a:solidFill>
                <a:latin typeface="Roboto Slab" pitchFamily="2" charset="0"/>
                <a:ea typeface="Roboto Slab" pitchFamily="2" charset="0"/>
              </a:rPr>
            </a:br>
            <a:r>
              <a:rPr lang="en-US" sz="2400" b="1" dirty="0">
                <a:solidFill>
                  <a:prstClr val="black"/>
                </a:solidFill>
                <a:latin typeface="Roboto Slab" pitchFamily="2" charset="0"/>
                <a:ea typeface="Roboto Slab" pitchFamily="2" charset="0"/>
              </a:rPr>
              <a:t>by Opioid Involvement, Number Among All Ages, 1999-2020</a:t>
            </a:r>
            <a:endParaRPr lang="en-US" sz="2400" b="1" dirty="0">
              <a:latin typeface="Roboto Slab" pitchFamily="2" charset="0"/>
              <a:ea typeface="Roboto Slab" pitchFamily="2" charset="0"/>
            </a:endParaRPr>
          </a:p>
        </p:txBody>
      </p:sp>
      <p:graphicFrame>
        <p:nvGraphicFramePr>
          <p:cNvPr id="10" name="Content Placeholder 9">
            <a:extLst>
              <a:ext uri="{FF2B5EF4-FFF2-40B4-BE49-F238E27FC236}">
                <a16:creationId xmlns:a16="http://schemas.microsoft.com/office/drawing/2014/main" id="{D6989952-B0C3-470F-9378-DE76324576E4}"/>
              </a:ext>
            </a:extLst>
          </p:cNvPr>
          <p:cNvGraphicFramePr>
            <a:graphicFrameLocks noGrp="1"/>
          </p:cNvGraphicFramePr>
          <p:nvPr>
            <p:ph idx="1"/>
            <p:extLst>
              <p:ext uri="{D42A27DB-BD31-4B8C-83A1-F6EECF244321}">
                <p14:modId xmlns:p14="http://schemas.microsoft.com/office/powerpoint/2010/main" val="2912581731"/>
              </p:ext>
            </p:extLst>
          </p:nvPr>
        </p:nvGraphicFramePr>
        <p:xfrm>
          <a:off x="314324" y="1209676"/>
          <a:ext cx="8601075" cy="484281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0A5CCBD-BADD-4C5B-B3FE-89F355EA122E}"/>
              </a:ext>
            </a:extLst>
          </p:cNvPr>
          <p:cNvSpPr txBox="1"/>
          <p:nvPr/>
        </p:nvSpPr>
        <p:spPr>
          <a:xfrm>
            <a:off x="581516" y="6042966"/>
            <a:ext cx="7980967"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cocaine category was determined by the T40.5 ICD-10 multiple cause-of-death code.  Source: Centers for Disease Control and Prevention, National Center for Health Statistics. Multiple Cause of Death 1999-2020 on CDC WONDER Online Database, released 12/2021.</a:t>
            </a:r>
          </a:p>
        </p:txBody>
      </p:sp>
    </p:spTree>
    <p:extLst>
      <p:ext uri="{BB962C8B-B14F-4D97-AF65-F5344CB8AC3E}">
        <p14:creationId xmlns:p14="http://schemas.microsoft.com/office/powerpoint/2010/main" val="174465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0"/>
            <a:ext cx="9144000" cy="1325563"/>
          </a:xfrm>
        </p:spPr>
        <p:txBody>
          <a:bodyPr>
            <a:noAutofit/>
          </a:bodyPr>
          <a:lstStyle/>
          <a:p>
            <a:pPr algn="ctr"/>
            <a:r>
              <a:rPr lang="en-US" sz="2400" b="1" dirty="0">
                <a:solidFill>
                  <a:prstClr val="black"/>
                </a:solidFill>
                <a:latin typeface="Roboto Slab" pitchFamily="2" charset="0"/>
                <a:ea typeface="Roboto Slab" pitchFamily="2" charset="0"/>
              </a:rPr>
              <a:t>Figure 8. National Drug Overdose Deaths</a:t>
            </a:r>
            <a:br>
              <a:rPr lang="en-US" sz="2400" b="1" dirty="0">
                <a:solidFill>
                  <a:prstClr val="black"/>
                </a:solidFill>
                <a:latin typeface="Roboto Slab" pitchFamily="2" charset="0"/>
                <a:ea typeface="Roboto Slab" pitchFamily="2" charset="0"/>
              </a:rPr>
            </a:br>
            <a:r>
              <a:rPr lang="en-US" sz="2400" b="1" dirty="0">
                <a:solidFill>
                  <a:prstClr val="black"/>
                </a:solidFill>
                <a:latin typeface="Roboto Slab" pitchFamily="2" charset="0"/>
                <a:ea typeface="Roboto Slab" pitchFamily="2" charset="0"/>
              </a:rPr>
              <a:t>Involving Benzodiazepines*, by Opioid Involvement, </a:t>
            </a:r>
            <a:br>
              <a:rPr lang="en-US" sz="2400" b="1" dirty="0">
                <a:solidFill>
                  <a:prstClr val="black"/>
                </a:solidFill>
                <a:latin typeface="Roboto Slab" pitchFamily="2" charset="0"/>
                <a:ea typeface="Roboto Slab" pitchFamily="2" charset="0"/>
              </a:rPr>
            </a:br>
            <a:r>
              <a:rPr lang="en-US" sz="2400" b="1" dirty="0">
                <a:solidFill>
                  <a:prstClr val="black"/>
                </a:solidFill>
                <a:latin typeface="Roboto Slab" pitchFamily="2" charset="0"/>
                <a:ea typeface="Roboto Slab" pitchFamily="2" charset="0"/>
              </a:rPr>
              <a:t>Number Among All Ages, 1999-2020</a:t>
            </a:r>
            <a:endParaRPr lang="en-US" sz="2400" b="1" dirty="0">
              <a:latin typeface="Roboto Slab" pitchFamily="2" charset="0"/>
              <a:ea typeface="Roboto Slab" pitchFamily="2" charset="0"/>
            </a:endParaRPr>
          </a:p>
        </p:txBody>
      </p:sp>
      <p:graphicFrame>
        <p:nvGraphicFramePr>
          <p:cNvPr id="25" name="Content Placeholder 9">
            <a:extLst>
              <a:ext uri="{FF2B5EF4-FFF2-40B4-BE49-F238E27FC236}">
                <a16:creationId xmlns:a16="http://schemas.microsoft.com/office/drawing/2014/main" id="{2191363B-168B-4128-AB2B-D914D379CC1F}"/>
              </a:ext>
            </a:extLst>
          </p:cNvPr>
          <p:cNvGraphicFramePr>
            <a:graphicFrameLocks noGrp="1"/>
          </p:cNvGraphicFramePr>
          <p:nvPr>
            <p:ph idx="1"/>
            <p:extLst>
              <p:ext uri="{D42A27DB-BD31-4B8C-83A1-F6EECF244321}">
                <p14:modId xmlns:p14="http://schemas.microsoft.com/office/powerpoint/2010/main" val="1673117270"/>
              </p:ext>
            </p:extLst>
          </p:nvPr>
        </p:nvGraphicFramePr>
        <p:xfrm>
          <a:off x="161365" y="1459857"/>
          <a:ext cx="8821270" cy="44638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99F7620C-DF99-4320-A48E-13545659F0F6}"/>
              </a:ext>
            </a:extLst>
          </p:cNvPr>
          <p:cNvSpPr txBox="1"/>
          <p:nvPr/>
        </p:nvSpPr>
        <p:spPr>
          <a:xfrm>
            <a:off x="393589" y="6153109"/>
            <a:ext cx="8356821"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benzodiazepine category was determined by the T42.4 ICD-10 multiple cause-of-death code. Source: Centers for Disease Control and Prevention, National Center for Health Statistics. Multiple Cause of Death 1999-2020 on CDC WONDER Online Database, released 12/2021.</a:t>
            </a:r>
          </a:p>
        </p:txBody>
      </p:sp>
    </p:spTree>
    <p:extLst>
      <p:ext uri="{BB962C8B-B14F-4D97-AF65-F5344CB8AC3E}">
        <p14:creationId xmlns:p14="http://schemas.microsoft.com/office/powerpoint/2010/main" val="201348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127493" y="0"/>
            <a:ext cx="8896575" cy="1325563"/>
          </a:xfrm>
        </p:spPr>
        <p:txBody>
          <a:bodyPr>
            <a:noAutofit/>
          </a:bodyPr>
          <a:lstStyle/>
          <a:p>
            <a:pPr algn="ctr"/>
            <a:r>
              <a:rPr lang="en-US" sz="2400" b="1" dirty="0">
                <a:solidFill>
                  <a:prstClr val="black"/>
                </a:solidFill>
                <a:latin typeface="Roboto Slab" pitchFamily="2" charset="0"/>
                <a:ea typeface="Roboto Slab" pitchFamily="2" charset="0"/>
              </a:rPr>
              <a:t>Figure 9. National Drug Overdose Deaths Involving Antidepressants, by Opioid Involvement, </a:t>
            </a:r>
            <a:br>
              <a:rPr lang="en-US" sz="2400" b="1" dirty="0">
                <a:solidFill>
                  <a:prstClr val="black"/>
                </a:solidFill>
                <a:latin typeface="Roboto Slab" pitchFamily="2" charset="0"/>
                <a:ea typeface="Roboto Slab" pitchFamily="2" charset="0"/>
              </a:rPr>
            </a:br>
            <a:r>
              <a:rPr lang="en-US" sz="2400" b="1" dirty="0">
                <a:solidFill>
                  <a:prstClr val="black"/>
                </a:solidFill>
                <a:latin typeface="Roboto Slab" pitchFamily="2" charset="0"/>
                <a:ea typeface="Roboto Slab" pitchFamily="2" charset="0"/>
              </a:rPr>
              <a:t>Number Among All Ages, 1999-2020</a:t>
            </a:r>
            <a:endParaRPr lang="en-US" sz="2400" b="1" dirty="0">
              <a:latin typeface="Roboto Slab" pitchFamily="2" charset="0"/>
              <a:ea typeface="Roboto Slab" pitchFamily="2" charset="0"/>
            </a:endParaRPr>
          </a:p>
        </p:txBody>
      </p:sp>
      <p:graphicFrame>
        <p:nvGraphicFramePr>
          <p:cNvPr id="7" name="Content Placeholder 9">
            <a:extLst>
              <a:ext uri="{FF2B5EF4-FFF2-40B4-BE49-F238E27FC236}">
                <a16:creationId xmlns:a16="http://schemas.microsoft.com/office/drawing/2014/main" id="{A08C05F2-A320-45F2-96A3-E9E426DCBEBE}"/>
              </a:ext>
            </a:extLst>
          </p:cNvPr>
          <p:cNvGraphicFramePr>
            <a:graphicFrameLocks noGrp="1"/>
          </p:cNvGraphicFramePr>
          <p:nvPr>
            <p:ph idx="1"/>
            <p:extLst>
              <p:ext uri="{D42A27DB-BD31-4B8C-83A1-F6EECF244321}">
                <p14:modId xmlns:p14="http://schemas.microsoft.com/office/powerpoint/2010/main" val="1199855104"/>
              </p:ext>
            </p:extLst>
          </p:nvPr>
        </p:nvGraphicFramePr>
        <p:xfrm>
          <a:off x="219075" y="1459857"/>
          <a:ext cx="8715375" cy="435254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5B606E6-FFF6-4F89-AFC6-1BA5A0E106A3}"/>
              </a:ext>
            </a:extLst>
          </p:cNvPr>
          <p:cNvSpPr txBox="1"/>
          <p:nvPr/>
        </p:nvSpPr>
        <p:spPr>
          <a:xfrm>
            <a:off x="214312" y="5892709"/>
            <a:ext cx="8715375"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antidepressant subcategory was determined by the following ICD-10 multiple cause-of-death codes: Tricyclic and tetracyclic antidepressants (T43.0), monoamine-oxidase-inhibitor antidepressants (T43.1), and other unspecified antidepressants (T43.2). Source: Centers for Disease Control and Prevention, National Center for Health Statistics. Multiple Cause of Death 1999-2020 on CDC WONDER Online Database, released 12/2021. </a:t>
            </a:r>
          </a:p>
        </p:txBody>
      </p:sp>
    </p:spTree>
    <p:extLst>
      <p:ext uri="{BB962C8B-B14F-4D97-AF65-F5344CB8AC3E}">
        <p14:creationId xmlns:p14="http://schemas.microsoft.com/office/powerpoint/2010/main" val="1677198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2672</TotalTime>
  <Words>2196</Words>
  <Application>Microsoft Macintosh PowerPoint</Application>
  <PresentationFormat>On-screen Show (4:3)</PresentationFormat>
  <Paragraphs>67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 Slab</vt:lpstr>
      <vt:lpstr>Office Theme</vt:lpstr>
      <vt:lpstr>Figure 1. National Drug-Involved Overdose Deaths* Number Among All Ages, by Gender, 1999-2020</vt:lpstr>
      <vt:lpstr>Figure 2. National Drug-Involved Overdose Deaths*, Number Among All Ages, 1999-2020</vt:lpstr>
      <vt:lpstr>Figure 3. National Overdose Deaths Involving Any Opioid, Number Among All Ages, by Gender, 1999-2020</vt:lpstr>
      <vt:lpstr>Figure 4. National Overdose Deaths Involving Prescription Opioids*, Number Among All Ages, 1999-2020</vt:lpstr>
      <vt:lpstr>Figure 5. National Overdose Deaths Involving Heroin*, by other Opioid Involvement, Number Among All Ages, 1999-2020</vt:lpstr>
      <vt:lpstr>Figure 6. National Overdose Deaths Involving Psychostimulants with Abuse Potential (Primarily Methamphetamine)*, by Opioid Involvement, Number Among All Ages, 1999-2020</vt:lpstr>
      <vt:lpstr>Figure 7. National Drug Overdose Deaths Involving Cocaine*,  by Opioid Involvement, Number Among All Ages, 1999-2020</vt:lpstr>
      <vt:lpstr>Figure 8. National Drug Overdose Deaths Involving Benzodiazepines*, by Opioid Involvement,  Number Among All Ages, 1999-2020</vt:lpstr>
      <vt:lpstr>Figure 9. National Drug Overdose Deaths Involving Antidepressants, by Opioid Involvement,  Number Among All Ages, 1999-2020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Drug Overdose Deaths Involving Any Drug Number Among All Ages, by Gender, 1999-2017</dc:title>
  <dc:creator>Cotto, Jessica (NIH/NIDA) [E]</dc:creator>
  <cp:lastModifiedBy>Fleming, Mark (NIH/NIDA) [E]</cp:lastModifiedBy>
  <cp:revision>178</cp:revision>
  <dcterms:created xsi:type="dcterms:W3CDTF">2019-01-17T19:39:27Z</dcterms:created>
  <dcterms:modified xsi:type="dcterms:W3CDTF">2022-05-25T00:32:11Z</dcterms:modified>
</cp:coreProperties>
</file>