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1" r:id="rId2"/>
    <p:sldId id="332" r:id="rId3"/>
    <p:sldId id="333" r:id="rId4"/>
    <p:sldId id="330" r:id="rId5"/>
    <p:sldId id="327" r:id="rId6"/>
    <p:sldId id="341" r:id="rId7"/>
    <p:sldId id="342" r:id="rId8"/>
    <p:sldId id="335" r:id="rId9"/>
    <p:sldId id="336" r:id="rId10"/>
    <p:sldId id="343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/>
    <p:restoredTop sz="94772"/>
  </p:normalViewPr>
  <p:slideViewPr>
    <p:cSldViewPr snapToGrid="0" snapToObjects="1">
      <p:cViewPr varScale="1">
        <p:scale>
          <a:sx n="82" d="100"/>
          <a:sy n="82" d="100"/>
        </p:scale>
        <p:origin x="184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C2A6C-D322-D743-BB1E-C960B0A009E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32E47-8879-C34D-85B6-69B365FD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32E47-8879-C34D-85B6-69B365FDF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366-83C6-8601-9EB1-1B48CF3D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CB96-5D79-6218-F7C8-E9B9B62E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BFF7-54BC-196F-7514-F8D5F0D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DFD2-C34C-C26C-E953-4CCF747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8B0E-BA3D-4206-3662-A21BA0C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F25-88E3-8DCD-7D6B-BF75C516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5AAF-D8B4-E83B-8F15-F0D7971E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48E1-364A-C80F-4ACA-25307FD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2B20-735F-191A-8ACB-35E91E8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6343-3603-273C-C977-19B95BEC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1784A-8A78-6A7B-B8A4-DC77711D2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1846-3FBB-BBF1-E677-1C220BD2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D06E-BE2A-232C-64F9-C3E868B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B3B9-581B-4B88-02D9-309F3EEE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AE44-CBC2-E955-7FD5-8CE5C83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EF9-8400-E6C2-F62F-D4CD8C9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A07E-FBC0-C000-51F1-98851672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6BB7-105B-D6F4-030C-EC84090A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E656-BB0D-129F-154E-4ADC46D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CA9D-4888-FE89-7343-CC4F647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3856-A75A-D0D8-6C25-AC646AC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9D50-CCD0-A2A7-3961-EDD4AEAF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B6DB-23B2-733C-F844-65CBA2A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8B7-51DB-0225-18F0-EA1DB9D4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01C9-02B8-09D7-8EB8-44BEF14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68B-23B0-E6BA-A16E-06F7ECA6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B674-7327-A5B5-21C5-85B68AF99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C7335-B176-6FDB-7211-D20FEEC0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5516-D65B-9B44-28C2-4B103BD3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745-294C-1D24-BACD-D67186A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4D53-8632-1B1F-0203-104C313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FA1C-5D05-939C-90B4-3885241B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2AB9-8411-7CB8-E1B8-3D3A279D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E4A2-F956-AF25-9750-3EDC26A7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0057-08F7-2ADE-74FB-E6C9A3D0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37027-411E-0396-25D7-ACAA2B2B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6F971-ECB4-0C73-F4D2-00E014EE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B293-162E-B16A-83CE-592BE33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5B19-698A-2AB6-0B14-27AD299B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6261-832F-164E-B075-A59A839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145D6-92A2-5397-F0AE-8CA16077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7BD6A-909F-45F9-2FE3-E17B52C3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517D-6592-8B9F-9678-4AC81B1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BCCB3-D58A-C1A1-6680-B58DA573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85197-C308-9A91-6BD7-1BE1BEB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A232-633D-2B9B-7140-3CA6A86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C534-E3E1-5C08-07B9-8F6F6D15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3CA0-A06A-1D22-3E30-D4DC3BDD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70CE-06EA-CD53-7239-6D22862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B8E-17FB-F63C-79DF-63DBBC6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FCF2-67B9-E982-42AC-E3508E90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D5DC-E056-31C8-8F0A-452B29C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53D-F5FE-0F4A-4C2D-17211DA0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5C9E7-9112-EAD9-06F4-988A22B1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C456A-0E67-9736-9720-64990888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DDB7-21CC-D02A-35D7-8D23AD2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00B0-44F9-C397-6128-50CFD37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44E1-CDAD-2FD8-1BD7-C54D20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B2B0-2B79-FEEF-A606-EDD18D73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D135-7C19-8334-42DF-F25CA23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A719-0695-A3A5-7AFE-756FE7157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0748-52A4-0E4F-AA5D-2666350000B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EA80-FE2E-1013-0D21-B94BD91DD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8436-A314-1C88-847B-688896B6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E46BA-158C-73A4-62AE-A091300CA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38" r="7696" b="-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9E219-9274-5263-8527-203053C9720A}"/>
              </a:ext>
            </a:extLst>
          </p:cNvPr>
          <p:cNvSpPr/>
          <p:nvPr/>
        </p:nvSpPr>
        <p:spPr>
          <a:xfrm>
            <a:off x="7751380" y="2926340"/>
            <a:ext cx="2764220" cy="8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Hello Metis.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9D43F-8F62-322C-0A02-58027DC16B9C}"/>
              </a:ext>
            </a:extLst>
          </p:cNvPr>
          <p:cNvSpPr/>
          <p:nvPr/>
        </p:nvSpPr>
        <p:spPr>
          <a:xfrm>
            <a:off x="7667296" y="3647090"/>
            <a:ext cx="1755227" cy="43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6:00 PM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•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Oct 5,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B106-758E-6414-2544-32C3D9BEA0FB}"/>
              </a:ext>
            </a:extLst>
          </p:cNvPr>
          <p:cNvSpPr txBox="1"/>
          <p:nvPr/>
        </p:nvSpPr>
        <p:spPr>
          <a:xfrm>
            <a:off x="-115610" y="94587"/>
            <a:ext cx="6096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  <a:latin typeface="Rockwell" panose="02060603020205020403" pitchFamily="18" charset="77"/>
              </a:rPr>
              <a:t>Analyzing Twitter </a:t>
            </a:r>
          </a:p>
          <a:p>
            <a:pPr algn="ctr"/>
            <a:r>
              <a:rPr lang="en-US" sz="5400" dirty="0">
                <a:solidFill>
                  <a:schemeClr val="accent5"/>
                </a:solidFill>
                <a:latin typeface="Rockwell" panose="02060603020205020403" pitchFamily="18" charset="77"/>
              </a:rPr>
              <a:t>Climate Change Conversations:</a:t>
            </a:r>
          </a:p>
          <a:p>
            <a:pPr algn="ctr"/>
            <a:endParaRPr lang="en-US" sz="1400" dirty="0">
              <a:latin typeface="Rockwell" panose="02060603020205020403" pitchFamily="18" charset="77"/>
            </a:endParaRPr>
          </a:p>
          <a:p>
            <a:pPr algn="ctr"/>
            <a:endParaRPr lang="en-US" sz="1400" dirty="0">
              <a:latin typeface="Rockwell" panose="02060603020205020403" pitchFamily="18" charset="77"/>
            </a:endParaRPr>
          </a:p>
          <a:p>
            <a:pPr algn="ctr"/>
            <a:r>
              <a:rPr lang="en-US" sz="3600" dirty="0">
                <a:latin typeface="Rockwell" panose="02060603020205020403" pitchFamily="18" charset="77"/>
              </a:rPr>
              <a:t>Using Data Engineering, NLP, &amp; Topic Modeling to uncover Global Warming Topics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BABB7-BCE4-A67E-C564-A8F79D3B76F8}"/>
              </a:ext>
            </a:extLst>
          </p:cNvPr>
          <p:cNvSpPr txBox="1">
            <a:spLocks/>
          </p:cNvSpPr>
          <p:nvPr/>
        </p:nvSpPr>
        <p:spPr>
          <a:xfrm>
            <a:off x="1467506" y="5637537"/>
            <a:ext cx="316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</a:rPr>
              <a:t>tri le</a:t>
            </a:r>
          </a:p>
        </p:txBody>
      </p:sp>
    </p:spTree>
    <p:extLst>
      <p:ext uri="{BB962C8B-B14F-4D97-AF65-F5344CB8AC3E}">
        <p14:creationId xmlns:p14="http://schemas.microsoft.com/office/powerpoint/2010/main" val="40834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7420306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Potential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A1CC9-0B8B-9219-CFCC-4AF10AB2D278}"/>
              </a:ext>
            </a:extLst>
          </p:cNvPr>
          <p:cNvSpPr txBox="1"/>
          <p:nvPr/>
        </p:nvSpPr>
        <p:spPr>
          <a:xfrm>
            <a:off x="910455" y="1408442"/>
            <a:ext cx="6951283" cy="427809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Further Data Engineering:</a:t>
            </a:r>
            <a:r>
              <a:rPr lang="en-US" sz="40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MongoDB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Streamlit</a:t>
            </a: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and/or Heroku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Further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LSA &amp; NMF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Social Network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Gelphi</a:t>
            </a: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+ </a:t>
            </a:r>
            <a:r>
              <a:rPr lang="en-US" sz="2800" dirty="0" err="1">
                <a:latin typeface="Rockwell" panose="02060603020205020403" pitchFamily="18" charset="77"/>
                <a:ea typeface="Hiragino Kaku Gothic Std W8" panose="020B0800000000000000" pitchFamily="34" charset="-128"/>
              </a:rPr>
              <a:t>NetworkX</a:t>
            </a:r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2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E46BA-158C-73A4-62AE-A091300CA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t="38" r="7696" b="-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9E219-9274-5263-8527-203053C9720A}"/>
              </a:ext>
            </a:extLst>
          </p:cNvPr>
          <p:cNvSpPr/>
          <p:nvPr/>
        </p:nvSpPr>
        <p:spPr>
          <a:xfrm>
            <a:off x="7751380" y="2926340"/>
            <a:ext cx="2764220" cy="80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9D43F-8F62-322C-0A02-58027DC16B9C}"/>
              </a:ext>
            </a:extLst>
          </p:cNvPr>
          <p:cNvSpPr/>
          <p:nvPr/>
        </p:nvSpPr>
        <p:spPr>
          <a:xfrm>
            <a:off x="7667296" y="3647090"/>
            <a:ext cx="1755227" cy="43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6:e0 PM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•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Oct 05,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B106-758E-6414-2544-32C3D9BEA0FB}"/>
              </a:ext>
            </a:extLst>
          </p:cNvPr>
          <p:cNvSpPr txBox="1"/>
          <p:nvPr/>
        </p:nvSpPr>
        <p:spPr>
          <a:xfrm>
            <a:off x="-95003" y="6446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5"/>
                </a:solidFill>
                <a:latin typeface="Rockwell" panose="02060603020205020403" pitchFamily="18" charset="77"/>
              </a:rPr>
              <a:t>Thank you!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BABB7-BCE4-A67E-C564-A8F79D3B76F8}"/>
              </a:ext>
            </a:extLst>
          </p:cNvPr>
          <p:cNvSpPr txBox="1">
            <a:spLocks/>
          </p:cNvSpPr>
          <p:nvPr/>
        </p:nvSpPr>
        <p:spPr>
          <a:xfrm>
            <a:off x="971823" y="4142443"/>
            <a:ext cx="3892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accent5"/>
                </a:solidFill>
                <a:latin typeface="Rockwell" panose="02060603020205020403" pitchFamily="18" charset="77"/>
              </a:rPr>
              <a:t>metis</a:t>
            </a:r>
            <a:r>
              <a:rPr lang="en-US" sz="4000" dirty="0">
                <a:solidFill>
                  <a:schemeClr val="accent5"/>
                </a:solidFill>
                <a:latin typeface="Rockwell" panose="02060603020205020403" pitchFamily="18" charset="77"/>
              </a:rPr>
              <a:t> 2022 oct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441E47-4CAF-64D8-F381-DFAB21E4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80" y="2162503"/>
            <a:ext cx="1915510" cy="19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What’s in a Tweet?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EE7D0-8A8B-303F-E78A-1D612F56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9" y="1051512"/>
            <a:ext cx="4800137" cy="5806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C2329-DEE6-AD78-5C3B-DCCCB56083EA}"/>
              </a:ext>
            </a:extLst>
          </p:cNvPr>
          <p:cNvSpPr/>
          <p:nvPr/>
        </p:nvSpPr>
        <p:spPr>
          <a:xfrm>
            <a:off x="3836276" y="6400800"/>
            <a:ext cx="1867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C2329-DEE6-AD78-5C3B-DCCCB56083EA}"/>
              </a:ext>
            </a:extLst>
          </p:cNvPr>
          <p:cNvSpPr/>
          <p:nvPr/>
        </p:nvSpPr>
        <p:spPr>
          <a:xfrm>
            <a:off x="3836276" y="6400800"/>
            <a:ext cx="18677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0E8DD-601C-F61F-E77B-4C011A5F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7" r="72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3B358-C770-6EDB-CD58-0B74D6936770}"/>
              </a:ext>
            </a:extLst>
          </p:cNvPr>
          <p:cNvSpPr txBox="1"/>
          <p:nvPr/>
        </p:nvSpPr>
        <p:spPr>
          <a:xfrm>
            <a:off x="910455" y="1776301"/>
            <a:ext cx="5483773" cy="415498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Unique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Tweet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Twitter Username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Retweet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Follower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Favorites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Hashtags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Etc.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53B33A-78A9-453C-819A-9C83947BD604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Data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7AB61-CBF8-681C-2050-D1529B7BDCEF}"/>
              </a:ext>
            </a:extLst>
          </p:cNvPr>
          <p:cNvSpPr txBox="1"/>
          <p:nvPr/>
        </p:nvSpPr>
        <p:spPr>
          <a:xfrm>
            <a:off x="6556544" y="2374233"/>
            <a:ext cx="4834589" cy="193899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ea typeface="Hiragino Kaku Gothic Std W8" panose="020B0800000000000000" pitchFamily="34" charset="-128"/>
              </a:rPr>
              <a:t>900,000K+ Tweets</a:t>
            </a:r>
          </a:p>
        </p:txBody>
      </p:sp>
    </p:spTree>
    <p:extLst>
      <p:ext uri="{BB962C8B-B14F-4D97-AF65-F5344CB8AC3E}">
        <p14:creationId xmlns:p14="http://schemas.microsoft.com/office/powerpoint/2010/main" val="213331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DC5EF4-75FE-0D1C-83F6-BE41163B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r="45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1830228-1E8A-5435-A5C0-A19B2B54D126}"/>
              </a:ext>
            </a:extLst>
          </p:cNvPr>
          <p:cNvSpPr txBox="1">
            <a:spLocks/>
          </p:cNvSpPr>
          <p:nvPr/>
        </p:nvSpPr>
        <p:spPr>
          <a:xfrm>
            <a:off x="220715" y="0"/>
            <a:ext cx="6863255" cy="130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Objectives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F3331-A937-5E15-C51C-7A6BBFAF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786"/>
            <a:ext cx="8982107" cy="4760516"/>
          </a:xfrm>
          <a:prstGeom prst="rect">
            <a:avLst/>
          </a:pr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28857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B803EA-C5A4-68AD-6D12-A7B510AD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614">
            <a:off x="4118207" y="1624459"/>
            <a:ext cx="1834123" cy="16164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2403D-73D8-7880-1A65-D5FD305A1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6" b="9956"/>
          <a:stretch/>
        </p:blipFill>
        <p:spPr>
          <a:xfrm>
            <a:off x="5861633" y="1279108"/>
            <a:ext cx="1669021" cy="12562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78DD4-5C92-59CC-0AA1-C392EDE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9951" flipV="1">
            <a:off x="6472502" y="4618524"/>
            <a:ext cx="1834123" cy="1616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544054-FA3D-4F98-A91B-08E191C0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3244" flipV="1">
            <a:off x="427695" y="1985324"/>
            <a:ext cx="1834123" cy="1616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26BBE-D663-8E3E-7FAF-35FBA24CC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0" t="7503" r="13310" b="11991"/>
          <a:stretch/>
        </p:blipFill>
        <p:spPr>
          <a:xfrm>
            <a:off x="2070136" y="3116869"/>
            <a:ext cx="2290032" cy="125622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2120482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Methodology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2120482" y="1194319"/>
            <a:ext cx="9710734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7E7FC-A136-2DF8-7F71-9326BF0A13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82" t="14897" r="32069" b="15300"/>
          <a:stretch/>
        </p:blipFill>
        <p:spPr>
          <a:xfrm>
            <a:off x="139356" y="174385"/>
            <a:ext cx="1723005" cy="1769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7A95E-1438-E3BB-BFA2-3C2AF50908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369495" y="3380304"/>
            <a:ext cx="718751" cy="646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7DA250-0312-F1A6-6666-169707F90A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71" b="8398"/>
          <a:stretch/>
        </p:blipFill>
        <p:spPr>
          <a:xfrm>
            <a:off x="2289506" y="1930007"/>
            <a:ext cx="1537011" cy="1256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D2D5C3-09D9-BAC9-616A-4AAFFE97B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4709759" y="2506525"/>
            <a:ext cx="718751" cy="646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6D5389-52CC-47D8-622D-D53DF79325CF}"/>
              </a:ext>
            </a:extLst>
          </p:cNvPr>
          <p:cNvSpPr txBox="1"/>
          <p:nvPr/>
        </p:nvSpPr>
        <p:spPr>
          <a:xfrm>
            <a:off x="8352283" y="5103289"/>
            <a:ext cx="3577416" cy="1015663"/>
          </a:xfrm>
          <a:prstGeom prst="rect">
            <a:avLst/>
          </a:prstGeom>
          <a:noFill/>
          <a:ln w="25400" cap="rnd">
            <a:solidFill>
              <a:schemeClr val="accent5"/>
            </a:solidFill>
          </a:ln>
        </p:spPr>
        <p:txBody>
          <a:bodyPr wrap="square" numCol="1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4 Topics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1AC24-F15E-8196-DB08-62B9F44648D3}"/>
              </a:ext>
            </a:extLst>
          </p:cNvPr>
          <p:cNvSpPr txBox="1"/>
          <p:nvPr/>
        </p:nvSpPr>
        <p:spPr>
          <a:xfrm>
            <a:off x="6096000" y="3891680"/>
            <a:ext cx="31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150,000+ words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A087F-4009-708C-8254-E7363352E664}"/>
              </a:ext>
            </a:extLst>
          </p:cNvPr>
          <p:cNvSpPr txBox="1"/>
          <p:nvPr/>
        </p:nvSpPr>
        <p:spPr>
          <a:xfrm>
            <a:off x="8858402" y="6086318"/>
            <a:ext cx="256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ckwell" panose="02060603020205020403" pitchFamily="18" charset="77"/>
              </a:rPr>
              <a:t>? words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7A5EBED-DA26-564D-6AFB-2DF9B77A2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55" r="14800"/>
          <a:stretch/>
        </p:blipFill>
        <p:spPr>
          <a:xfrm>
            <a:off x="7221112" y="4779851"/>
            <a:ext cx="718751" cy="64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A7ACD-7C19-0AF0-4F09-5CCC4D34570F}"/>
              </a:ext>
            </a:extLst>
          </p:cNvPr>
          <p:cNvSpPr txBox="1"/>
          <p:nvPr/>
        </p:nvSpPr>
        <p:spPr>
          <a:xfrm>
            <a:off x="6096000" y="2457723"/>
            <a:ext cx="3172908" cy="1384995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</a:schemeClr>
            </a:solidFill>
          </a:ln>
        </p:spPr>
        <p:txBody>
          <a:bodyPr wrap="square" numCol="1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Text Processing</a:t>
            </a:r>
          </a:p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&amp;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54371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1000913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Sentiment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49B4AE-0078-66E3-BDAC-90314165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76" y="1422400"/>
            <a:ext cx="8410247" cy="52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1000913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100 Most Common Words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811A5-FDA9-7600-000F-346C843B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58" y="1422400"/>
            <a:ext cx="9067483" cy="51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Findings: Topics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C4C99-A7E2-0F87-9844-E0EB8598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0" y="1342859"/>
            <a:ext cx="8836499" cy="55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B036B3-4046-42D0-C7EC-012B0A16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31831" flipV="1">
            <a:off x="-174000" y="2505470"/>
            <a:ext cx="1834123" cy="1616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0F5D1-5376-8F2F-E0ED-524358A9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6202" flipH="1" flipV="1">
            <a:off x="10482266" y="2501219"/>
            <a:ext cx="1834123" cy="1616403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4AB03FA4-38B0-6ECB-EA9B-99BE07AEF416}"/>
              </a:ext>
            </a:extLst>
          </p:cNvPr>
          <p:cNvSpPr txBox="1">
            <a:spLocks/>
          </p:cNvSpPr>
          <p:nvPr/>
        </p:nvSpPr>
        <p:spPr>
          <a:xfrm>
            <a:off x="1657344" y="0"/>
            <a:ext cx="9244009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07622D-7359-CAEA-30C5-670DC0110E33}"/>
              </a:ext>
            </a:extLst>
          </p:cNvPr>
          <p:cNvCxnSpPr>
            <a:cxnSpLocks/>
          </p:cNvCxnSpPr>
          <p:nvPr/>
        </p:nvCxnSpPr>
        <p:spPr>
          <a:xfrm>
            <a:off x="1591294" y="1194319"/>
            <a:ext cx="10239922" cy="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2DBEE69-9B65-4F9C-6FDF-B10E337F9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" y="0"/>
            <a:ext cx="14224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CC8CE-D0D3-2513-BBB3-F3FD67C43F80}"/>
              </a:ext>
            </a:extLst>
          </p:cNvPr>
          <p:cNvSpPr txBox="1"/>
          <p:nvPr/>
        </p:nvSpPr>
        <p:spPr>
          <a:xfrm>
            <a:off x="4662787" y="3826510"/>
            <a:ext cx="286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Rockwell" panose="02060603020205020403" pitchFamily="18" charset="77"/>
              </a:rPr>
              <a:t>Key Topic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24E30-EA60-58B3-8302-B8EA45409F82}"/>
              </a:ext>
            </a:extLst>
          </p:cNvPr>
          <p:cNvSpPr txBox="1"/>
          <p:nvPr/>
        </p:nvSpPr>
        <p:spPr>
          <a:xfrm>
            <a:off x="743062" y="1548855"/>
            <a:ext cx="11172496" cy="4893647"/>
          </a:xfrm>
          <a:prstGeom prst="rect">
            <a:avLst/>
          </a:prstGeom>
          <a:noFill/>
        </p:spPr>
        <p:txBody>
          <a:bodyPr wrap="square" numCol="4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1:</a:t>
            </a:r>
          </a:p>
          <a:p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Global warming is caused by people and results in “natural disasters”</a:t>
            </a: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Hurricane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Global Warming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2:</a:t>
            </a:r>
          </a:p>
          <a:p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Climate Change is scientifically real and is happening</a:t>
            </a: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Happen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Fact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3:</a:t>
            </a:r>
            <a:r>
              <a:rPr lang="en-US" sz="2400" dirty="0">
                <a:solidFill>
                  <a:schemeClr val="accent2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Although Climate Change is a crisis, more time and discussion is required: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Crisis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Think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Topic 4: </a:t>
            </a: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Possibly, Climate Change is a believe to be caused by natural world weather:</a:t>
            </a:r>
          </a:p>
          <a:p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Believe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Human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8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212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Sticker Shock: Bay Area Housing Market</dc:title>
  <dc:creator>Tri Le</dc:creator>
  <cp:lastModifiedBy>Tri Le</cp:lastModifiedBy>
  <cp:revision>14</cp:revision>
  <dcterms:created xsi:type="dcterms:W3CDTF">2022-05-18T08:19:46Z</dcterms:created>
  <dcterms:modified xsi:type="dcterms:W3CDTF">2022-10-06T00:15:13Z</dcterms:modified>
</cp:coreProperties>
</file>