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363" r:id="rId3"/>
    <p:sldId id="257" r:id="rId4"/>
    <p:sldId id="343" r:id="rId5"/>
    <p:sldId id="336" r:id="rId6"/>
    <p:sldId id="337" r:id="rId7"/>
    <p:sldId id="338" r:id="rId8"/>
    <p:sldId id="339" r:id="rId9"/>
    <p:sldId id="373" r:id="rId10"/>
    <p:sldId id="344" r:id="rId11"/>
    <p:sldId id="345" r:id="rId12"/>
    <p:sldId id="346" r:id="rId13"/>
    <p:sldId id="347" r:id="rId14"/>
    <p:sldId id="374" r:id="rId15"/>
    <p:sldId id="349" r:id="rId16"/>
    <p:sldId id="348" r:id="rId17"/>
    <p:sldId id="375" r:id="rId18"/>
    <p:sldId id="350" r:id="rId19"/>
    <p:sldId id="351" r:id="rId20"/>
    <p:sldId id="353" r:id="rId21"/>
    <p:sldId id="322" r:id="rId22"/>
    <p:sldId id="354" r:id="rId23"/>
    <p:sldId id="355" r:id="rId24"/>
    <p:sldId id="324" r:id="rId25"/>
    <p:sldId id="358" r:id="rId26"/>
    <p:sldId id="356" r:id="rId27"/>
    <p:sldId id="357" r:id="rId28"/>
    <p:sldId id="326" r:id="rId29"/>
    <p:sldId id="364" r:id="rId30"/>
    <p:sldId id="376" r:id="rId31"/>
    <p:sldId id="359" r:id="rId32"/>
    <p:sldId id="360" r:id="rId33"/>
    <p:sldId id="361" r:id="rId34"/>
    <p:sldId id="366" r:id="rId35"/>
    <p:sldId id="377" r:id="rId36"/>
    <p:sldId id="367" r:id="rId37"/>
    <p:sldId id="368" r:id="rId38"/>
    <p:sldId id="369" r:id="rId39"/>
    <p:sldId id="370" r:id="rId40"/>
    <p:sldId id="371" r:id="rId41"/>
    <p:sldId id="378" r:id="rId42"/>
    <p:sldId id="36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35" autoAdjust="0"/>
    <p:restoredTop sz="94660"/>
  </p:normalViewPr>
  <p:slideViewPr>
    <p:cSldViewPr snapToGrid="0">
      <p:cViewPr varScale="1">
        <p:scale>
          <a:sx n="73" d="100"/>
          <a:sy n="73" d="100"/>
        </p:scale>
        <p:origin x="690"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BAAADA-3D11-42B2-B7F9-44000B55E191}" type="datetimeFigureOut">
              <a:rPr lang="en-IN" smtClean="0"/>
              <a:t>08-10-2020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FC85FC-9156-4A3D-AD9B-335C541D01DA}" type="slidenum">
              <a:rPr lang="en-IN" smtClean="0"/>
              <a:t>‹#›</a:t>
            </a:fld>
            <a:endParaRPr lang="en-IN"/>
          </a:p>
        </p:txBody>
      </p:sp>
    </p:spTree>
    <p:extLst>
      <p:ext uri="{BB962C8B-B14F-4D97-AF65-F5344CB8AC3E}">
        <p14:creationId xmlns:p14="http://schemas.microsoft.com/office/powerpoint/2010/main" val="4228720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9B4B0-EE23-4A69-B552-8E39F35CA4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52A796-7E00-4CF4-8508-FE0DABF3D9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5B9A0F-1E93-48F5-9EA0-00D2FBEA7064}"/>
              </a:ext>
            </a:extLst>
          </p:cNvPr>
          <p:cNvSpPr>
            <a:spLocks noGrp="1"/>
          </p:cNvSpPr>
          <p:nvPr>
            <p:ph type="dt" sz="half" idx="10"/>
          </p:nvPr>
        </p:nvSpPr>
        <p:spPr/>
        <p:txBody>
          <a:bodyPr/>
          <a:lstStyle/>
          <a:p>
            <a:fld id="{8C0F80FE-A89C-4163-873F-8318DCA7C13D}" type="datetime1">
              <a:rPr lang="en-IN" smtClean="0"/>
              <a:t>08-10-2020</a:t>
            </a:fld>
            <a:endParaRPr lang="en-IN"/>
          </a:p>
        </p:txBody>
      </p:sp>
      <p:sp>
        <p:nvSpPr>
          <p:cNvPr id="5" name="Footer Placeholder 4">
            <a:extLst>
              <a:ext uri="{FF2B5EF4-FFF2-40B4-BE49-F238E27FC236}">
                <a16:creationId xmlns:a16="http://schemas.microsoft.com/office/drawing/2014/main" id="{78EC95AB-781A-4665-877D-1C1A93387129}"/>
              </a:ext>
            </a:extLst>
          </p:cNvPr>
          <p:cNvSpPr>
            <a:spLocks noGrp="1"/>
          </p:cNvSpPr>
          <p:nvPr>
            <p:ph type="ftr" sz="quarter" idx="11"/>
          </p:nvPr>
        </p:nvSpPr>
        <p:spPr/>
        <p:txBody>
          <a:bodyPr/>
          <a:lstStyle/>
          <a:p>
            <a:r>
              <a:rPr lang="en-IN"/>
              <a:t>Stock Market Forecasting</a:t>
            </a:r>
          </a:p>
        </p:txBody>
      </p:sp>
      <p:sp>
        <p:nvSpPr>
          <p:cNvPr id="6" name="Slide Number Placeholder 5">
            <a:extLst>
              <a:ext uri="{FF2B5EF4-FFF2-40B4-BE49-F238E27FC236}">
                <a16:creationId xmlns:a16="http://schemas.microsoft.com/office/drawing/2014/main" id="{51928336-CA9C-409D-97BD-E45522F15734}"/>
              </a:ext>
            </a:extLst>
          </p:cNvPr>
          <p:cNvSpPr>
            <a:spLocks noGrp="1"/>
          </p:cNvSpPr>
          <p:nvPr>
            <p:ph type="sldNum" sz="quarter" idx="12"/>
          </p:nvPr>
        </p:nvSpPr>
        <p:spPr/>
        <p:txBody>
          <a:bodyPr/>
          <a:lstStyle/>
          <a:p>
            <a:fld id="{1939FF8E-0CEE-49EF-8063-ECFE204BE609}" type="slidenum">
              <a:rPr lang="en-IN" smtClean="0"/>
              <a:t>‹#›</a:t>
            </a:fld>
            <a:endParaRPr lang="en-IN"/>
          </a:p>
        </p:txBody>
      </p:sp>
    </p:spTree>
    <p:extLst>
      <p:ext uri="{BB962C8B-B14F-4D97-AF65-F5344CB8AC3E}">
        <p14:creationId xmlns:p14="http://schemas.microsoft.com/office/powerpoint/2010/main" val="1427175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415D-3F56-4902-978A-3A5F56180AF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B62B0B-F7D5-47C8-8C58-0903C5F4D9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9F9981-D21F-4EBA-A4A4-663FD24F3878}"/>
              </a:ext>
            </a:extLst>
          </p:cNvPr>
          <p:cNvSpPr>
            <a:spLocks noGrp="1"/>
          </p:cNvSpPr>
          <p:nvPr>
            <p:ph type="dt" sz="half" idx="10"/>
          </p:nvPr>
        </p:nvSpPr>
        <p:spPr/>
        <p:txBody>
          <a:bodyPr/>
          <a:lstStyle/>
          <a:p>
            <a:fld id="{E5A9FD6D-8DD3-46B9-BA72-C5446F037BDD}" type="datetime1">
              <a:rPr lang="en-IN" smtClean="0"/>
              <a:t>08-10-2020</a:t>
            </a:fld>
            <a:endParaRPr lang="en-IN"/>
          </a:p>
        </p:txBody>
      </p:sp>
      <p:sp>
        <p:nvSpPr>
          <p:cNvPr id="5" name="Footer Placeholder 4">
            <a:extLst>
              <a:ext uri="{FF2B5EF4-FFF2-40B4-BE49-F238E27FC236}">
                <a16:creationId xmlns:a16="http://schemas.microsoft.com/office/drawing/2014/main" id="{41332495-5A8D-41F6-933A-8CAA4B6A3E2A}"/>
              </a:ext>
            </a:extLst>
          </p:cNvPr>
          <p:cNvSpPr>
            <a:spLocks noGrp="1"/>
          </p:cNvSpPr>
          <p:nvPr>
            <p:ph type="ftr" sz="quarter" idx="11"/>
          </p:nvPr>
        </p:nvSpPr>
        <p:spPr/>
        <p:txBody>
          <a:bodyPr/>
          <a:lstStyle/>
          <a:p>
            <a:r>
              <a:rPr lang="en-IN"/>
              <a:t>Stock Market Forecasting</a:t>
            </a:r>
          </a:p>
        </p:txBody>
      </p:sp>
      <p:sp>
        <p:nvSpPr>
          <p:cNvPr id="6" name="Slide Number Placeholder 5">
            <a:extLst>
              <a:ext uri="{FF2B5EF4-FFF2-40B4-BE49-F238E27FC236}">
                <a16:creationId xmlns:a16="http://schemas.microsoft.com/office/drawing/2014/main" id="{A2FD8DDC-F3F6-439C-B331-6B9218BDB2B7}"/>
              </a:ext>
            </a:extLst>
          </p:cNvPr>
          <p:cNvSpPr>
            <a:spLocks noGrp="1"/>
          </p:cNvSpPr>
          <p:nvPr>
            <p:ph type="sldNum" sz="quarter" idx="12"/>
          </p:nvPr>
        </p:nvSpPr>
        <p:spPr/>
        <p:txBody>
          <a:bodyPr/>
          <a:lstStyle/>
          <a:p>
            <a:fld id="{1939FF8E-0CEE-49EF-8063-ECFE204BE609}" type="slidenum">
              <a:rPr lang="en-IN" smtClean="0"/>
              <a:t>‹#›</a:t>
            </a:fld>
            <a:endParaRPr lang="en-IN"/>
          </a:p>
        </p:txBody>
      </p:sp>
    </p:spTree>
    <p:extLst>
      <p:ext uri="{BB962C8B-B14F-4D97-AF65-F5344CB8AC3E}">
        <p14:creationId xmlns:p14="http://schemas.microsoft.com/office/powerpoint/2010/main" val="78008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49D657-DBCE-4EE8-AD57-01D2B44FB6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52E93B-C2E0-4BEB-AE99-E15A0236BD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336668-0792-44BD-A2CB-DAF15755263F}"/>
              </a:ext>
            </a:extLst>
          </p:cNvPr>
          <p:cNvSpPr>
            <a:spLocks noGrp="1"/>
          </p:cNvSpPr>
          <p:nvPr>
            <p:ph type="dt" sz="half" idx="10"/>
          </p:nvPr>
        </p:nvSpPr>
        <p:spPr/>
        <p:txBody>
          <a:bodyPr/>
          <a:lstStyle/>
          <a:p>
            <a:fld id="{268F8667-6848-4412-A120-4C8F13199F13}" type="datetime1">
              <a:rPr lang="en-IN" smtClean="0"/>
              <a:t>08-10-2020</a:t>
            </a:fld>
            <a:endParaRPr lang="en-IN"/>
          </a:p>
        </p:txBody>
      </p:sp>
      <p:sp>
        <p:nvSpPr>
          <p:cNvPr id="5" name="Footer Placeholder 4">
            <a:extLst>
              <a:ext uri="{FF2B5EF4-FFF2-40B4-BE49-F238E27FC236}">
                <a16:creationId xmlns:a16="http://schemas.microsoft.com/office/drawing/2014/main" id="{F280CF29-4225-4839-8AE7-1AB39BC210AA}"/>
              </a:ext>
            </a:extLst>
          </p:cNvPr>
          <p:cNvSpPr>
            <a:spLocks noGrp="1"/>
          </p:cNvSpPr>
          <p:nvPr>
            <p:ph type="ftr" sz="quarter" idx="11"/>
          </p:nvPr>
        </p:nvSpPr>
        <p:spPr/>
        <p:txBody>
          <a:bodyPr/>
          <a:lstStyle/>
          <a:p>
            <a:r>
              <a:rPr lang="en-IN"/>
              <a:t>Stock Market Forecasting</a:t>
            </a:r>
          </a:p>
        </p:txBody>
      </p:sp>
      <p:sp>
        <p:nvSpPr>
          <p:cNvPr id="6" name="Slide Number Placeholder 5">
            <a:extLst>
              <a:ext uri="{FF2B5EF4-FFF2-40B4-BE49-F238E27FC236}">
                <a16:creationId xmlns:a16="http://schemas.microsoft.com/office/drawing/2014/main" id="{3ECAFB52-DB04-481E-8F5D-2CBAF4629A94}"/>
              </a:ext>
            </a:extLst>
          </p:cNvPr>
          <p:cNvSpPr>
            <a:spLocks noGrp="1"/>
          </p:cNvSpPr>
          <p:nvPr>
            <p:ph type="sldNum" sz="quarter" idx="12"/>
          </p:nvPr>
        </p:nvSpPr>
        <p:spPr/>
        <p:txBody>
          <a:bodyPr/>
          <a:lstStyle/>
          <a:p>
            <a:fld id="{1939FF8E-0CEE-49EF-8063-ECFE204BE609}" type="slidenum">
              <a:rPr lang="en-IN" smtClean="0"/>
              <a:t>‹#›</a:t>
            </a:fld>
            <a:endParaRPr lang="en-IN"/>
          </a:p>
        </p:txBody>
      </p:sp>
    </p:spTree>
    <p:extLst>
      <p:ext uri="{BB962C8B-B14F-4D97-AF65-F5344CB8AC3E}">
        <p14:creationId xmlns:p14="http://schemas.microsoft.com/office/powerpoint/2010/main" val="833972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130474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93036-1E9A-459D-99AD-7AD24A2C95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CB258D-DF91-4472-BD96-9552CB4BC3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BF9C8C-8601-4BD3-B1A5-3A9F3A3864D6}"/>
              </a:ext>
            </a:extLst>
          </p:cNvPr>
          <p:cNvSpPr>
            <a:spLocks noGrp="1"/>
          </p:cNvSpPr>
          <p:nvPr>
            <p:ph type="dt" sz="half" idx="10"/>
          </p:nvPr>
        </p:nvSpPr>
        <p:spPr/>
        <p:txBody>
          <a:bodyPr/>
          <a:lstStyle/>
          <a:p>
            <a:fld id="{48EC8ED2-FD3E-4534-B6BE-14C728C8072B}" type="datetime1">
              <a:rPr lang="en-IN" smtClean="0"/>
              <a:t>08-10-2020</a:t>
            </a:fld>
            <a:endParaRPr lang="en-IN"/>
          </a:p>
        </p:txBody>
      </p:sp>
      <p:sp>
        <p:nvSpPr>
          <p:cNvPr id="5" name="Footer Placeholder 4">
            <a:extLst>
              <a:ext uri="{FF2B5EF4-FFF2-40B4-BE49-F238E27FC236}">
                <a16:creationId xmlns:a16="http://schemas.microsoft.com/office/drawing/2014/main" id="{6D10FA99-2AC7-457C-8759-83D6D1FB9278}"/>
              </a:ext>
            </a:extLst>
          </p:cNvPr>
          <p:cNvSpPr>
            <a:spLocks noGrp="1"/>
          </p:cNvSpPr>
          <p:nvPr>
            <p:ph type="ftr" sz="quarter" idx="11"/>
          </p:nvPr>
        </p:nvSpPr>
        <p:spPr/>
        <p:txBody>
          <a:bodyPr/>
          <a:lstStyle/>
          <a:p>
            <a:r>
              <a:rPr lang="en-IN"/>
              <a:t>Stock Market Forecasting</a:t>
            </a:r>
          </a:p>
        </p:txBody>
      </p:sp>
      <p:sp>
        <p:nvSpPr>
          <p:cNvPr id="6" name="Slide Number Placeholder 5">
            <a:extLst>
              <a:ext uri="{FF2B5EF4-FFF2-40B4-BE49-F238E27FC236}">
                <a16:creationId xmlns:a16="http://schemas.microsoft.com/office/drawing/2014/main" id="{BA308B03-6E82-4861-8B0F-0B78ADAE6F1D}"/>
              </a:ext>
            </a:extLst>
          </p:cNvPr>
          <p:cNvSpPr>
            <a:spLocks noGrp="1"/>
          </p:cNvSpPr>
          <p:nvPr>
            <p:ph type="sldNum" sz="quarter" idx="12"/>
          </p:nvPr>
        </p:nvSpPr>
        <p:spPr/>
        <p:txBody>
          <a:bodyPr/>
          <a:lstStyle/>
          <a:p>
            <a:fld id="{1939FF8E-0CEE-49EF-8063-ECFE204BE609}" type="slidenum">
              <a:rPr lang="en-IN" smtClean="0"/>
              <a:t>‹#›</a:t>
            </a:fld>
            <a:endParaRPr lang="en-IN"/>
          </a:p>
        </p:txBody>
      </p:sp>
    </p:spTree>
    <p:extLst>
      <p:ext uri="{BB962C8B-B14F-4D97-AF65-F5344CB8AC3E}">
        <p14:creationId xmlns:p14="http://schemas.microsoft.com/office/powerpoint/2010/main" val="439644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BEF5-8A66-4398-BDB6-C749F9C385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7C96B36-E6F5-4D50-ADD0-EEC7B23D58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A68C74-9163-4B7D-BB71-E4A12A558882}"/>
              </a:ext>
            </a:extLst>
          </p:cNvPr>
          <p:cNvSpPr>
            <a:spLocks noGrp="1"/>
          </p:cNvSpPr>
          <p:nvPr>
            <p:ph type="dt" sz="half" idx="10"/>
          </p:nvPr>
        </p:nvSpPr>
        <p:spPr/>
        <p:txBody>
          <a:bodyPr/>
          <a:lstStyle/>
          <a:p>
            <a:fld id="{6475E805-F695-45C2-9A58-2C4AC9FB0C21}" type="datetime1">
              <a:rPr lang="en-IN" smtClean="0"/>
              <a:t>08-10-2020</a:t>
            </a:fld>
            <a:endParaRPr lang="en-IN"/>
          </a:p>
        </p:txBody>
      </p:sp>
      <p:sp>
        <p:nvSpPr>
          <p:cNvPr id="5" name="Footer Placeholder 4">
            <a:extLst>
              <a:ext uri="{FF2B5EF4-FFF2-40B4-BE49-F238E27FC236}">
                <a16:creationId xmlns:a16="http://schemas.microsoft.com/office/drawing/2014/main" id="{E967C572-006C-45F1-9728-FFC5D9185229}"/>
              </a:ext>
            </a:extLst>
          </p:cNvPr>
          <p:cNvSpPr>
            <a:spLocks noGrp="1"/>
          </p:cNvSpPr>
          <p:nvPr>
            <p:ph type="ftr" sz="quarter" idx="11"/>
          </p:nvPr>
        </p:nvSpPr>
        <p:spPr/>
        <p:txBody>
          <a:bodyPr/>
          <a:lstStyle/>
          <a:p>
            <a:r>
              <a:rPr lang="en-IN"/>
              <a:t>Stock Market Forecasting</a:t>
            </a:r>
          </a:p>
        </p:txBody>
      </p:sp>
      <p:sp>
        <p:nvSpPr>
          <p:cNvPr id="6" name="Slide Number Placeholder 5">
            <a:extLst>
              <a:ext uri="{FF2B5EF4-FFF2-40B4-BE49-F238E27FC236}">
                <a16:creationId xmlns:a16="http://schemas.microsoft.com/office/drawing/2014/main" id="{90730433-45EA-4527-BCD4-DF4E212701E1}"/>
              </a:ext>
            </a:extLst>
          </p:cNvPr>
          <p:cNvSpPr>
            <a:spLocks noGrp="1"/>
          </p:cNvSpPr>
          <p:nvPr>
            <p:ph type="sldNum" sz="quarter" idx="12"/>
          </p:nvPr>
        </p:nvSpPr>
        <p:spPr/>
        <p:txBody>
          <a:bodyPr/>
          <a:lstStyle/>
          <a:p>
            <a:fld id="{1939FF8E-0CEE-49EF-8063-ECFE204BE609}" type="slidenum">
              <a:rPr lang="en-IN" smtClean="0"/>
              <a:t>‹#›</a:t>
            </a:fld>
            <a:endParaRPr lang="en-IN"/>
          </a:p>
        </p:txBody>
      </p:sp>
    </p:spTree>
    <p:extLst>
      <p:ext uri="{BB962C8B-B14F-4D97-AF65-F5344CB8AC3E}">
        <p14:creationId xmlns:p14="http://schemas.microsoft.com/office/powerpoint/2010/main" val="1754393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B8624-1259-48F3-9B6B-9CDCE74194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FBE2F6-DC0A-4423-B901-F2E38254FA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B7CE1D-064D-4316-877F-1B531A94F3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21398C-A501-4D60-A566-7D34CF1427A7}"/>
              </a:ext>
            </a:extLst>
          </p:cNvPr>
          <p:cNvSpPr>
            <a:spLocks noGrp="1"/>
          </p:cNvSpPr>
          <p:nvPr>
            <p:ph type="dt" sz="half" idx="10"/>
          </p:nvPr>
        </p:nvSpPr>
        <p:spPr/>
        <p:txBody>
          <a:bodyPr/>
          <a:lstStyle/>
          <a:p>
            <a:fld id="{C470E42B-0DDA-4130-8A5B-DAA32FAAD52E}" type="datetime1">
              <a:rPr lang="en-IN" smtClean="0"/>
              <a:t>08-10-2020</a:t>
            </a:fld>
            <a:endParaRPr lang="en-IN"/>
          </a:p>
        </p:txBody>
      </p:sp>
      <p:sp>
        <p:nvSpPr>
          <p:cNvPr id="6" name="Footer Placeholder 5">
            <a:extLst>
              <a:ext uri="{FF2B5EF4-FFF2-40B4-BE49-F238E27FC236}">
                <a16:creationId xmlns:a16="http://schemas.microsoft.com/office/drawing/2014/main" id="{D7817C48-A04E-4BAF-95CB-014FFD80C83E}"/>
              </a:ext>
            </a:extLst>
          </p:cNvPr>
          <p:cNvSpPr>
            <a:spLocks noGrp="1"/>
          </p:cNvSpPr>
          <p:nvPr>
            <p:ph type="ftr" sz="quarter" idx="11"/>
          </p:nvPr>
        </p:nvSpPr>
        <p:spPr/>
        <p:txBody>
          <a:bodyPr/>
          <a:lstStyle/>
          <a:p>
            <a:r>
              <a:rPr lang="en-IN"/>
              <a:t>Stock Market Forecasting</a:t>
            </a:r>
          </a:p>
        </p:txBody>
      </p:sp>
      <p:sp>
        <p:nvSpPr>
          <p:cNvPr id="7" name="Slide Number Placeholder 6">
            <a:extLst>
              <a:ext uri="{FF2B5EF4-FFF2-40B4-BE49-F238E27FC236}">
                <a16:creationId xmlns:a16="http://schemas.microsoft.com/office/drawing/2014/main" id="{D713F5D6-3E7C-4C47-9D17-34EAA13DC222}"/>
              </a:ext>
            </a:extLst>
          </p:cNvPr>
          <p:cNvSpPr>
            <a:spLocks noGrp="1"/>
          </p:cNvSpPr>
          <p:nvPr>
            <p:ph type="sldNum" sz="quarter" idx="12"/>
          </p:nvPr>
        </p:nvSpPr>
        <p:spPr/>
        <p:txBody>
          <a:bodyPr/>
          <a:lstStyle/>
          <a:p>
            <a:fld id="{1939FF8E-0CEE-49EF-8063-ECFE204BE609}" type="slidenum">
              <a:rPr lang="en-IN" smtClean="0"/>
              <a:t>‹#›</a:t>
            </a:fld>
            <a:endParaRPr lang="en-IN"/>
          </a:p>
        </p:txBody>
      </p:sp>
    </p:spTree>
    <p:extLst>
      <p:ext uri="{BB962C8B-B14F-4D97-AF65-F5344CB8AC3E}">
        <p14:creationId xmlns:p14="http://schemas.microsoft.com/office/powerpoint/2010/main" val="1943817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6B72A-D96E-4683-8FCC-8233C7D29B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D80006-2BC0-4126-ACF4-A2D8DBFB27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4C0574-DA79-4789-B2DC-67DDADAFDC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2868AC0-49EC-4C1F-A9B2-FCEFE1026B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2C3B99-8B23-4461-8A88-D1C614921D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5894C99-87E3-4606-ACB5-20894C2519D4}"/>
              </a:ext>
            </a:extLst>
          </p:cNvPr>
          <p:cNvSpPr>
            <a:spLocks noGrp="1"/>
          </p:cNvSpPr>
          <p:nvPr>
            <p:ph type="dt" sz="half" idx="10"/>
          </p:nvPr>
        </p:nvSpPr>
        <p:spPr/>
        <p:txBody>
          <a:bodyPr/>
          <a:lstStyle/>
          <a:p>
            <a:fld id="{D1CC4939-8029-4729-A2B6-156C21F690D9}" type="datetime1">
              <a:rPr lang="en-IN" smtClean="0"/>
              <a:t>08-10-2020</a:t>
            </a:fld>
            <a:endParaRPr lang="en-IN"/>
          </a:p>
        </p:txBody>
      </p:sp>
      <p:sp>
        <p:nvSpPr>
          <p:cNvPr id="8" name="Footer Placeholder 7">
            <a:extLst>
              <a:ext uri="{FF2B5EF4-FFF2-40B4-BE49-F238E27FC236}">
                <a16:creationId xmlns:a16="http://schemas.microsoft.com/office/drawing/2014/main" id="{FA787DB5-D919-412C-89B9-75C673457D82}"/>
              </a:ext>
            </a:extLst>
          </p:cNvPr>
          <p:cNvSpPr>
            <a:spLocks noGrp="1"/>
          </p:cNvSpPr>
          <p:nvPr>
            <p:ph type="ftr" sz="quarter" idx="11"/>
          </p:nvPr>
        </p:nvSpPr>
        <p:spPr/>
        <p:txBody>
          <a:bodyPr/>
          <a:lstStyle/>
          <a:p>
            <a:r>
              <a:rPr lang="en-IN"/>
              <a:t>Stock Market Forecasting</a:t>
            </a:r>
          </a:p>
        </p:txBody>
      </p:sp>
      <p:sp>
        <p:nvSpPr>
          <p:cNvPr id="9" name="Slide Number Placeholder 8">
            <a:extLst>
              <a:ext uri="{FF2B5EF4-FFF2-40B4-BE49-F238E27FC236}">
                <a16:creationId xmlns:a16="http://schemas.microsoft.com/office/drawing/2014/main" id="{B7EA9124-4658-4B96-99A0-C1AC7BE3CF71}"/>
              </a:ext>
            </a:extLst>
          </p:cNvPr>
          <p:cNvSpPr>
            <a:spLocks noGrp="1"/>
          </p:cNvSpPr>
          <p:nvPr>
            <p:ph type="sldNum" sz="quarter" idx="12"/>
          </p:nvPr>
        </p:nvSpPr>
        <p:spPr/>
        <p:txBody>
          <a:bodyPr/>
          <a:lstStyle/>
          <a:p>
            <a:fld id="{1939FF8E-0CEE-49EF-8063-ECFE204BE609}" type="slidenum">
              <a:rPr lang="en-IN" smtClean="0"/>
              <a:t>‹#›</a:t>
            </a:fld>
            <a:endParaRPr lang="en-IN"/>
          </a:p>
        </p:txBody>
      </p:sp>
    </p:spTree>
    <p:extLst>
      <p:ext uri="{BB962C8B-B14F-4D97-AF65-F5344CB8AC3E}">
        <p14:creationId xmlns:p14="http://schemas.microsoft.com/office/powerpoint/2010/main" val="3590161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A97E4-DC53-4BF0-8EFB-D2EB4D0F067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ED9DD5-593C-486F-A5E7-7259F129CF02}"/>
              </a:ext>
            </a:extLst>
          </p:cNvPr>
          <p:cNvSpPr>
            <a:spLocks noGrp="1"/>
          </p:cNvSpPr>
          <p:nvPr>
            <p:ph type="dt" sz="half" idx="10"/>
          </p:nvPr>
        </p:nvSpPr>
        <p:spPr/>
        <p:txBody>
          <a:bodyPr/>
          <a:lstStyle/>
          <a:p>
            <a:fld id="{A1756636-E9C5-4D84-B919-D278C1BCCA9E}" type="datetime1">
              <a:rPr lang="en-IN" smtClean="0"/>
              <a:t>08-10-2020</a:t>
            </a:fld>
            <a:endParaRPr lang="en-IN"/>
          </a:p>
        </p:txBody>
      </p:sp>
      <p:sp>
        <p:nvSpPr>
          <p:cNvPr id="4" name="Footer Placeholder 3">
            <a:extLst>
              <a:ext uri="{FF2B5EF4-FFF2-40B4-BE49-F238E27FC236}">
                <a16:creationId xmlns:a16="http://schemas.microsoft.com/office/drawing/2014/main" id="{D833CA4A-3E42-4652-9225-DF99BD901D98}"/>
              </a:ext>
            </a:extLst>
          </p:cNvPr>
          <p:cNvSpPr>
            <a:spLocks noGrp="1"/>
          </p:cNvSpPr>
          <p:nvPr>
            <p:ph type="ftr" sz="quarter" idx="11"/>
          </p:nvPr>
        </p:nvSpPr>
        <p:spPr/>
        <p:txBody>
          <a:bodyPr/>
          <a:lstStyle/>
          <a:p>
            <a:r>
              <a:rPr lang="en-IN"/>
              <a:t>Stock Market Forecasting</a:t>
            </a:r>
          </a:p>
        </p:txBody>
      </p:sp>
      <p:sp>
        <p:nvSpPr>
          <p:cNvPr id="5" name="Slide Number Placeholder 4">
            <a:extLst>
              <a:ext uri="{FF2B5EF4-FFF2-40B4-BE49-F238E27FC236}">
                <a16:creationId xmlns:a16="http://schemas.microsoft.com/office/drawing/2014/main" id="{C14AFBC3-8F44-417F-9A7F-EDC7ED845A9D}"/>
              </a:ext>
            </a:extLst>
          </p:cNvPr>
          <p:cNvSpPr>
            <a:spLocks noGrp="1"/>
          </p:cNvSpPr>
          <p:nvPr>
            <p:ph type="sldNum" sz="quarter" idx="12"/>
          </p:nvPr>
        </p:nvSpPr>
        <p:spPr/>
        <p:txBody>
          <a:bodyPr/>
          <a:lstStyle/>
          <a:p>
            <a:fld id="{1939FF8E-0CEE-49EF-8063-ECFE204BE609}" type="slidenum">
              <a:rPr lang="en-IN" smtClean="0"/>
              <a:t>‹#›</a:t>
            </a:fld>
            <a:endParaRPr lang="en-IN"/>
          </a:p>
        </p:txBody>
      </p:sp>
    </p:spTree>
    <p:extLst>
      <p:ext uri="{BB962C8B-B14F-4D97-AF65-F5344CB8AC3E}">
        <p14:creationId xmlns:p14="http://schemas.microsoft.com/office/powerpoint/2010/main" val="738108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365308-E6B9-4265-9BD2-74E895B71CFB}"/>
              </a:ext>
            </a:extLst>
          </p:cNvPr>
          <p:cNvSpPr>
            <a:spLocks noGrp="1"/>
          </p:cNvSpPr>
          <p:nvPr>
            <p:ph type="dt" sz="half" idx="10"/>
          </p:nvPr>
        </p:nvSpPr>
        <p:spPr/>
        <p:txBody>
          <a:bodyPr/>
          <a:lstStyle/>
          <a:p>
            <a:fld id="{C10A3D28-3F26-4D89-BF1C-51FAA577465A}" type="datetime1">
              <a:rPr lang="en-IN" smtClean="0"/>
              <a:t>08-10-2020</a:t>
            </a:fld>
            <a:endParaRPr lang="en-IN"/>
          </a:p>
        </p:txBody>
      </p:sp>
      <p:sp>
        <p:nvSpPr>
          <p:cNvPr id="3" name="Footer Placeholder 2">
            <a:extLst>
              <a:ext uri="{FF2B5EF4-FFF2-40B4-BE49-F238E27FC236}">
                <a16:creationId xmlns:a16="http://schemas.microsoft.com/office/drawing/2014/main" id="{4D99BB7D-1184-45AB-92EA-7BCF82D783B0}"/>
              </a:ext>
            </a:extLst>
          </p:cNvPr>
          <p:cNvSpPr>
            <a:spLocks noGrp="1"/>
          </p:cNvSpPr>
          <p:nvPr>
            <p:ph type="ftr" sz="quarter" idx="11"/>
          </p:nvPr>
        </p:nvSpPr>
        <p:spPr/>
        <p:txBody>
          <a:bodyPr/>
          <a:lstStyle/>
          <a:p>
            <a:r>
              <a:rPr lang="en-IN"/>
              <a:t>Stock Market Forecasting</a:t>
            </a:r>
          </a:p>
        </p:txBody>
      </p:sp>
      <p:sp>
        <p:nvSpPr>
          <p:cNvPr id="4" name="Slide Number Placeholder 3">
            <a:extLst>
              <a:ext uri="{FF2B5EF4-FFF2-40B4-BE49-F238E27FC236}">
                <a16:creationId xmlns:a16="http://schemas.microsoft.com/office/drawing/2014/main" id="{38488009-5B2E-4C4A-85B5-176760816735}"/>
              </a:ext>
            </a:extLst>
          </p:cNvPr>
          <p:cNvSpPr>
            <a:spLocks noGrp="1"/>
          </p:cNvSpPr>
          <p:nvPr>
            <p:ph type="sldNum" sz="quarter" idx="12"/>
          </p:nvPr>
        </p:nvSpPr>
        <p:spPr/>
        <p:txBody>
          <a:bodyPr/>
          <a:lstStyle/>
          <a:p>
            <a:fld id="{1939FF8E-0CEE-49EF-8063-ECFE204BE609}" type="slidenum">
              <a:rPr lang="en-IN" smtClean="0"/>
              <a:t>‹#›</a:t>
            </a:fld>
            <a:endParaRPr lang="en-IN"/>
          </a:p>
        </p:txBody>
      </p:sp>
    </p:spTree>
    <p:extLst>
      <p:ext uri="{BB962C8B-B14F-4D97-AF65-F5344CB8AC3E}">
        <p14:creationId xmlns:p14="http://schemas.microsoft.com/office/powerpoint/2010/main" val="1389290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6888F-A87B-4826-B974-74494A02BC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7941989-6303-4755-8D42-4188128D50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490EFFA-C36D-4EC8-B134-1399BC6EC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40C81E-4887-4637-A432-AA4BD86A9B9F}"/>
              </a:ext>
            </a:extLst>
          </p:cNvPr>
          <p:cNvSpPr>
            <a:spLocks noGrp="1"/>
          </p:cNvSpPr>
          <p:nvPr>
            <p:ph type="dt" sz="half" idx="10"/>
          </p:nvPr>
        </p:nvSpPr>
        <p:spPr/>
        <p:txBody>
          <a:bodyPr/>
          <a:lstStyle/>
          <a:p>
            <a:fld id="{D4A48CF9-A358-433C-B899-33EE4FF3276C}" type="datetime1">
              <a:rPr lang="en-IN" smtClean="0"/>
              <a:t>08-10-2020</a:t>
            </a:fld>
            <a:endParaRPr lang="en-IN"/>
          </a:p>
        </p:txBody>
      </p:sp>
      <p:sp>
        <p:nvSpPr>
          <p:cNvPr id="6" name="Footer Placeholder 5">
            <a:extLst>
              <a:ext uri="{FF2B5EF4-FFF2-40B4-BE49-F238E27FC236}">
                <a16:creationId xmlns:a16="http://schemas.microsoft.com/office/drawing/2014/main" id="{6C2DA82C-DCE0-499E-AD93-A9FEE95FFEEA}"/>
              </a:ext>
            </a:extLst>
          </p:cNvPr>
          <p:cNvSpPr>
            <a:spLocks noGrp="1"/>
          </p:cNvSpPr>
          <p:nvPr>
            <p:ph type="ftr" sz="quarter" idx="11"/>
          </p:nvPr>
        </p:nvSpPr>
        <p:spPr/>
        <p:txBody>
          <a:bodyPr/>
          <a:lstStyle/>
          <a:p>
            <a:r>
              <a:rPr lang="en-IN"/>
              <a:t>Stock Market Forecasting</a:t>
            </a:r>
          </a:p>
        </p:txBody>
      </p:sp>
      <p:sp>
        <p:nvSpPr>
          <p:cNvPr id="7" name="Slide Number Placeholder 6">
            <a:extLst>
              <a:ext uri="{FF2B5EF4-FFF2-40B4-BE49-F238E27FC236}">
                <a16:creationId xmlns:a16="http://schemas.microsoft.com/office/drawing/2014/main" id="{7144F3CE-1AF8-4CF6-981C-C2E08F49093F}"/>
              </a:ext>
            </a:extLst>
          </p:cNvPr>
          <p:cNvSpPr>
            <a:spLocks noGrp="1"/>
          </p:cNvSpPr>
          <p:nvPr>
            <p:ph type="sldNum" sz="quarter" idx="12"/>
          </p:nvPr>
        </p:nvSpPr>
        <p:spPr/>
        <p:txBody>
          <a:bodyPr/>
          <a:lstStyle/>
          <a:p>
            <a:fld id="{1939FF8E-0CEE-49EF-8063-ECFE204BE609}" type="slidenum">
              <a:rPr lang="en-IN" smtClean="0"/>
              <a:t>‹#›</a:t>
            </a:fld>
            <a:endParaRPr lang="en-IN"/>
          </a:p>
        </p:txBody>
      </p:sp>
    </p:spTree>
    <p:extLst>
      <p:ext uri="{BB962C8B-B14F-4D97-AF65-F5344CB8AC3E}">
        <p14:creationId xmlns:p14="http://schemas.microsoft.com/office/powerpoint/2010/main" val="2174465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6512A-C476-49CB-B710-F125DB9644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1798CC-ECFC-4EF3-9B6B-A064A7F2B4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1EB081A-0C00-4A71-A1D7-788FA531CE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7EB64A-52FA-403E-825B-CA7CBB0D96B1}"/>
              </a:ext>
            </a:extLst>
          </p:cNvPr>
          <p:cNvSpPr>
            <a:spLocks noGrp="1"/>
          </p:cNvSpPr>
          <p:nvPr>
            <p:ph type="dt" sz="half" idx="10"/>
          </p:nvPr>
        </p:nvSpPr>
        <p:spPr/>
        <p:txBody>
          <a:bodyPr/>
          <a:lstStyle/>
          <a:p>
            <a:fld id="{0762F1AD-77EF-4CC8-9303-5CAEC2BD0096}" type="datetime1">
              <a:rPr lang="en-IN" smtClean="0"/>
              <a:t>08-10-2020</a:t>
            </a:fld>
            <a:endParaRPr lang="en-IN"/>
          </a:p>
        </p:txBody>
      </p:sp>
      <p:sp>
        <p:nvSpPr>
          <p:cNvPr id="6" name="Footer Placeholder 5">
            <a:extLst>
              <a:ext uri="{FF2B5EF4-FFF2-40B4-BE49-F238E27FC236}">
                <a16:creationId xmlns:a16="http://schemas.microsoft.com/office/drawing/2014/main" id="{80D6AE75-714E-4F9C-A07D-5D49FFB6D52D}"/>
              </a:ext>
            </a:extLst>
          </p:cNvPr>
          <p:cNvSpPr>
            <a:spLocks noGrp="1"/>
          </p:cNvSpPr>
          <p:nvPr>
            <p:ph type="ftr" sz="quarter" idx="11"/>
          </p:nvPr>
        </p:nvSpPr>
        <p:spPr/>
        <p:txBody>
          <a:bodyPr/>
          <a:lstStyle/>
          <a:p>
            <a:r>
              <a:rPr lang="en-IN"/>
              <a:t>Stock Market Forecasting</a:t>
            </a:r>
          </a:p>
        </p:txBody>
      </p:sp>
      <p:sp>
        <p:nvSpPr>
          <p:cNvPr id="7" name="Slide Number Placeholder 6">
            <a:extLst>
              <a:ext uri="{FF2B5EF4-FFF2-40B4-BE49-F238E27FC236}">
                <a16:creationId xmlns:a16="http://schemas.microsoft.com/office/drawing/2014/main" id="{950190D8-F7A8-4C73-B8FE-61C64DA9D299}"/>
              </a:ext>
            </a:extLst>
          </p:cNvPr>
          <p:cNvSpPr>
            <a:spLocks noGrp="1"/>
          </p:cNvSpPr>
          <p:nvPr>
            <p:ph type="sldNum" sz="quarter" idx="12"/>
          </p:nvPr>
        </p:nvSpPr>
        <p:spPr/>
        <p:txBody>
          <a:bodyPr/>
          <a:lstStyle/>
          <a:p>
            <a:fld id="{1939FF8E-0CEE-49EF-8063-ECFE204BE609}" type="slidenum">
              <a:rPr lang="en-IN" smtClean="0"/>
              <a:t>‹#›</a:t>
            </a:fld>
            <a:endParaRPr lang="en-IN"/>
          </a:p>
        </p:txBody>
      </p:sp>
    </p:spTree>
    <p:extLst>
      <p:ext uri="{BB962C8B-B14F-4D97-AF65-F5344CB8AC3E}">
        <p14:creationId xmlns:p14="http://schemas.microsoft.com/office/powerpoint/2010/main" val="1249771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F5CAC7-4EA6-444A-8400-F574414362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3A9399-EC50-481C-9ED3-67E9203BA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A25708-88BD-44B9-B58F-1799AC84E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A58724-1BFA-48CE-BBE8-1B9443919671}" type="datetime1">
              <a:rPr lang="en-IN" smtClean="0"/>
              <a:t>08-10-2020</a:t>
            </a:fld>
            <a:endParaRPr lang="en-IN"/>
          </a:p>
        </p:txBody>
      </p:sp>
      <p:sp>
        <p:nvSpPr>
          <p:cNvPr id="5" name="Footer Placeholder 4">
            <a:extLst>
              <a:ext uri="{FF2B5EF4-FFF2-40B4-BE49-F238E27FC236}">
                <a16:creationId xmlns:a16="http://schemas.microsoft.com/office/drawing/2014/main" id="{012BB525-596A-4FB0-B025-E099984933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Stock Market Forecasting</a:t>
            </a:r>
          </a:p>
        </p:txBody>
      </p:sp>
      <p:sp>
        <p:nvSpPr>
          <p:cNvPr id="6" name="Slide Number Placeholder 5">
            <a:extLst>
              <a:ext uri="{FF2B5EF4-FFF2-40B4-BE49-F238E27FC236}">
                <a16:creationId xmlns:a16="http://schemas.microsoft.com/office/drawing/2014/main" id="{5A0E37A8-5C07-49C5-B10C-B2C207B291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39FF8E-0CEE-49EF-8063-ECFE204BE609}" type="slidenum">
              <a:rPr lang="en-IN" smtClean="0"/>
              <a:t>‹#›</a:t>
            </a:fld>
            <a:endParaRPr lang="en-IN"/>
          </a:p>
        </p:txBody>
      </p:sp>
    </p:spTree>
    <p:extLst>
      <p:ext uri="{BB962C8B-B14F-4D97-AF65-F5344CB8AC3E}">
        <p14:creationId xmlns:p14="http://schemas.microsoft.com/office/powerpoint/2010/main" val="1223257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46.jp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B33C1CE6-C6C0-418F-8C2E-8798807D32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84174"/>
            <a:ext cx="12208317" cy="4273826"/>
          </a:xfrm>
          <a:prstGeom prst="rect">
            <a:avLst/>
          </a:prstGeom>
        </p:spPr>
      </p:pic>
      <p:sp>
        <p:nvSpPr>
          <p:cNvPr id="27" name="TextBox 26">
            <a:extLst>
              <a:ext uri="{FF2B5EF4-FFF2-40B4-BE49-F238E27FC236}">
                <a16:creationId xmlns:a16="http://schemas.microsoft.com/office/drawing/2014/main" id="{95F2D7B4-C258-4E4D-969B-1C5963313727}"/>
              </a:ext>
            </a:extLst>
          </p:cNvPr>
          <p:cNvSpPr txBox="1"/>
          <p:nvPr/>
        </p:nvSpPr>
        <p:spPr>
          <a:xfrm>
            <a:off x="530087" y="1046920"/>
            <a:ext cx="11131826" cy="830997"/>
          </a:xfrm>
          <a:prstGeom prst="rect">
            <a:avLst/>
          </a:prstGeom>
          <a:noFill/>
          <a:ln>
            <a:solidFill>
              <a:srgbClr val="CC0000"/>
            </a:solidFill>
          </a:ln>
        </p:spPr>
        <p:txBody>
          <a:bodyPr wrap="square" rtlCol="0">
            <a:spAutoFit/>
          </a:bodyPr>
          <a:lstStyle/>
          <a:p>
            <a:pPr algn="ctr"/>
            <a:r>
              <a:rPr lang="en-IN" sz="4800" dirty="0">
                <a:solidFill>
                  <a:srgbClr val="CC0000"/>
                </a:solidFill>
                <a:latin typeface="Arial" panose="020B0604020202020204" pitchFamily="34" charset="0"/>
                <a:cs typeface="Arial" panose="020B0604020202020204" pitchFamily="34" charset="0"/>
              </a:rPr>
              <a:t>STOCK MARKET ANALYSIS</a:t>
            </a:r>
          </a:p>
        </p:txBody>
      </p:sp>
      <p:sp>
        <p:nvSpPr>
          <p:cNvPr id="29" name="TextBox 28">
            <a:extLst>
              <a:ext uri="{FF2B5EF4-FFF2-40B4-BE49-F238E27FC236}">
                <a16:creationId xmlns:a16="http://schemas.microsoft.com/office/drawing/2014/main" id="{1F29FBBD-D1C5-4830-8C6C-4A73FE4EBEBA}"/>
              </a:ext>
            </a:extLst>
          </p:cNvPr>
          <p:cNvSpPr txBox="1"/>
          <p:nvPr/>
        </p:nvSpPr>
        <p:spPr>
          <a:xfrm>
            <a:off x="3525079" y="264826"/>
            <a:ext cx="4648200" cy="369332"/>
          </a:xfrm>
          <a:prstGeom prst="rect">
            <a:avLst/>
          </a:prstGeom>
          <a:noFill/>
        </p:spPr>
        <p:txBody>
          <a:bodyPr wrap="square" rtlCol="0">
            <a:spAutoFit/>
          </a:bodyPr>
          <a:lstStyle/>
          <a:p>
            <a:pPr algn="ctr"/>
            <a:r>
              <a:rPr lang="en-IN" dirty="0">
                <a:solidFill>
                  <a:srgbClr val="CC0000"/>
                </a:solidFill>
              </a:rPr>
              <a:t>MSC. DATA SCIENCE AND BUSINESS ANALYTICS</a:t>
            </a:r>
          </a:p>
        </p:txBody>
      </p:sp>
    </p:spTree>
    <p:extLst>
      <p:ext uri="{BB962C8B-B14F-4D97-AF65-F5344CB8AC3E}">
        <p14:creationId xmlns:p14="http://schemas.microsoft.com/office/powerpoint/2010/main" val="1771020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94B6FA-9AAD-49D3-AD2E-FAC462EAAF81}"/>
              </a:ext>
            </a:extLst>
          </p:cNvPr>
          <p:cNvSpPr/>
          <p:nvPr/>
        </p:nvSpPr>
        <p:spPr>
          <a:xfrm>
            <a:off x="309401" y="325993"/>
            <a:ext cx="11573197" cy="6206013"/>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rial" panose="020B0604020202020204" pitchFamily="34" charset="0"/>
              <a:ea typeface="Tahoma" panose="020B0604030504040204" pitchFamily="34" charset="0"/>
              <a:cs typeface="Arial" panose="020B0604020202020204" pitchFamily="34" charset="0"/>
            </a:endParaRPr>
          </a:p>
        </p:txBody>
      </p:sp>
      <p:sp>
        <p:nvSpPr>
          <p:cNvPr id="4" name="Text Placeholder 1">
            <a:extLst>
              <a:ext uri="{FF2B5EF4-FFF2-40B4-BE49-F238E27FC236}">
                <a16:creationId xmlns:a16="http://schemas.microsoft.com/office/drawing/2014/main" id="{E2FE32D3-C8A6-4638-928F-95622F27C0E2}"/>
              </a:ext>
            </a:extLst>
          </p:cNvPr>
          <p:cNvSpPr txBox="1">
            <a:spLocks/>
          </p:cNvSpPr>
          <p:nvPr/>
        </p:nvSpPr>
        <p:spPr>
          <a:xfrm>
            <a:off x="441925" y="360119"/>
            <a:ext cx="11573197" cy="724247"/>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4000" dirty="0">
                <a:solidFill>
                  <a:srgbClr val="C00000"/>
                </a:solidFill>
                <a:latin typeface="Arial" panose="020B0604020202020204" pitchFamily="34" charset="0"/>
                <a:cs typeface="Arial" panose="020B0604020202020204" pitchFamily="34" charset="0"/>
              </a:rPr>
              <a:t>Stock Market Data Visualization</a:t>
            </a:r>
          </a:p>
        </p:txBody>
      </p:sp>
      <p:pic>
        <p:nvPicPr>
          <p:cNvPr id="5" name="Picture 4">
            <a:extLst>
              <a:ext uri="{FF2B5EF4-FFF2-40B4-BE49-F238E27FC236}">
                <a16:creationId xmlns:a16="http://schemas.microsoft.com/office/drawing/2014/main" id="{00B26898-CECC-4660-B891-67860FFFA9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29" y="1516710"/>
            <a:ext cx="5093108" cy="3307081"/>
          </a:xfrm>
          <a:prstGeom prst="rect">
            <a:avLst/>
          </a:prstGeom>
        </p:spPr>
      </p:pic>
      <p:pic>
        <p:nvPicPr>
          <p:cNvPr id="6" name="Picture 5">
            <a:extLst>
              <a:ext uri="{FF2B5EF4-FFF2-40B4-BE49-F238E27FC236}">
                <a16:creationId xmlns:a16="http://schemas.microsoft.com/office/drawing/2014/main" id="{31304BA9-8804-4970-9FED-E772B77056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6662" y="1516710"/>
            <a:ext cx="5093108" cy="3307081"/>
          </a:xfrm>
          <a:prstGeom prst="rect">
            <a:avLst/>
          </a:prstGeom>
        </p:spPr>
      </p:pic>
      <p:sp>
        <p:nvSpPr>
          <p:cNvPr id="8" name="TextBox 7">
            <a:extLst>
              <a:ext uri="{FF2B5EF4-FFF2-40B4-BE49-F238E27FC236}">
                <a16:creationId xmlns:a16="http://schemas.microsoft.com/office/drawing/2014/main" id="{E93EDC1F-6712-4D9E-8C08-14DAC5AB1B96}"/>
              </a:ext>
            </a:extLst>
          </p:cNvPr>
          <p:cNvSpPr txBox="1"/>
          <p:nvPr/>
        </p:nvSpPr>
        <p:spPr>
          <a:xfrm>
            <a:off x="516835" y="5155096"/>
            <a:ext cx="5334768" cy="1077218"/>
          </a:xfrm>
          <a:prstGeom prst="rect">
            <a:avLst/>
          </a:prstGeom>
          <a:noFill/>
        </p:spPr>
        <p:txBody>
          <a:bodyPr wrap="square" rtlCol="0">
            <a:spAutoFit/>
          </a:bodyPr>
          <a:lstStyle/>
          <a:p>
            <a:pPr algn="just"/>
            <a:r>
              <a:rPr lang="en-US" sz="1600" b="0" i="0" dirty="0">
                <a:effectLst/>
                <a:latin typeface="Arial" panose="020B0604020202020204" pitchFamily="34" charset="0"/>
                <a:cs typeface="Arial" panose="020B0604020202020204" pitchFamily="34" charset="0"/>
              </a:rPr>
              <a:t>The trading 'Opening Price' for Bharti Airtel have been increasing over time with a positive trend. </a:t>
            </a:r>
          </a:p>
          <a:p>
            <a:pPr algn="just"/>
            <a:r>
              <a:rPr lang="en-US" sz="1600" b="0" i="0" dirty="0">
                <a:effectLst/>
                <a:latin typeface="Arial" panose="020B0604020202020204" pitchFamily="34" charset="0"/>
                <a:cs typeface="Arial" panose="020B0604020202020204" pitchFamily="34" charset="0"/>
              </a:rPr>
              <a:t>The trading 'Opening Price' for Vodafone Idea has a negative trend. </a:t>
            </a:r>
          </a:p>
        </p:txBody>
      </p:sp>
      <p:sp>
        <p:nvSpPr>
          <p:cNvPr id="9" name="TextBox 8">
            <a:extLst>
              <a:ext uri="{FF2B5EF4-FFF2-40B4-BE49-F238E27FC236}">
                <a16:creationId xmlns:a16="http://schemas.microsoft.com/office/drawing/2014/main" id="{32989395-9C88-4CAD-8144-17E062FAD157}"/>
              </a:ext>
            </a:extLst>
          </p:cNvPr>
          <p:cNvSpPr txBox="1"/>
          <p:nvPr/>
        </p:nvSpPr>
        <p:spPr>
          <a:xfrm>
            <a:off x="6446662" y="5079176"/>
            <a:ext cx="5093104" cy="1077218"/>
          </a:xfrm>
          <a:prstGeom prst="rect">
            <a:avLst/>
          </a:prstGeom>
          <a:noFill/>
        </p:spPr>
        <p:txBody>
          <a:bodyPr wrap="square" rtlCol="0">
            <a:spAutoFit/>
          </a:bodyPr>
          <a:lstStyle/>
          <a:p>
            <a:pPr algn="just"/>
            <a:r>
              <a:rPr lang="en-US" sz="1600" b="0" i="0" dirty="0">
                <a:effectLst/>
                <a:latin typeface="Arial" panose="020B0604020202020204" pitchFamily="34" charset="0"/>
                <a:cs typeface="Arial" panose="020B0604020202020204" pitchFamily="34" charset="0"/>
              </a:rPr>
              <a:t>Bharti Airtel is not being traded at the same volume as VI. </a:t>
            </a:r>
          </a:p>
          <a:p>
            <a:pPr algn="just"/>
            <a:r>
              <a:rPr lang="en-US" sz="1600" dirty="0">
                <a:latin typeface="Arial" panose="020B0604020202020204" pitchFamily="34" charset="0"/>
                <a:cs typeface="Arial" panose="020B0604020202020204" pitchFamily="34" charset="0"/>
              </a:rPr>
              <a:t>Vodafone Idea </a:t>
            </a:r>
            <a:r>
              <a:rPr lang="en-US" sz="1600" b="0" i="0" dirty="0">
                <a:effectLst/>
                <a:latin typeface="Arial" panose="020B0604020202020204" pitchFamily="34" charset="0"/>
                <a:cs typeface="Arial" panose="020B0604020202020204" pitchFamily="34" charset="0"/>
              </a:rPr>
              <a:t>company there multiple very high peaks in the last one year.</a:t>
            </a:r>
          </a:p>
        </p:txBody>
      </p:sp>
      <p:cxnSp>
        <p:nvCxnSpPr>
          <p:cNvPr id="10" name="Straight Connector 9">
            <a:extLst>
              <a:ext uri="{FF2B5EF4-FFF2-40B4-BE49-F238E27FC236}">
                <a16:creationId xmlns:a16="http://schemas.microsoft.com/office/drawing/2014/main" id="{7C334CD6-FAD3-4ED6-9CBF-1732F6531CA4}"/>
              </a:ext>
            </a:extLst>
          </p:cNvPr>
          <p:cNvCxnSpPr>
            <a:cxnSpLocks/>
          </p:cNvCxnSpPr>
          <p:nvPr/>
        </p:nvCxnSpPr>
        <p:spPr>
          <a:xfrm>
            <a:off x="6103833" y="1545280"/>
            <a:ext cx="0" cy="4465983"/>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Footer Placeholder 3">
            <a:extLst>
              <a:ext uri="{FF2B5EF4-FFF2-40B4-BE49-F238E27FC236}">
                <a16:creationId xmlns:a16="http://schemas.microsoft.com/office/drawing/2014/main" id="{7CF8A968-0100-4264-9378-0D0E23D630EC}"/>
              </a:ext>
            </a:extLst>
          </p:cNvPr>
          <p:cNvSpPr>
            <a:spLocks noGrp="1"/>
          </p:cNvSpPr>
          <p:nvPr>
            <p:ph type="ftr" sz="quarter" idx="11"/>
          </p:nvPr>
        </p:nvSpPr>
        <p:spPr>
          <a:xfrm>
            <a:off x="212419" y="6492875"/>
            <a:ext cx="5038454" cy="365125"/>
          </a:xfrm>
        </p:spPr>
        <p:txBody>
          <a:bodyPr/>
          <a:lstStyle/>
          <a:p>
            <a:pPr algn="l"/>
            <a:r>
              <a:rPr lang="en-IN" sz="1300" dirty="0">
                <a:ea typeface="Tahoma" panose="020B0604030504040204" pitchFamily="34" charset="0"/>
                <a:cs typeface="Arial" panose="020B0604020202020204" pitchFamily="34" charset="0"/>
              </a:rPr>
              <a:t>Stock Market Analysis – Vodafone Idea and Bharti Airtel </a:t>
            </a:r>
          </a:p>
        </p:txBody>
      </p:sp>
    </p:spTree>
    <p:extLst>
      <p:ext uri="{BB962C8B-B14F-4D97-AF65-F5344CB8AC3E}">
        <p14:creationId xmlns:p14="http://schemas.microsoft.com/office/powerpoint/2010/main" val="3586096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94B6FA-9AAD-49D3-AD2E-FAC462EAAF81}"/>
              </a:ext>
            </a:extLst>
          </p:cNvPr>
          <p:cNvSpPr/>
          <p:nvPr/>
        </p:nvSpPr>
        <p:spPr>
          <a:xfrm>
            <a:off x="309401" y="325993"/>
            <a:ext cx="11573197" cy="6206013"/>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rial" panose="020B0604020202020204" pitchFamily="34" charset="0"/>
              <a:ea typeface="Tahoma" panose="020B0604030504040204" pitchFamily="34" charset="0"/>
              <a:cs typeface="Arial" panose="020B0604020202020204" pitchFamily="34" charset="0"/>
            </a:endParaRPr>
          </a:p>
        </p:txBody>
      </p:sp>
      <p:sp>
        <p:nvSpPr>
          <p:cNvPr id="5" name="Text Placeholder 1">
            <a:extLst>
              <a:ext uri="{FF2B5EF4-FFF2-40B4-BE49-F238E27FC236}">
                <a16:creationId xmlns:a16="http://schemas.microsoft.com/office/drawing/2014/main" id="{1043CE98-A451-4195-A344-5119B5F6D82C}"/>
              </a:ext>
            </a:extLst>
          </p:cNvPr>
          <p:cNvSpPr txBox="1">
            <a:spLocks/>
          </p:cNvSpPr>
          <p:nvPr/>
        </p:nvSpPr>
        <p:spPr>
          <a:xfrm>
            <a:off x="406383" y="435454"/>
            <a:ext cx="11573197" cy="724247"/>
          </a:xfrm>
          <a:prstGeom prst="rect">
            <a:avLst/>
          </a:prstGeom>
        </p:spPr>
        <p:txBody>
          <a:bodyPr anchor="ctr"/>
          <a:lstStyle>
            <a:lvl1pPr marL="0" indent="0" algn="ctr" defTabSz="914423"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4000" dirty="0">
                <a:solidFill>
                  <a:srgbClr val="C00000"/>
                </a:solidFill>
                <a:latin typeface="Arial" panose="020B0604020202020204" pitchFamily="34" charset="0"/>
              </a:rPr>
              <a:t>Stock Market Data Visualization</a:t>
            </a:r>
          </a:p>
        </p:txBody>
      </p:sp>
      <p:pic>
        <p:nvPicPr>
          <p:cNvPr id="7" name="Picture 6">
            <a:extLst>
              <a:ext uri="{FF2B5EF4-FFF2-40B4-BE49-F238E27FC236}">
                <a16:creationId xmlns:a16="http://schemas.microsoft.com/office/drawing/2014/main" id="{86BFD99E-8B43-4CF8-B413-342A4DDFBB68}"/>
              </a:ext>
            </a:extLst>
          </p:cNvPr>
          <p:cNvPicPr>
            <a:picLocks noChangeAspect="1"/>
          </p:cNvPicPr>
          <p:nvPr/>
        </p:nvPicPr>
        <p:blipFill>
          <a:blip r:embed="rId2"/>
          <a:stretch>
            <a:fillRect/>
          </a:stretch>
        </p:blipFill>
        <p:spPr>
          <a:xfrm>
            <a:off x="581891" y="1509250"/>
            <a:ext cx="5268184" cy="3560280"/>
          </a:xfrm>
          <a:prstGeom prst="rect">
            <a:avLst/>
          </a:prstGeom>
        </p:spPr>
      </p:pic>
      <p:sp>
        <p:nvSpPr>
          <p:cNvPr id="11" name="TextBox 10">
            <a:extLst>
              <a:ext uri="{FF2B5EF4-FFF2-40B4-BE49-F238E27FC236}">
                <a16:creationId xmlns:a16="http://schemas.microsoft.com/office/drawing/2014/main" id="{878A2C18-A33E-4CE8-B857-3B313CC65CCF}"/>
              </a:ext>
            </a:extLst>
          </p:cNvPr>
          <p:cNvSpPr txBox="1"/>
          <p:nvPr/>
        </p:nvSpPr>
        <p:spPr>
          <a:xfrm>
            <a:off x="581891" y="5250347"/>
            <a:ext cx="5249061" cy="584775"/>
          </a:xfrm>
          <a:prstGeom prst="rect">
            <a:avLst/>
          </a:prstGeom>
          <a:noFill/>
        </p:spPr>
        <p:txBody>
          <a:bodyPr wrap="square">
            <a:spAutoFit/>
          </a:bodyPr>
          <a:lstStyle/>
          <a:p>
            <a:r>
              <a:rPr lang="en-IN" sz="1600" dirty="0">
                <a:latin typeface="Arial" panose="020B0604020202020204" pitchFamily="34" charset="0"/>
                <a:cs typeface="Arial" panose="020B0604020202020204" pitchFamily="34" charset="0"/>
              </a:rPr>
              <a:t>Another useful visual is the visual of the total volume that was traded</a:t>
            </a:r>
          </a:p>
        </p:txBody>
      </p:sp>
      <p:sp>
        <p:nvSpPr>
          <p:cNvPr id="13" name="TextBox 12">
            <a:extLst>
              <a:ext uri="{FF2B5EF4-FFF2-40B4-BE49-F238E27FC236}">
                <a16:creationId xmlns:a16="http://schemas.microsoft.com/office/drawing/2014/main" id="{49D5684D-0504-483C-9673-7C9F360D7C30}"/>
              </a:ext>
            </a:extLst>
          </p:cNvPr>
          <p:cNvSpPr txBox="1"/>
          <p:nvPr/>
        </p:nvSpPr>
        <p:spPr>
          <a:xfrm>
            <a:off x="6483926" y="5286377"/>
            <a:ext cx="5126181" cy="584775"/>
          </a:xfrm>
          <a:prstGeom prst="rect">
            <a:avLst/>
          </a:prstGeom>
          <a:noFill/>
        </p:spPr>
        <p:txBody>
          <a:bodyPr wrap="square">
            <a:spAutoFit/>
          </a:bodyPr>
          <a:lstStyle/>
          <a:p>
            <a:r>
              <a:rPr lang="en-US" sz="1600" b="0" i="0" dirty="0">
                <a:effectLst/>
                <a:latin typeface="Arial" panose="020B0604020202020204" pitchFamily="34" charset="0"/>
                <a:cs typeface="Arial" panose="020B0604020202020204" pitchFamily="34" charset="0"/>
              </a:rPr>
              <a:t>To make it more precise, I would use average prices instead of the price at the opening</a:t>
            </a:r>
            <a:endParaRPr lang="en-IN" sz="1600" dirty="0">
              <a:latin typeface="Arial" panose="020B0604020202020204" pitchFamily="34" charset="0"/>
              <a:cs typeface="Arial" panose="020B0604020202020204" pitchFamily="34" charset="0"/>
            </a:endParaRPr>
          </a:p>
        </p:txBody>
      </p:sp>
      <p:cxnSp>
        <p:nvCxnSpPr>
          <p:cNvPr id="14" name="Straight Connector 13">
            <a:extLst>
              <a:ext uri="{FF2B5EF4-FFF2-40B4-BE49-F238E27FC236}">
                <a16:creationId xmlns:a16="http://schemas.microsoft.com/office/drawing/2014/main" id="{C6C9C076-9F8F-4547-B07D-80506C205E05}"/>
              </a:ext>
            </a:extLst>
          </p:cNvPr>
          <p:cNvCxnSpPr>
            <a:cxnSpLocks/>
          </p:cNvCxnSpPr>
          <p:nvPr/>
        </p:nvCxnSpPr>
        <p:spPr>
          <a:xfrm>
            <a:off x="6103833" y="1545280"/>
            <a:ext cx="0" cy="4465983"/>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Footer Placeholder 3">
            <a:extLst>
              <a:ext uri="{FF2B5EF4-FFF2-40B4-BE49-F238E27FC236}">
                <a16:creationId xmlns:a16="http://schemas.microsoft.com/office/drawing/2014/main" id="{4F07D829-16FD-4B96-ABB6-FE54B4A57E93}"/>
              </a:ext>
            </a:extLst>
          </p:cNvPr>
          <p:cNvSpPr>
            <a:spLocks noGrp="1"/>
          </p:cNvSpPr>
          <p:nvPr>
            <p:ph type="ftr" sz="quarter" idx="11"/>
          </p:nvPr>
        </p:nvSpPr>
        <p:spPr>
          <a:xfrm>
            <a:off x="212419" y="6492875"/>
            <a:ext cx="5038454" cy="365125"/>
          </a:xfrm>
        </p:spPr>
        <p:txBody>
          <a:bodyPr/>
          <a:lstStyle/>
          <a:p>
            <a:pPr algn="l"/>
            <a:r>
              <a:rPr lang="en-IN" sz="1300" dirty="0">
                <a:ea typeface="Tahoma" panose="020B0604030504040204" pitchFamily="34" charset="0"/>
                <a:cs typeface="Arial" panose="020B0604020202020204" pitchFamily="34" charset="0"/>
              </a:rPr>
              <a:t>Stock Market Analysis – Vodafone Idea and Bharti Airtel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2981" y="1735312"/>
            <a:ext cx="5605091" cy="3334218"/>
          </a:xfrm>
          <a:prstGeom prst="rect">
            <a:avLst/>
          </a:prstGeom>
        </p:spPr>
      </p:pic>
    </p:spTree>
    <p:extLst>
      <p:ext uri="{BB962C8B-B14F-4D97-AF65-F5344CB8AC3E}">
        <p14:creationId xmlns:p14="http://schemas.microsoft.com/office/powerpoint/2010/main" val="3820368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94B6FA-9AAD-49D3-AD2E-FAC462EAAF81}"/>
              </a:ext>
            </a:extLst>
          </p:cNvPr>
          <p:cNvSpPr/>
          <p:nvPr/>
        </p:nvSpPr>
        <p:spPr>
          <a:xfrm>
            <a:off x="309401" y="325993"/>
            <a:ext cx="11573197" cy="6206013"/>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rial" panose="020B0604020202020204" pitchFamily="34" charset="0"/>
              <a:ea typeface="Tahoma" panose="020B0604030504040204" pitchFamily="34" charset="0"/>
              <a:cs typeface="Arial" panose="020B0604020202020204" pitchFamily="34" charset="0"/>
            </a:endParaRPr>
          </a:p>
        </p:txBody>
      </p:sp>
      <p:sp>
        <p:nvSpPr>
          <p:cNvPr id="5" name="Text Placeholder 1">
            <a:extLst>
              <a:ext uri="{FF2B5EF4-FFF2-40B4-BE49-F238E27FC236}">
                <a16:creationId xmlns:a16="http://schemas.microsoft.com/office/drawing/2014/main" id="{0A054CE9-FE55-4583-8C95-E23D7A15E3C1}"/>
              </a:ext>
            </a:extLst>
          </p:cNvPr>
          <p:cNvSpPr txBox="1">
            <a:spLocks/>
          </p:cNvSpPr>
          <p:nvPr/>
        </p:nvSpPr>
        <p:spPr>
          <a:xfrm>
            <a:off x="309401" y="485757"/>
            <a:ext cx="11573197" cy="724247"/>
          </a:xfrm>
          <a:prstGeom prst="rect">
            <a:avLst/>
          </a:prstGeom>
        </p:spPr>
        <p:txBody>
          <a:bodyPr anchor="ctr"/>
          <a:lstStyle>
            <a:lvl1pPr marL="0" indent="0" algn="ctr" defTabSz="914423"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4000" dirty="0">
                <a:solidFill>
                  <a:srgbClr val="C00000"/>
                </a:solidFill>
                <a:latin typeface="Arial" panose="020B0604020202020204" pitchFamily="34" charset="0"/>
              </a:rPr>
              <a:t>Stock Market Data Visualization</a:t>
            </a:r>
          </a:p>
        </p:txBody>
      </p:sp>
      <p:sp>
        <p:nvSpPr>
          <p:cNvPr id="9" name="TextBox 8">
            <a:extLst>
              <a:ext uri="{FF2B5EF4-FFF2-40B4-BE49-F238E27FC236}">
                <a16:creationId xmlns:a16="http://schemas.microsoft.com/office/drawing/2014/main" id="{11CC4095-3A03-4AA4-A5D4-2538F1CB805E}"/>
              </a:ext>
            </a:extLst>
          </p:cNvPr>
          <p:cNvSpPr txBox="1"/>
          <p:nvPr/>
        </p:nvSpPr>
        <p:spPr>
          <a:xfrm>
            <a:off x="2751612" y="4876800"/>
            <a:ext cx="6688774" cy="1077218"/>
          </a:xfrm>
          <a:prstGeom prst="rect">
            <a:avLst/>
          </a:prstGeom>
          <a:noFill/>
        </p:spPr>
        <p:txBody>
          <a:bodyPr wrap="square">
            <a:spAutoFit/>
          </a:bodyPr>
          <a:lstStyle/>
          <a:p>
            <a:pPr algn="just"/>
            <a:r>
              <a:rPr lang="en-US" sz="1600" b="0" i="0" dirty="0">
                <a:effectLst/>
                <a:latin typeface="Arial" panose="020B0604020202020204" pitchFamily="34" charset="0"/>
                <a:cs typeface="Arial" panose="020B0604020202020204" pitchFamily="34" charset="0"/>
              </a:rPr>
              <a:t>Moving Average (MA) is widely used in technical analysis to smooth out the price by taking out the "noise" from random short-term price changes. Since it is based on historical prices, it is a lagging or trend-following indicator.</a:t>
            </a:r>
            <a:endParaRPr lang="en-IN" sz="1600" dirty="0">
              <a:latin typeface="Arial" panose="020B0604020202020204" pitchFamily="34" charset="0"/>
              <a:cs typeface="Arial" panose="020B0604020202020204" pitchFamily="34" charset="0"/>
            </a:endParaRPr>
          </a:p>
        </p:txBody>
      </p:sp>
      <p:sp>
        <p:nvSpPr>
          <p:cNvPr id="10" name="Footer Placeholder 3">
            <a:extLst>
              <a:ext uri="{FF2B5EF4-FFF2-40B4-BE49-F238E27FC236}">
                <a16:creationId xmlns:a16="http://schemas.microsoft.com/office/drawing/2014/main" id="{3586978F-5657-4955-8A90-9926943538A5}"/>
              </a:ext>
            </a:extLst>
          </p:cNvPr>
          <p:cNvSpPr>
            <a:spLocks noGrp="1"/>
          </p:cNvSpPr>
          <p:nvPr>
            <p:ph type="ftr" sz="quarter" idx="11"/>
          </p:nvPr>
        </p:nvSpPr>
        <p:spPr>
          <a:xfrm>
            <a:off x="212419" y="6492875"/>
            <a:ext cx="5038454" cy="365125"/>
          </a:xfrm>
        </p:spPr>
        <p:txBody>
          <a:bodyPr/>
          <a:lstStyle/>
          <a:p>
            <a:pPr algn="l"/>
            <a:r>
              <a:rPr lang="en-IN" sz="1300" dirty="0">
                <a:ea typeface="Tahoma" panose="020B0604030504040204" pitchFamily="34" charset="0"/>
                <a:cs typeface="Arial" panose="020B0604020202020204" pitchFamily="34" charset="0"/>
              </a:rPr>
              <a:t>Stock Market Analysis – Vodafone Idea and Bharti Airtel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1270" y="1317929"/>
            <a:ext cx="6929037" cy="3460805"/>
          </a:xfrm>
          <a:prstGeom prst="rect">
            <a:avLst/>
          </a:prstGeom>
        </p:spPr>
      </p:pic>
    </p:spTree>
    <p:extLst>
      <p:ext uri="{BB962C8B-B14F-4D97-AF65-F5344CB8AC3E}">
        <p14:creationId xmlns:p14="http://schemas.microsoft.com/office/powerpoint/2010/main" val="463380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94B6FA-9AAD-49D3-AD2E-FAC462EAAF81}"/>
              </a:ext>
            </a:extLst>
          </p:cNvPr>
          <p:cNvSpPr/>
          <p:nvPr/>
        </p:nvSpPr>
        <p:spPr>
          <a:xfrm>
            <a:off x="309401" y="325993"/>
            <a:ext cx="11573197" cy="6206013"/>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rial" panose="020B0604020202020204" pitchFamily="34" charset="0"/>
              <a:ea typeface="Tahom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9BF94257-3101-43C6-8343-147B3A42682D}"/>
              </a:ext>
            </a:extLst>
          </p:cNvPr>
          <p:cNvSpPr txBox="1"/>
          <p:nvPr/>
        </p:nvSpPr>
        <p:spPr>
          <a:xfrm>
            <a:off x="881269" y="1258956"/>
            <a:ext cx="10429461" cy="1200329"/>
          </a:xfrm>
          <a:prstGeom prst="rect">
            <a:avLst/>
          </a:prstGeom>
          <a:noFill/>
        </p:spPr>
        <p:txBody>
          <a:bodyPr wrap="square" rtlCol="0">
            <a:spAutoFit/>
          </a:bodyPr>
          <a:lstStyle/>
          <a:p>
            <a:pPr algn="just"/>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Time </a:t>
            </a:r>
            <a:r>
              <a:rPr lang="en-US" dirty="0">
                <a:latin typeface="Arial" panose="020B0604020202020204" pitchFamily="34" charset="0"/>
                <a:cs typeface="Arial" panose="020B0604020202020204" pitchFamily="34" charset="0"/>
              </a:rPr>
              <a:t>Series is a collection of data points collected at constant time intervals. Time series is thought to consist of three systematic components including level, trend, seasonality, and one non-systematic component called noise.</a:t>
            </a:r>
            <a:endParaRPr lang="en-IN" dirty="0">
              <a:latin typeface="Arial" panose="020B0604020202020204" pitchFamily="34" charset="0"/>
              <a:cs typeface="Arial" panose="020B0604020202020204" pitchFamily="34" charset="0"/>
            </a:endParaRPr>
          </a:p>
        </p:txBody>
      </p:sp>
      <p:sp>
        <p:nvSpPr>
          <p:cNvPr id="6" name="Text Placeholder 3">
            <a:extLst>
              <a:ext uri="{FF2B5EF4-FFF2-40B4-BE49-F238E27FC236}">
                <a16:creationId xmlns:a16="http://schemas.microsoft.com/office/drawing/2014/main" id="{BF3AA04E-1A4A-4843-A375-185A6FC341FC}"/>
              </a:ext>
            </a:extLst>
          </p:cNvPr>
          <p:cNvSpPr txBox="1">
            <a:spLocks/>
          </p:cNvSpPr>
          <p:nvPr/>
        </p:nvSpPr>
        <p:spPr>
          <a:xfrm>
            <a:off x="309401" y="427390"/>
            <a:ext cx="11573197" cy="724247"/>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4000" dirty="0">
                <a:solidFill>
                  <a:srgbClr val="C00000"/>
                </a:solidFill>
                <a:latin typeface="Arial" panose="020B0604020202020204" pitchFamily="34" charset="0"/>
                <a:cs typeface="Arial" panose="020B0604020202020204" pitchFamily="34" charset="0"/>
              </a:rPr>
              <a:t>TIME SERIES</a:t>
            </a:r>
          </a:p>
        </p:txBody>
      </p:sp>
      <p:sp>
        <p:nvSpPr>
          <p:cNvPr id="7" name="Footer Placeholder 3">
            <a:extLst>
              <a:ext uri="{FF2B5EF4-FFF2-40B4-BE49-F238E27FC236}">
                <a16:creationId xmlns:a16="http://schemas.microsoft.com/office/drawing/2014/main" id="{CC266880-0CC1-46D7-9DAA-FD43887A3857}"/>
              </a:ext>
            </a:extLst>
          </p:cNvPr>
          <p:cNvSpPr>
            <a:spLocks noGrp="1"/>
          </p:cNvSpPr>
          <p:nvPr>
            <p:ph type="ftr" sz="quarter" idx="11"/>
          </p:nvPr>
        </p:nvSpPr>
        <p:spPr>
          <a:xfrm>
            <a:off x="212419" y="6532631"/>
            <a:ext cx="5038454" cy="365125"/>
          </a:xfrm>
        </p:spPr>
        <p:txBody>
          <a:bodyPr/>
          <a:lstStyle/>
          <a:p>
            <a:pPr algn="l"/>
            <a:r>
              <a:rPr lang="en-IN" sz="1300" dirty="0">
                <a:ea typeface="Tahoma" panose="020B0604030504040204" pitchFamily="34" charset="0"/>
                <a:cs typeface="Arial" panose="020B0604020202020204" pitchFamily="34" charset="0"/>
              </a:rPr>
              <a:t>Stock Market Analysis – Vodafone Idea and Bharti Airtel </a:t>
            </a:r>
          </a:p>
        </p:txBody>
      </p:sp>
      <p:sp>
        <p:nvSpPr>
          <p:cNvPr id="8" name="TextBox 7">
            <a:extLst>
              <a:ext uri="{FF2B5EF4-FFF2-40B4-BE49-F238E27FC236}">
                <a16:creationId xmlns:a16="http://schemas.microsoft.com/office/drawing/2014/main" id="{BD146A7E-CE23-4FA2-BD25-966D5F01FDE2}"/>
              </a:ext>
            </a:extLst>
          </p:cNvPr>
          <p:cNvSpPr txBox="1"/>
          <p:nvPr/>
        </p:nvSpPr>
        <p:spPr>
          <a:xfrm>
            <a:off x="881269" y="2731389"/>
            <a:ext cx="7507357" cy="2031325"/>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These components are defined as follows:</a:t>
            </a:r>
          </a:p>
          <a:p>
            <a:r>
              <a:rPr lang="en-IN" dirty="0">
                <a:latin typeface="Arial" panose="020B0604020202020204" pitchFamily="34" charset="0"/>
                <a:cs typeface="Arial" panose="020B0604020202020204" pitchFamily="34" charset="0"/>
              </a:rPr>
              <a:t>•	Level: The average value in the series.</a:t>
            </a:r>
          </a:p>
          <a:p>
            <a:r>
              <a:rPr lang="en-IN" dirty="0">
                <a:latin typeface="Arial" panose="020B0604020202020204" pitchFamily="34" charset="0"/>
                <a:cs typeface="Arial" panose="020B0604020202020204" pitchFamily="34" charset="0"/>
              </a:rPr>
              <a:t>•	Trend: The increasing or decreasing value in the series.</a:t>
            </a:r>
          </a:p>
          <a:p>
            <a:r>
              <a:rPr lang="en-IN" dirty="0">
                <a:latin typeface="Arial" panose="020B0604020202020204" pitchFamily="34" charset="0"/>
                <a:cs typeface="Arial" panose="020B0604020202020204" pitchFamily="34" charset="0"/>
              </a:rPr>
              <a:t>•	Seasonality: The repeating short-term cycle in the series.</a:t>
            </a:r>
          </a:p>
          <a:p>
            <a:r>
              <a:rPr lang="en-IN" dirty="0">
                <a:latin typeface="Arial" panose="020B0604020202020204" pitchFamily="34" charset="0"/>
                <a:cs typeface="Arial" panose="020B0604020202020204" pitchFamily="34" charset="0"/>
              </a:rPr>
              <a:t>•	Noise: The random variation in the series.</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3022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ime series analysis, arima, flowchart">
            <a:extLst>
              <a:ext uri="{FF2B5EF4-FFF2-40B4-BE49-F238E27FC236}">
                <a16:creationId xmlns:a16="http://schemas.microsoft.com/office/drawing/2014/main" id="{7F404C88-23C8-4705-84DA-BC525A98FDA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14700" y="1930494"/>
            <a:ext cx="5562600" cy="3886200"/>
          </a:xfrm>
          <a:prstGeom prst="rect">
            <a:avLst/>
          </a:prstGeom>
          <a:noFill/>
          <a:ln>
            <a:noFill/>
          </a:ln>
        </p:spPr>
      </p:pic>
      <p:sp>
        <p:nvSpPr>
          <p:cNvPr id="3" name="Text Placeholder 3">
            <a:extLst>
              <a:ext uri="{FF2B5EF4-FFF2-40B4-BE49-F238E27FC236}">
                <a16:creationId xmlns:a16="http://schemas.microsoft.com/office/drawing/2014/main" id="{D2DEEE85-B4C1-4DC5-B584-DD257CB3108E}"/>
              </a:ext>
            </a:extLst>
          </p:cNvPr>
          <p:cNvSpPr txBox="1">
            <a:spLocks/>
          </p:cNvSpPr>
          <p:nvPr/>
        </p:nvSpPr>
        <p:spPr>
          <a:xfrm>
            <a:off x="309401" y="427390"/>
            <a:ext cx="11573197" cy="724247"/>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3600" dirty="0">
                <a:solidFill>
                  <a:srgbClr val="C00000"/>
                </a:solidFill>
                <a:latin typeface="Arial" panose="020B0604020202020204" pitchFamily="34" charset="0"/>
                <a:cs typeface="Arial" panose="020B0604020202020204" pitchFamily="34" charset="0"/>
              </a:rPr>
              <a:t>Steps for Time Series Analysis</a:t>
            </a:r>
          </a:p>
        </p:txBody>
      </p:sp>
      <p:sp>
        <p:nvSpPr>
          <p:cNvPr id="8" name="Rectangle 7">
            <a:extLst>
              <a:ext uri="{FF2B5EF4-FFF2-40B4-BE49-F238E27FC236}">
                <a16:creationId xmlns:a16="http://schemas.microsoft.com/office/drawing/2014/main" id="{3175D8E0-1167-4FD1-9FB4-7C68F68DB415}"/>
              </a:ext>
            </a:extLst>
          </p:cNvPr>
          <p:cNvSpPr/>
          <p:nvPr/>
        </p:nvSpPr>
        <p:spPr>
          <a:xfrm>
            <a:off x="309401" y="325993"/>
            <a:ext cx="11573197" cy="6206013"/>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rial" panose="020B0604020202020204" pitchFamily="34" charset="0"/>
              <a:ea typeface="Tahoma" panose="020B0604030504040204" pitchFamily="34" charset="0"/>
              <a:cs typeface="Arial" panose="020B0604020202020204" pitchFamily="34" charset="0"/>
            </a:endParaRPr>
          </a:p>
        </p:txBody>
      </p:sp>
      <p:sp>
        <p:nvSpPr>
          <p:cNvPr id="9" name="Footer Placeholder 3">
            <a:extLst>
              <a:ext uri="{FF2B5EF4-FFF2-40B4-BE49-F238E27FC236}">
                <a16:creationId xmlns:a16="http://schemas.microsoft.com/office/drawing/2014/main" id="{AB7E1104-52B8-4144-A92E-807B3325CED4}"/>
              </a:ext>
            </a:extLst>
          </p:cNvPr>
          <p:cNvSpPr>
            <a:spLocks noGrp="1"/>
          </p:cNvSpPr>
          <p:nvPr>
            <p:ph type="ftr" sz="quarter" idx="11"/>
          </p:nvPr>
        </p:nvSpPr>
        <p:spPr>
          <a:xfrm>
            <a:off x="212419" y="6532631"/>
            <a:ext cx="5038454" cy="365125"/>
          </a:xfrm>
        </p:spPr>
        <p:txBody>
          <a:bodyPr/>
          <a:lstStyle/>
          <a:p>
            <a:pPr algn="l"/>
            <a:r>
              <a:rPr lang="en-IN" sz="1300" dirty="0">
                <a:ea typeface="Tahoma" panose="020B0604030504040204" pitchFamily="34" charset="0"/>
                <a:cs typeface="Arial" panose="020B0604020202020204" pitchFamily="34" charset="0"/>
              </a:rPr>
              <a:t>Stock Market Analysis – Vodafone Idea and Bharti Airtel </a:t>
            </a:r>
          </a:p>
        </p:txBody>
      </p:sp>
    </p:spTree>
    <p:extLst>
      <p:ext uri="{BB962C8B-B14F-4D97-AF65-F5344CB8AC3E}">
        <p14:creationId xmlns:p14="http://schemas.microsoft.com/office/powerpoint/2010/main" val="1559250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AAADB0-51B8-4026-8C03-616407493D98}"/>
              </a:ext>
            </a:extLst>
          </p:cNvPr>
          <p:cNvSpPr/>
          <p:nvPr/>
        </p:nvSpPr>
        <p:spPr>
          <a:xfrm>
            <a:off x="309401" y="325993"/>
            <a:ext cx="11573197" cy="6206013"/>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rial" panose="020B0604020202020204" pitchFamily="34" charset="0"/>
              <a:ea typeface="Tahoma" panose="020B060403050404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AA2CC345-36C7-4868-BD49-C7AC0B1304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27" y="1624547"/>
            <a:ext cx="5111347" cy="3380304"/>
          </a:xfrm>
          <a:prstGeom prst="rect">
            <a:avLst/>
          </a:prstGeom>
        </p:spPr>
      </p:pic>
      <p:sp>
        <p:nvSpPr>
          <p:cNvPr id="11" name="TextBox 10">
            <a:extLst>
              <a:ext uri="{FF2B5EF4-FFF2-40B4-BE49-F238E27FC236}">
                <a16:creationId xmlns:a16="http://schemas.microsoft.com/office/drawing/2014/main" id="{7281D3DC-2656-4E14-B8DB-0E2B5C710E69}"/>
              </a:ext>
            </a:extLst>
          </p:cNvPr>
          <p:cNvSpPr txBox="1"/>
          <p:nvPr/>
        </p:nvSpPr>
        <p:spPr>
          <a:xfrm>
            <a:off x="8160336" y="5491297"/>
            <a:ext cx="1729664" cy="369332"/>
          </a:xfrm>
          <a:prstGeom prst="rect">
            <a:avLst/>
          </a:prstGeom>
          <a:noFill/>
        </p:spPr>
        <p:txBody>
          <a:bodyPr wrap="square" rtlCol="0">
            <a:spAutoFit/>
          </a:bodyPr>
          <a:lstStyle/>
          <a:p>
            <a:r>
              <a:rPr lang="en-IN" dirty="0">
                <a:solidFill>
                  <a:srgbClr val="990000"/>
                </a:solidFill>
                <a:latin typeface="Arial" panose="020B0604020202020204" pitchFamily="34" charset="0"/>
                <a:cs typeface="Arial" panose="020B0604020202020204" pitchFamily="34" charset="0"/>
              </a:rPr>
              <a:t>Vodafone Idea</a:t>
            </a:r>
          </a:p>
        </p:txBody>
      </p:sp>
      <p:pic>
        <p:nvPicPr>
          <p:cNvPr id="13" name="Picture 12">
            <a:extLst>
              <a:ext uri="{FF2B5EF4-FFF2-40B4-BE49-F238E27FC236}">
                <a16:creationId xmlns:a16="http://schemas.microsoft.com/office/drawing/2014/main" id="{612FAD71-C9B4-4BB6-A5C7-95F97433D3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624547"/>
            <a:ext cx="5278040" cy="3421195"/>
          </a:xfrm>
          <a:prstGeom prst="rect">
            <a:avLst/>
          </a:prstGeom>
        </p:spPr>
      </p:pic>
      <p:sp>
        <p:nvSpPr>
          <p:cNvPr id="15" name="TextBox 14">
            <a:extLst>
              <a:ext uri="{FF2B5EF4-FFF2-40B4-BE49-F238E27FC236}">
                <a16:creationId xmlns:a16="http://schemas.microsoft.com/office/drawing/2014/main" id="{D3F99CFD-D841-49FC-9B4E-42E37E0B3A13}"/>
              </a:ext>
            </a:extLst>
          </p:cNvPr>
          <p:cNvSpPr txBox="1"/>
          <p:nvPr/>
        </p:nvSpPr>
        <p:spPr>
          <a:xfrm>
            <a:off x="2264917" y="5491297"/>
            <a:ext cx="1630017" cy="369332"/>
          </a:xfrm>
          <a:prstGeom prst="rect">
            <a:avLst/>
          </a:prstGeom>
          <a:noFill/>
        </p:spPr>
        <p:txBody>
          <a:bodyPr wrap="square" rtlCol="0">
            <a:spAutoFit/>
          </a:bodyPr>
          <a:lstStyle/>
          <a:p>
            <a:pPr algn="ctr"/>
            <a:r>
              <a:rPr lang="en-IN" dirty="0">
                <a:solidFill>
                  <a:srgbClr val="990000"/>
                </a:solidFill>
                <a:latin typeface="Arial" panose="020B0604020202020204" pitchFamily="34" charset="0"/>
                <a:cs typeface="Arial" panose="020B0604020202020204" pitchFamily="34" charset="0"/>
              </a:rPr>
              <a:t>Bharti Airtel </a:t>
            </a:r>
          </a:p>
        </p:txBody>
      </p:sp>
      <p:sp>
        <p:nvSpPr>
          <p:cNvPr id="18" name="Text Placeholder 1">
            <a:extLst>
              <a:ext uri="{FF2B5EF4-FFF2-40B4-BE49-F238E27FC236}">
                <a16:creationId xmlns:a16="http://schemas.microsoft.com/office/drawing/2014/main" id="{95068950-C911-402C-AF9E-0B0C4C39905E}"/>
              </a:ext>
            </a:extLst>
          </p:cNvPr>
          <p:cNvSpPr txBox="1">
            <a:spLocks/>
          </p:cNvSpPr>
          <p:nvPr/>
        </p:nvSpPr>
        <p:spPr>
          <a:xfrm>
            <a:off x="748144" y="533082"/>
            <a:ext cx="10729441" cy="724247"/>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800" dirty="0">
                <a:solidFill>
                  <a:srgbClr val="C00000"/>
                </a:solidFill>
                <a:latin typeface="Arial" panose="020B0604020202020204" pitchFamily="34" charset="0"/>
                <a:cs typeface="Arial" panose="020B0604020202020204" pitchFamily="34" charset="0"/>
              </a:rPr>
              <a:t>1. Visualise the data</a:t>
            </a:r>
          </a:p>
        </p:txBody>
      </p:sp>
      <p:cxnSp>
        <p:nvCxnSpPr>
          <p:cNvPr id="19" name="Straight Connector 18">
            <a:extLst>
              <a:ext uri="{FF2B5EF4-FFF2-40B4-BE49-F238E27FC236}">
                <a16:creationId xmlns:a16="http://schemas.microsoft.com/office/drawing/2014/main" id="{089688EE-A036-4320-B10C-7B103821D794}"/>
              </a:ext>
            </a:extLst>
          </p:cNvPr>
          <p:cNvCxnSpPr>
            <a:cxnSpLocks/>
          </p:cNvCxnSpPr>
          <p:nvPr/>
        </p:nvCxnSpPr>
        <p:spPr>
          <a:xfrm>
            <a:off x="6096000" y="1468582"/>
            <a:ext cx="0" cy="4484273"/>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5" name="Footer Placeholder 3">
            <a:extLst>
              <a:ext uri="{FF2B5EF4-FFF2-40B4-BE49-F238E27FC236}">
                <a16:creationId xmlns:a16="http://schemas.microsoft.com/office/drawing/2014/main" id="{4D3AA275-960A-404A-8543-F97A050416A7}"/>
              </a:ext>
            </a:extLst>
          </p:cNvPr>
          <p:cNvSpPr>
            <a:spLocks noGrp="1"/>
          </p:cNvSpPr>
          <p:nvPr>
            <p:ph type="ftr" sz="quarter" idx="11"/>
          </p:nvPr>
        </p:nvSpPr>
        <p:spPr>
          <a:xfrm>
            <a:off x="212419" y="6492875"/>
            <a:ext cx="5038454" cy="365125"/>
          </a:xfrm>
        </p:spPr>
        <p:txBody>
          <a:bodyPr/>
          <a:lstStyle/>
          <a:p>
            <a:pPr algn="l"/>
            <a:r>
              <a:rPr lang="en-IN" sz="1300" dirty="0">
                <a:ea typeface="Tahoma" panose="020B0604030504040204" pitchFamily="34" charset="0"/>
                <a:cs typeface="Arial" panose="020B0604020202020204" pitchFamily="34" charset="0"/>
              </a:rPr>
              <a:t>Stock Market Analysis – Vodafone Idea and Bharti Airtel </a:t>
            </a:r>
          </a:p>
        </p:txBody>
      </p:sp>
    </p:spTree>
    <p:extLst>
      <p:ext uri="{BB962C8B-B14F-4D97-AF65-F5344CB8AC3E}">
        <p14:creationId xmlns:p14="http://schemas.microsoft.com/office/powerpoint/2010/main" val="1647134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94B6FA-9AAD-49D3-AD2E-FAC462EAAF81}"/>
              </a:ext>
            </a:extLst>
          </p:cNvPr>
          <p:cNvSpPr/>
          <p:nvPr/>
        </p:nvSpPr>
        <p:spPr>
          <a:xfrm>
            <a:off x="212419" y="325993"/>
            <a:ext cx="11573197" cy="6206013"/>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rial" panose="020B0604020202020204" pitchFamily="34" charset="0"/>
              <a:ea typeface="Tahoma" panose="020B060403050404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078BE46-D904-4716-996B-87C5804183A1}"/>
              </a:ext>
            </a:extLst>
          </p:cNvPr>
          <p:cNvPicPr>
            <a:picLocks noChangeAspect="1"/>
          </p:cNvPicPr>
          <p:nvPr/>
        </p:nvPicPr>
        <p:blipFill rotWithShape="1">
          <a:blip r:embed="rId2">
            <a:extLst>
              <a:ext uri="{28A0092B-C50C-407E-A947-70E740481C1C}">
                <a14:useLocalDpi xmlns:a14="http://schemas.microsoft.com/office/drawing/2010/main" val="0"/>
              </a:ext>
            </a:extLst>
          </a:blip>
          <a:srcRect t="12871"/>
          <a:stretch/>
        </p:blipFill>
        <p:spPr>
          <a:xfrm>
            <a:off x="912784" y="3365389"/>
            <a:ext cx="10058401" cy="2691211"/>
          </a:xfrm>
          <a:prstGeom prst="rect">
            <a:avLst/>
          </a:prstGeom>
        </p:spPr>
      </p:pic>
      <p:sp>
        <p:nvSpPr>
          <p:cNvPr id="7" name="Text Placeholder 1">
            <a:extLst>
              <a:ext uri="{FF2B5EF4-FFF2-40B4-BE49-F238E27FC236}">
                <a16:creationId xmlns:a16="http://schemas.microsoft.com/office/drawing/2014/main" id="{A5076195-A2FC-4B57-9F24-803740FDF594}"/>
              </a:ext>
            </a:extLst>
          </p:cNvPr>
          <p:cNvSpPr txBox="1">
            <a:spLocks/>
          </p:cNvSpPr>
          <p:nvPr/>
        </p:nvSpPr>
        <p:spPr>
          <a:xfrm>
            <a:off x="406384" y="533082"/>
            <a:ext cx="11071202" cy="724247"/>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800" dirty="0" smtClean="0">
                <a:solidFill>
                  <a:srgbClr val="C00000"/>
                </a:solidFill>
                <a:latin typeface="Arial" panose="020B0604020202020204" pitchFamily="34" charset="0"/>
                <a:cs typeface="Arial" panose="020B0604020202020204" pitchFamily="34" charset="0"/>
              </a:rPr>
              <a:t>2. STATIONARITY</a:t>
            </a:r>
            <a:endParaRPr lang="en-IN" sz="2800" dirty="0">
              <a:solidFill>
                <a:srgbClr val="C0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D7D5B5CB-8199-4835-9C2E-D5C8A0A83039}"/>
              </a:ext>
            </a:extLst>
          </p:cNvPr>
          <p:cNvSpPr txBox="1"/>
          <p:nvPr/>
        </p:nvSpPr>
        <p:spPr>
          <a:xfrm>
            <a:off x="671038" y="1464418"/>
            <a:ext cx="10806548" cy="1200329"/>
          </a:xfrm>
          <a:prstGeom prst="rect">
            <a:avLst/>
          </a:prstGeom>
          <a:noFill/>
        </p:spPr>
        <p:txBody>
          <a:bodyPr wrap="square" rtlCol="0">
            <a:spAutoFit/>
          </a:bodyPr>
          <a:lstStyle/>
          <a:p>
            <a:pPr algn="just"/>
            <a:r>
              <a:rPr lang="en-US" dirty="0" smtClean="0">
                <a:latin typeface="Arial" pitchFamily="34" charset="0"/>
                <a:cs typeface="Arial" pitchFamily="34" charset="0"/>
              </a:rPr>
              <a:t>A </a:t>
            </a:r>
            <a:r>
              <a:rPr lang="en-US" dirty="0">
                <a:latin typeface="Arial" pitchFamily="34" charset="0"/>
                <a:cs typeface="Arial" pitchFamily="34" charset="0"/>
              </a:rPr>
              <a:t>stationary series is one in which the properties – mean, variance and covariance, do not vary with time.</a:t>
            </a:r>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But </a:t>
            </a:r>
            <a:r>
              <a:rPr lang="en-US" dirty="0">
                <a:latin typeface="Arial" panose="020B0604020202020204" pitchFamily="34" charset="0"/>
                <a:cs typeface="Arial" panose="020B0604020202020204" pitchFamily="34" charset="0"/>
              </a:rPr>
              <a:t>why is it important? Most of the TS models work on the assumption that the TS is stationary. Intuitively, we can </a:t>
            </a:r>
            <a:r>
              <a:rPr lang="en-US" dirty="0" smtClean="0">
                <a:latin typeface="Arial" panose="020B0604020202020204" pitchFamily="34" charset="0"/>
                <a:cs typeface="Arial" panose="020B0604020202020204" pitchFamily="34" charset="0"/>
              </a:rPr>
              <a:t>say </a:t>
            </a:r>
            <a:r>
              <a:rPr lang="en-US" dirty="0">
                <a:latin typeface="Arial" panose="020B0604020202020204" pitchFamily="34" charset="0"/>
                <a:cs typeface="Arial" panose="020B0604020202020204" pitchFamily="34" charset="0"/>
              </a:rPr>
              <a:t>that if a TS has a particular behavior over time, there is a very high probability that it will follow the same in the future.</a:t>
            </a:r>
            <a:endParaRPr lang="en-IN"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5B15208B-2775-4DFF-B6E7-4EFC98C55AF2}"/>
              </a:ext>
            </a:extLst>
          </p:cNvPr>
          <p:cNvSpPr txBox="1"/>
          <p:nvPr/>
        </p:nvSpPr>
        <p:spPr>
          <a:xfrm>
            <a:off x="4017814" y="2898611"/>
            <a:ext cx="3962400" cy="400110"/>
          </a:xfrm>
          <a:prstGeom prst="rect">
            <a:avLst/>
          </a:prstGeom>
          <a:noFill/>
        </p:spPr>
        <p:txBody>
          <a:bodyPr wrap="square" rtlCol="0">
            <a:spAutoFit/>
          </a:bodyPr>
          <a:lstStyle/>
          <a:p>
            <a:r>
              <a:rPr lang="en-IN" sz="2000" b="1" u="sng" dirty="0">
                <a:solidFill>
                  <a:srgbClr val="990000"/>
                </a:solidFill>
                <a:latin typeface="Arial" panose="020B0604020202020204" pitchFamily="34" charset="0"/>
                <a:cs typeface="Arial" panose="020B0604020202020204" pitchFamily="34" charset="0"/>
              </a:rPr>
              <a:t>The Principles of Stationarity</a:t>
            </a:r>
          </a:p>
        </p:txBody>
      </p:sp>
      <p:sp>
        <p:nvSpPr>
          <p:cNvPr id="11" name="Footer Placeholder 3">
            <a:extLst>
              <a:ext uri="{FF2B5EF4-FFF2-40B4-BE49-F238E27FC236}">
                <a16:creationId xmlns:a16="http://schemas.microsoft.com/office/drawing/2014/main" id="{2EA56ED7-2190-4C03-9F74-CE32B3F2B086}"/>
              </a:ext>
            </a:extLst>
          </p:cNvPr>
          <p:cNvSpPr>
            <a:spLocks noGrp="1"/>
          </p:cNvSpPr>
          <p:nvPr>
            <p:ph type="ftr" sz="quarter" idx="11"/>
          </p:nvPr>
        </p:nvSpPr>
        <p:spPr>
          <a:xfrm>
            <a:off x="212419" y="6492875"/>
            <a:ext cx="5038454" cy="365125"/>
          </a:xfrm>
        </p:spPr>
        <p:txBody>
          <a:bodyPr/>
          <a:lstStyle/>
          <a:p>
            <a:pPr algn="l"/>
            <a:r>
              <a:rPr lang="en-IN" sz="1300" dirty="0">
                <a:ea typeface="Tahoma" panose="020B0604030504040204" pitchFamily="34" charset="0"/>
                <a:cs typeface="Arial" panose="020B0604020202020204" pitchFamily="34" charset="0"/>
              </a:rPr>
              <a:t>Stock Market Analysis – Vodafone Idea and Bharti Airtel </a:t>
            </a:r>
          </a:p>
        </p:txBody>
      </p:sp>
    </p:spTree>
    <p:extLst>
      <p:ext uri="{BB962C8B-B14F-4D97-AF65-F5344CB8AC3E}">
        <p14:creationId xmlns:p14="http://schemas.microsoft.com/office/powerpoint/2010/main" val="4100754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AAADB0-51B8-4026-8C03-616407493D98}"/>
              </a:ext>
            </a:extLst>
          </p:cNvPr>
          <p:cNvSpPr/>
          <p:nvPr/>
        </p:nvSpPr>
        <p:spPr>
          <a:xfrm>
            <a:off x="309401" y="325993"/>
            <a:ext cx="11573197" cy="6206013"/>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rial" panose="020B0604020202020204" pitchFamily="34" charset="0"/>
              <a:ea typeface="Tahoma" panose="020B060403050404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AA2CC345-36C7-4868-BD49-C7AC0B1304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27" y="1624547"/>
            <a:ext cx="5111347" cy="3380304"/>
          </a:xfrm>
          <a:prstGeom prst="rect">
            <a:avLst/>
          </a:prstGeom>
        </p:spPr>
      </p:pic>
      <p:sp>
        <p:nvSpPr>
          <p:cNvPr id="11" name="TextBox 10">
            <a:extLst>
              <a:ext uri="{FF2B5EF4-FFF2-40B4-BE49-F238E27FC236}">
                <a16:creationId xmlns:a16="http://schemas.microsoft.com/office/drawing/2014/main" id="{7281D3DC-2656-4E14-B8DB-0E2B5C710E69}"/>
              </a:ext>
            </a:extLst>
          </p:cNvPr>
          <p:cNvSpPr txBox="1"/>
          <p:nvPr/>
        </p:nvSpPr>
        <p:spPr>
          <a:xfrm>
            <a:off x="8160336" y="5491297"/>
            <a:ext cx="1729664" cy="369332"/>
          </a:xfrm>
          <a:prstGeom prst="rect">
            <a:avLst/>
          </a:prstGeom>
          <a:noFill/>
        </p:spPr>
        <p:txBody>
          <a:bodyPr wrap="square" rtlCol="0">
            <a:spAutoFit/>
          </a:bodyPr>
          <a:lstStyle/>
          <a:p>
            <a:r>
              <a:rPr lang="en-IN" dirty="0">
                <a:solidFill>
                  <a:srgbClr val="990000"/>
                </a:solidFill>
                <a:latin typeface="Arial" panose="020B0604020202020204" pitchFamily="34" charset="0"/>
                <a:cs typeface="Arial" panose="020B0604020202020204" pitchFamily="34" charset="0"/>
              </a:rPr>
              <a:t>Vodafone Idea</a:t>
            </a:r>
          </a:p>
        </p:txBody>
      </p:sp>
      <p:pic>
        <p:nvPicPr>
          <p:cNvPr id="13" name="Picture 12">
            <a:extLst>
              <a:ext uri="{FF2B5EF4-FFF2-40B4-BE49-F238E27FC236}">
                <a16:creationId xmlns:a16="http://schemas.microsoft.com/office/drawing/2014/main" id="{612FAD71-C9B4-4BB6-A5C7-95F97433D3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624547"/>
            <a:ext cx="5278040" cy="3421195"/>
          </a:xfrm>
          <a:prstGeom prst="rect">
            <a:avLst/>
          </a:prstGeom>
        </p:spPr>
      </p:pic>
      <p:sp>
        <p:nvSpPr>
          <p:cNvPr id="15" name="TextBox 14">
            <a:extLst>
              <a:ext uri="{FF2B5EF4-FFF2-40B4-BE49-F238E27FC236}">
                <a16:creationId xmlns:a16="http://schemas.microsoft.com/office/drawing/2014/main" id="{D3F99CFD-D841-49FC-9B4E-42E37E0B3A13}"/>
              </a:ext>
            </a:extLst>
          </p:cNvPr>
          <p:cNvSpPr txBox="1"/>
          <p:nvPr/>
        </p:nvSpPr>
        <p:spPr>
          <a:xfrm>
            <a:off x="2264917" y="5491297"/>
            <a:ext cx="1630017" cy="369332"/>
          </a:xfrm>
          <a:prstGeom prst="rect">
            <a:avLst/>
          </a:prstGeom>
          <a:noFill/>
        </p:spPr>
        <p:txBody>
          <a:bodyPr wrap="square" rtlCol="0">
            <a:spAutoFit/>
          </a:bodyPr>
          <a:lstStyle/>
          <a:p>
            <a:pPr algn="ctr"/>
            <a:r>
              <a:rPr lang="en-IN" dirty="0">
                <a:solidFill>
                  <a:srgbClr val="990000"/>
                </a:solidFill>
                <a:latin typeface="Arial" panose="020B0604020202020204" pitchFamily="34" charset="0"/>
                <a:cs typeface="Arial" panose="020B0604020202020204" pitchFamily="34" charset="0"/>
              </a:rPr>
              <a:t>Bharti Airtel </a:t>
            </a:r>
          </a:p>
        </p:txBody>
      </p:sp>
      <p:sp>
        <p:nvSpPr>
          <p:cNvPr id="18" name="Text Placeholder 1">
            <a:extLst>
              <a:ext uri="{FF2B5EF4-FFF2-40B4-BE49-F238E27FC236}">
                <a16:creationId xmlns:a16="http://schemas.microsoft.com/office/drawing/2014/main" id="{95068950-C911-402C-AF9E-0B0C4C39905E}"/>
              </a:ext>
            </a:extLst>
          </p:cNvPr>
          <p:cNvSpPr txBox="1">
            <a:spLocks/>
          </p:cNvSpPr>
          <p:nvPr/>
        </p:nvSpPr>
        <p:spPr>
          <a:xfrm>
            <a:off x="748144" y="533082"/>
            <a:ext cx="10729441" cy="724247"/>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800" dirty="0">
                <a:solidFill>
                  <a:srgbClr val="C00000"/>
                </a:solidFill>
                <a:latin typeface="Arial" panose="020B0604020202020204" pitchFamily="34" charset="0"/>
                <a:cs typeface="Arial" panose="020B0604020202020204" pitchFamily="34" charset="0"/>
              </a:rPr>
              <a:t>2. Method to check stationarity</a:t>
            </a:r>
          </a:p>
        </p:txBody>
      </p:sp>
      <p:cxnSp>
        <p:nvCxnSpPr>
          <p:cNvPr id="19" name="Straight Connector 18">
            <a:extLst>
              <a:ext uri="{FF2B5EF4-FFF2-40B4-BE49-F238E27FC236}">
                <a16:creationId xmlns:a16="http://schemas.microsoft.com/office/drawing/2014/main" id="{089688EE-A036-4320-B10C-7B103821D794}"/>
              </a:ext>
            </a:extLst>
          </p:cNvPr>
          <p:cNvCxnSpPr>
            <a:cxnSpLocks/>
          </p:cNvCxnSpPr>
          <p:nvPr/>
        </p:nvCxnSpPr>
        <p:spPr>
          <a:xfrm>
            <a:off x="6096000" y="1468582"/>
            <a:ext cx="0" cy="4484273"/>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5" name="Footer Placeholder 3">
            <a:extLst>
              <a:ext uri="{FF2B5EF4-FFF2-40B4-BE49-F238E27FC236}">
                <a16:creationId xmlns:a16="http://schemas.microsoft.com/office/drawing/2014/main" id="{4D3AA275-960A-404A-8543-F97A050416A7}"/>
              </a:ext>
            </a:extLst>
          </p:cNvPr>
          <p:cNvSpPr>
            <a:spLocks noGrp="1"/>
          </p:cNvSpPr>
          <p:nvPr>
            <p:ph type="ftr" sz="quarter" idx="11"/>
          </p:nvPr>
        </p:nvSpPr>
        <p:spPr>
          <a:xfrm>
            <a:off x="212419" y="6492875"/>
            <a:ext cx="5038454" cy="365125"/>
          </a:xfrm>
        </p:spPr>
        <p:txBody>
          <a:bodyPr/>
          <a:lstStyle/>
          <a:p>
            <a:pPr algn="l"/>
            <a:r>
              <a:rPr lang="en-IN" sz="1300" dirty="0">
                <a:ea typeface="Tahoma" panose="020B0604030504040204" pitchFamily="34" charset="0"/>
                <a:cs typeface="Arial" panose="020B0604020202020204" pitchFamily="34" charset="0"/>
              </a:rPr>
              <a:t>Stock Market Analysis – Vodafone Idea and Bharti Airtel </a:t>
            </a:r>
          </a:p>
        </p:txBody>
      </p:sp>
      <p:sp>
        <p:nvSpPr>
          <p:cNvPr id="6" name="TextBox 5">
            <a:extLst>
              <a:ext uri="{FF2B5EF4-FFF2-40B4-BE49-F238E27FC236}">
                <a16:creationId xmlns:a16="http://schemas.microsoft.com/office/drawing/2014/main" id="{E8D90891-9201-4740-B25F-744EA996420F}"/>
              </a:ext>
            </a:extLst>
          </p:cNvPr>
          <p:cNvSpPr txBox="1"/>
          <p:nvPr/>
        </p:nvSpPr>
        <p:spPr>
          <a:xfrm>
            <a:off x="888368" y="1162901"/>
            <a:ext cx="4628665" cy="400110"/>
          </a:xfrm>
          <a:prstGeom prst="rect">
            <a:avLst/>
          </a:prstGeom>
          <a:noFill/>
        </p:spPr>
        <p:txBody>
          <a:bodyPr wrap="square" rtlCol="0">
            <a:spAutoFit/>
          </a:bodyPr>
          <a:lstStyle/>
          <a:p>
            <a:r>
              <a:rPr lang="en-IN" sz="2000" dirty="0">
                <a:solidFill>
                  <a:srgbClr val="CC0000"/>
                </a:solidFill>
                <a:latin typeface="Arial" panose="020B0604020202020204" pitchFamily="34" charset="0"/>
                <a:cs typeface="Arial" panose="020B0604020202020204" pitchFamily="34" charset="0"/>
              </a:rPr>
              <a:t>1. Plot the data</a:t>
            </a:r>
          </a:p>
        </p:txBody>
      </p:sp>
    </p:spTree>
    <p:extLst>
      <p:ext uri="{BB962C8B-B14F-4D97-AF65-F5344CB8AC3E}">
        <p14:creationId xmlns:p14="http://schemas.microsoft.com/office/powerpoint/2010/main" val="3593712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30FA24-7C56-4B37-A5B9-C059B659A304}"/>
              </a:ext>
            </a:extLst>
          </p:cNvPr>
          <p:cNvSpPr/>
          <p:nvPr/>
        </p:nvSpPr>
        <p:spPr>
          <a:xfrm>
            <a:off x="309401" y="325993"/>
            <a:ext cx="11573197" cy="6206013"/>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dirty="0">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96892444-5D95-428C-B725-196C6916B3F2}"/>
              </a:ext>
            </a:extLst>
          </p:cNvPr>
          <p:cNvSpPr txBox="1"/>
          <p:nvPr/>
        </p:nvSpPr>
        <p:spPr>
          <a:xfrm>
            <a:off x="795130" y="628153"/>
            <a:ext cx="10399343" cy="5539978"/>
          </a:xfrm>
          <a:prstGeom prst="rect">
            <a:avLst/>
          </a:prstGeom>
          <a:noFill/>
        </p:spPr>
        <p:txBody>
          <a:bodyPr wrap="square" rtlCol="0">
            <a:spAutoFit/>
          </a:bodyPr>
          <a:lstStyle/>
          <a:p>
            <a:pPr algn="just"/>
            <a:endParaRPr lang="en-US" b="1" dirty="0" smtClean="0"/>
          </a:p>
          <a:p>
            <a:pPr algn="just"/>
            <a:r>
              <a:rPr lang="en-US" dirty="0" smtClean="0">
                <a:solidFill>
                  <a:srgbClr val="990000"/>
                </a:solidFill>
                <a:latin typeface="Arial" pitchFamily="34" charset="0"/>
                <a:cs typeface="Arial" pitchFamily="34" charset="0"/>
              </a:rPr>
              <a:t>2. Plotting </a:t>
            </a:r>
            <a:r>
              <a:rPr lang="en-US" dirty="0">
                <a:solidFill>
                  <a:srgbClr val="990000"/>
                </a:solidFill>
                <a:latin typeface="Arial" pitchFamily="34" charset="0"/>
                <a:cs typeface="Arial" pitchFamily="34" charset="0"/>
              </a:rPr>
              <a:t>Rolling Statistics: </a:t>
            </a:r>
            <a:endParaRPr lang="en-US" dirty="0" smtClean="0">
              <a:solidFill>
                <a:srgbClr val="990000"/>
              </a:solidFill>
              <a:latin typeface="Arial" pitchFamily="34" charset="0"/>
              <a:cs typeface="Arial" pitchFamily="34" charset="0"/>
            </a:endParaRPr>
          </a:p>
          <a:p>
            <a:pPr algn="just"/>
            <a:endParaRPr lang="en-US" dirty="0">
              <a:latin typeface="Arial" pitchFamily="34" charset="0"/>
              <a:cs typeface="Arial" pitchFamily="34" charset="0"/>
            </a:endParaRPr>
          </a:p>
          <a:p>
            <a:pPr algn="just"/>
            <a:r>
              <a:rPr lang="en-US" dirty="0" smtClean="0">
                <a:latin typeface="Arial" pitchFamily="34" charset="0"/>
                <a:cs typeface="Arial" pitchFamily="34" charset="0"/>
              </a:rPr>
              <a:t>We </a:t>
            </a:r>
            <a:r>
              <a:rPr lang="en-US" dirty="0">
                <a:latin typeface="Arial" pitchFamily="34" charset="0"/>
                <a:cs typeface="Arial" pitchFamily="34" charset="0"/>
              </a:rPr>
              <a:t>can plot the moving average or moving variance and see if it varies with time. By moving average/variance </a:t>
            </a:r>
            <a:r>
              <a:rPr lang="en-US" dirty="0" smtClean="0">
                <a:latin typeface="Arial" pitchFamily="34" charset="0"/>
                <a:cs typeface="Arial" pitchFamily="34" charset="0"/>
              </a:rPr>
              <a:t>it </a:t>
            </a:r>
            <a:r>
              <a:rPr lang="en-US" dirty="0">
                <a:latin typeface="Arial" pitchFamily="34" charset="0"/>
                <a:cs typeface="Arial" pitchFamily="34" charset="0"/>
              </a:rPr>
              <a:t>mean </a:t>
            </a:r>
            <a:r>
              <a:rPr lang="en-US" dirty="0" smtClean="0">
                <a:latin typeface="Arial" pitchFamily="34" charset="0"/>
                <a:cs typeface="Arial" pitchFamily="34" charset="0"/>
              </a:rPr>
              <a:t>average/variance </a:t>
            </a:r>
            <a:r>
              <a:rPr lang="en-US" dirty="0">
                <a:latin typeface="Arial" pitchFamily="34" charset="0"/>
                <a:cs typeface="Arial" pitchFamily="34" charset="0"/>
              </a:rPr>
              <a:t>of the last </a:t>
            </a:r>
            <a:r>
              <a:rPr lang="en-US" dirty="0" smtClean="0">
                <a:latin typeface="Arial" pitchFamily="34" charset="0"/>
                <a:cs typeface="Arial" pitchFamily="34" charset="0"/>
              </a:rPr>
              <a:t>certain period. E.g. </a:t>
            </a:r>
            <a:r>
              <a:rPr lang="en-US" dirty="0">
                <a:latin typeface="Arial" pitchFamily="34" charset="0"/>
                <a:cs typeface="Arial" pitchFamily="34" charset="0"/>
              </a:rPr>
              <a:t>last 12 months.</a:t>
            </a:r>
            <a:endParaRPr lang="en-US" dirty="0" smtClean="0">
              <a:solidFill>
                <a:srgbClr val="CC0000"/>
              </a:solidFill>
              <a:latin typeface="Arial" panose="020B0604020202020204" pitchFamily="34" charset="0"/>
              <a:cs typeface="Arial" panose="020B0604020202020204" pitchFamily="34" charset="0"/>
            </a:endParaRPr>
          </a:p>
          <a:p>
            <a:pPr algn="just"/>
            <a:endParaRPr lang="en-US" dirty="0">
              <a:solidFill>
                <a:srgbClr val="CC0000"/>
              </a:solidFill>
              <a:latin typeface="Arial" panose="020B0604020202020204" pitchFamily="34" charset="0"/>
              <a:cs typeface="Arial" panose="020B0604020202020204" pitchFamily="34" charset="0"/>
            </a:endParaRPr>
          </a:p>
          <a:p>
            <a:pPr algn="just"/>
            <a:endParaRPr lang="en-US" dirty="0" smtClean="0">
              <a:solidFill>
                <a:srgbClr val="CC0000"/>
              </a:solidFill>
              <a:latin typeface="Arial" panose="020B0604020202020204" pitchFamily="34" charset="0"/>
              <a:cs typeface="Arial" panose="020B0604020202020204" pitchFamily="34" charset="0"/>
            </a:endParaRPr>
          </a:p>
          <a:p>
            <a:pPr algn="just"/>
            <a:r>
              <a:rPr lang="en-US" dirty="0" smtClean="0">
                <a:solidFill>
                  <a:srgbClr val="990000"/>
                </a:solidFill>
                <a:latin typeface="Arial" panose="020B0604020202020204" pitchFamily="34" charset="0"/>
                <a:cs typeface="Arial" panose="020B0604020202020204" pitchFamily="34" charset="0"/>
              </a:rPr>
              <a:t>3. </a:t>
            </a:r>
            <a:r>
              <a:rPr lang="en-US" dirty="0">
                <a:solidFill>
                  <a:srgbClr val="990000"/>
                </a:solidFill>
                <a:latin typeface="Arial" panose="020B0604020202020204" pitchFamily="34" charset="0"/>
                <a:cs typeface="Arial" panose="020B0604020202020204" pitchFamily="34" charset="0"/>
              </a:rPr>
              <a:t>ADF (</a:t>
            </a:r>
            <a:r>
              <a:rPr lang="en-US" dirty="0" smtClean="0">
                <a:solidFill>
                  <a:srgbClr val="990000"/>
                </a:solidFill>
                <a:latin typeface="Arial" panose="020B0604020202020204" pitchFamily="34" charset="0"/>
                <a:cs typeface="Arial" panose="020B0604020202020204" pitchFamily="34" charset="0"/>
              </a:rPr>
              <a:t>Augmented </a:t>
            </a:r>
            <a:r>
              <a:rPr lang="en-US" dirty="0">
                <a:solidFill>
                  <a:srgbClr val="990000"/>
                </a:solidFill>
                <a:latin typeface="Arial" panose="020B0604020202020204" pitchFamily="34" charset="0"/>
                <a:cs typeface="Arial" panose="020B0604020202020204" pitchFamily="34" charset="0"/>
              </a:rPr>
              <a:t>Dickey-Fuller) Test</a:t>
            </a:r>
            <a:endParaRPr lang="en-IN" dirty="0">
              <a:solidFill>
                <a:srgbClr val="990000"/>
              </a:solidFill>
              <a:latin typeface="Arial" panose="020B0604020202020204" pitchFamily="34" charset="0"/>
              <a:cs typeface="Arial" panose="020B0604020202020204" pitchFamily="34" charset="0"/>
            </a:endParaRPr>
          </a:p>
          <a:p>
            <a:pPr algn="just"/>
            <a:endParaRPr lang="en-US"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The </a:t>
            </a:r>
            <a:r>
              <a:rPr lang="en-US" sz="1600" dirty="0">
                <a:latin typeface="Arial" panose="020B0604020202020204" pitchFamily="34" charset="0"/>
                <a:cs typeface="Arial" panose="020B0604020202020204" pitchFamily="34" charset="0"/>
              </a:rPr>
              <a:t>Dickey-Fuller test is one of the most popular statistical tests. It can be used to determine the presence of unit root in the series, and hence help us understand if the series is stationary or not. The null and alternate hypothesis of this test is:</a:t>
            </a:r>
          </a:p>
          <a:p>
            <a:pPr marL="342900" indent="-342900" algn="just">
              <a:buFont typeface="+mj-lt"/>
              <a:buAutoNum type="romanLcPeriod"/>
            </a:pPr>
            <a:endParaRPr lang="en-US" sz="1600" dirty="0">
              <a:latin typeface="Arial" panose="020B0604020202020204" pitchFamily="34" charset="0"/>
              <a:cs typeface="Arial" panose="020B0604020202020204" pitchFamily="34" charset="0"/>
            </a:endParaRPr>
          </a:p>
          <a:p>
            <a:pPr marL="857250" lvl="1" indent="-400050" algn="just">
              <a:buFont typeface="+mj-lt"/>
              <a:buAutoNum type="romanLcPeriod"/>
            </a:pPr>
            <a:r>
              <a:rPr lang="en-US" sz="1600" dirty="0">
                <a:latin typeface="Arial" panose="020B0604020202020204" pitchFamily="34" charset="0"/>
                <a:cs typeface="Arial" panose="020B0604020202020204" pitchFamily="34" charset="0"/>
              </a:rPr>
              <a:t>Null Hypothesis: The series has a unit root (value of a =1)</a:t>
            </a:r>
          </a:p>
          <a:p>
            <a:pPr marL="857250" lvl="1" indent="-400050" algn="just">
              <a:buFont typeface="+mj-lt"/>
              <a:buAutoNum type="romanLcPeriod"/>
            </a:pPr>
            <a:endParaRPr lang="en-US" sz="1600" dirty="0">
              <a:latin typeface="Arial" panose="020B0604020202020204" pitchFamily="34" charset="0"/>
              <a:cs typeface="Arial" panose="020B0604020202020204" pitchFamily="34" charset="0"/>
            </a:endParaRPr>
          </a:p>
          <a:p>
            <a:pPr marL="857250" lvl="1" indent="-400050" algn="just">
              <a:buFont typeface="+mj-lt"/>
              <a:buAutoNum type="romanLcPeriod"/>
            </a:pPr>
            <a:r>
              <a:rPr lang="en-US" sz="1600" dirty="0">
                <a:latin typeface="Arial" panose="020B0604020202020204" pitchFamily="34" charset="0"/>
                <a:cs typeface="Arial" panose="020B0604020202020204" pitchFamily="34" charset="0"/>
              </a:rPr>
              <a:t>Alternate Hypothesis: The series has no unit root.</a:t>
            </a: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If we fail to reject the null hypothesis, we can say that the series is non-stationary. This means that the series can be linear or difference stationary.</a:t>
            </a:r>
          </a:p>
          <a:p>
            <a:pPr algn="just"/>
            <a:r>
              <a:rPr lang="en-US" sz="1600" dirty="0" smtClean="0">
                <a:latin typeface="Arial" panose="020B0604020202020204" pitchFamily="34" charset="0"/>
                <a:cs typeface="Arial" panose="020B0604020202020204" pitchFamily="34" charset="0"/>
              </a:rPr>
              <a:t>If </a:t>
            </a:r>
            <a:r>
              <a:rPr lang="en-US" sz="1600" dirty="0">
                <a:latin typeface="Arial" panose="020B0604020202020204" pitchFamily="34" charset="0"/>
                <a:cs typeface="Arial" panose="020B0604020202020204" pitchFamily="34" charset="0"/>
              </a:rPr>
              <a:t>both mean and standard deviation are flat lines(constant mean and constant variance), the series becomes stationary.</a:t>
            </a:r>
            <a:endParaRPr lang="en-IN" sz="1600" dirty="0">
              <a:latin typeface="Arial" panose="020B0604020202020204" pitchFamily="34" charset="0"/>
              <a:cs typeface="Arial" panose="020B0604020202020204" pitchFamily="34" charset="0"/>
            </a:endParaRPr>
          </a:p>
        </p:txBody>
      </p:sp>
      <p:sp>
        <p:nvSpPr>
          <p:cNvPr id="9" name="Footer Placeholder 3">
            <a:extLst>
              <a:ext uri="{FF2B5EF4-FFF2-40B4-BE49-F238E27FC236}">
                <a16:creationId xmlns:a16="http://schemas.microsoft.com/office/drawing/2014/main" id="{05314765-162A-40B6-9D1A-63641A2BBA3B}"/>
              </a:ext>
            </a:extLst>
          </p:cNvPr>
          <p:cNvSpPr>
            <a:spLocks noGrp="1"/>
          </p:cNvSpPr>
          <p:nvPr>
            <p:ph type="ftr" sz="quarter" idx="11"/>
          </p:nvPr>
        </p:nvSpPr>
        <p:spPr>
          <a:xfrm>
            <a:off x="212419" y="6492875"/>
            <a:ext cx="5038454" cy="365125"/>
          </a:xfrm>
        </p:spPr>
        <p:txBody>
          <a:bodyPr/>
          <a:lstStyle/>
          <a:p>
            <a:pPr algn="l"/>
            <a:r>
              <a:rPr lang="en-IN" sz="1300" dirty="0">
                <a:ea typeface="Tahoma" panose="020B0604030504040204" pitchFamily="34" charset="0"/>
                <a:cs typeface="Arial" panose="020B0604020202020204" pitchFamily="34" charset="0"/>
              </a:rPr>
              <a:t>Stock Market Analysis – Vodafone Idea and Bharti Airtel </a:t>
            </a:r>
          </a:p>
        </p:txBody>
      </p:sp>
    </p:spTree>
    <p:extLst>
      <p:ext uri="{BB962C8B-B14F-4D97-AF65-F5344CB8AC3E}">
        <p14:creationId xmlns:p14="http://schemas.microsoft.com/office/powerpoint/2010/main" val="3415143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5BD5A1-B29E-4998-9185-0A4A19ECFB6E}"/>
              </a:ext>
            </a:extLst>
          </p:cNvPr>
          <p:cNvSpPr/>
          <p:nvPr/>
        </p:nvSpPr>
        <p:spPr>
          <a:xfrm>
            <a:off x="309401" y="325993"/>
            <a:ext cx="11573197" cy="6206013"/>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rial" panose="020B0604020202020204" pitchFamily="34" charset="0"/>
              <a:ea typeface="Tahoma" panose="020B0604030504040204" pitchFamily="34" charset="0"/>
              <a:cs typeface="Arial" panose="020B0604020202020204" pitchFamily="34" charset="0"/>
            </a:endParaRPr>
          </a:p>
        </p:txBody>
      </p:sp>
      <p:sp>
        <p:nvSpPr>
          <p:cNvPr id="7" name="Text Placeholder 1">
            <a:extLst>
              <a:ext uri="{FF2B5EF4-FFF2-40B4-BE49-F238E27FC236}">
                <a16:creationId xmlns:a16="http://schemas.microsoft.com/office/drawing/2014/main" id="{4EA435C2-1327-40C7-893A-F65548E5A561}"/>
              </a:ext>
            </a:extLst>
          </p:cNvPr>
          <p:cNvSpPr txBox="1">
            <a:spLocks/>
          </p:cNvSpPr>
          <p:nvPr/>
        </p:nvSpPr>
        <p:spPr>
          <a:xfrm>
            <a:off x="587863" y="355052"/>
            <a:ext cx="10729441" cy="724247"/>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u="sng" dirty="0">
                <a:solidFill>
                  <a:srgbClr val="C00000"/>
                </a:solidFill>
                <a:latin typeface="Arial" panose="020B0604020202020204" pitchFamily="34" charset="0"/>
                <a:cs typeface="Arial" panose="020B0604020202020204" pitchFamily="34" charset="0"/>
              </a:rPr>
              <a:t>Test for stationarity</a:t>
            </a:r>
            <a:endParaRPr lang="en-IN" sz="2000" u="sng" dirty="0">
              <a:solidFill>
                <a:srgbClr val="C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186E246B-D752-4956-8B06-C290C699D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863" y="1267465"/>
            <a:ext cx="5212654" cy="2511107"/>
          </a:xfrm>
          <a:prstGeom prst="rect">
            <a:avLst/>
          </a:prstGeom>
        </p:spPr>
      </p:pic>
      <p:pic>
        <p:nvPicPr>
          <p:cNvPr id="11" name="Picture 10">
            <a:extLst>
              <a:ext uri="{FF2B5EF4-FFF2-40B4-BE49-F238E27FC236}">
                <a16:creationId xmlns:a16="http://schemas.microsoft.com/office/drawing/2014/main" id="{5BBA887F-1FFA-482E-B843-85BEBC88BED5}"/>
              </a:ext>
            </a:extLst>
          </p:cNvPr>
          <p:cNvPicPr>
            <a:picLocks noChangeAspect="1"/>
          </p:cNvPicPr>
          <p:nvPr/>
        </p:nvPicPr>
        <p:blipFill>
          <a:blip r:embed="rId3"/>
          <a:stretch>
            <a:fillRect/>
          </a:stretch>
        </p:blipFill>
        <p:spPr>
          <a:xfrm>
            <a:off x="1618973" y="3934056"/>
            <a:ext cx="3437862" cy="1666616"/>
          </a:xfrm>
          <a:prstGeom prst="rect">
            <a:avLst/>
          </a:prstGeom>
          <a:ln>
            <a:solidFill>
              <a:srgbClr val="C00000"/>
            </a:solidFill>
          </a:ln>
        </p:spPr>
      </p:pic>
      <p:pic>
        <p:nvPicPr>
          <p:cNvPr id="13" name="Picture 12">
            <a:extLst>
              <a:ext uri="{FF2B5EF4-FFF2-40B4-BE49-F238E27FC236}">
                <a16:creationId xmlns:a16="http://schemas.microsoft.com/office/drawing/2014/main" id="{2E82F38A-21D2-41A6-9564-52D6114D5F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3644" y="1257328"/>
            <a:ext cx="5424660" cy="2511107"/>
          </a:xfrm>
          <a:prstGeom prst="rect">
            <a:avLst/>
          </a:prstGeom>
        </p:spPr>
      </p:pic>
      <p:pic>
        <p:nvPicPr>
          <p:cNvPr id="17" name="Picture 16">
            <a:extLst>
              <a:ext uri="{FF2B5EF4-FFF2-40B4-BE49-F238E27FC236}">
                <a16:creationId xmlns:a16="http://schemas.microsoft.com/office/drawing/2014/main" id="{17AAFC1D-EFA7-4870-AD30-2C65740B2DA7}"/>
              </a:ext>
            </a:extLst>
          </p:cNvPr>
          <p:cNvPicPr>
            <a:picLocks noChangeAspect="1"/>
          </p:cNvPicPr>
          <p:nvPr/>
        </p:nvPicPr>
        <p:blipFill>
          <a:blip r:embed="rId5"/>
          <a:stretch>
            <a:fillRect/>
          </a:stretch>
        </p:blipFill>
        <p:spPr>
          <a:xfrm>
            <a:off x="7135164" y="3934056"/>
            <a:ext cx="3437863" cy="1666616"/>
          </a:xfrm>
          <a:prstGeom prst="rect">
            <a:avLst/>
          </a:prstGeom>
          <a:ln>
            <a:solidFill>
              <a:srgbClr val="C00000"/>
            </a:solidFill>
          </a:ln>
        </p:spPr>
      </p:pic>
      <p:cxnSp>
        <p:nvCxnSpPr>
          <p:cNvPr id="18" name="Straight Connector 17">
            <a:extLst>
              <a:ext uri="{FF2B5EF4-FFF2-40B4-BE49-F238E27FC236}">
                <a16:creationId xmlns:a16="http://schemas.microsoft.com/office/drawing/2014/main" id="{216FA58E-9799-4200-A95C-AA365302AC88}"/>
              </a:ext>
            </a:extLst>
          </p:cNvPr>
          <p:cNvCxnSpPr>
            <a:cxnSpLocks/>
          </p:cNvCxnSpPr>
          <p:nvPr/>
        </p:nvCxnSpPr>
        <p:spPr>
          <a:xfrm flipH="1">
            <a:off x="6052925" y="1146493"/>
            <a:ext cx="1" cy="4444626"/>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5F9C5F75-C734-4AFB-B12B-BCE83DC1F29D}"/>
              </a:ext>
            </a:extLst>
          </p:cNvPr>
          <p:cNvSpPr txBox="1"/>
          <p:nvPr/>
        </p:nvSpPr>
        <p:spPr>
          <a:xfrm>
            <a:off x="2006395" y="5697691"/>
            <a:ext cx="8093060" cy="615553"/>
          </a:xfrm>
          <a:prstGeom prst="rect">
            <a:avLst/>
          </a:prstGeom>
          <a:noFill/>
        </p:spPr>
        <p:txBody>
          <a:bodyPr wrap="square" rtlCol="0">
            <a:spAutoFit/>
          </a:bodyPr>
          <a:lstStyle/>
          <a:p>
            <a:r>
              <a:rPr lang="en-US" sz="1600" dirty="0">
                <a:solidFill>
                  <a:srgbClr val="111111"/>
                </a:solidFill>
                <a:effectLst/>
                <a:latin typeface="Arial" panose="020B0604020202020204" pitchFamily="34" charset="0"/>
                <a:ea typeface="Calibri" panose="020F0502020204030204" pitchFamily="34" charset="0"/>
              </a:rPr>
              <a:t>We see that the p-value is greater than 0.05 so we cannot reject the Null hypothesis. </a:t>
            </a:r>
          </a:p>
          <a:p>
            <a:r>
              <a:rPr lang="en-US" sz="1600" dirty="0">
                <a:solidFill>
                  <a:srgbClr val="111111"/>
                </a:solidFill>
                <a:effectLst/>
                <a:latin typeface="Arial" panose="020B0604020202020204" pitchFamily="34" charset="0"/>
                <a:ea typeface="Calibri" panose="020F0502020204030204" pitchFamily="34" charset="0"/>
              </a:rPr>
              <a:t>Also, the test statistics is greater than the critical values. </a:t>
            </a:r>
            <a:r>
              <a:rPr lang="en-US" sz="1600" dirty="0">
                <a:solidFill>
                  <a:srgbClr val="111111"/>
                </a:solidFill>
                <a:latin typeface="Arial" panose="020B0604020202020204" pitchFamily="34" charset="0"/>
                <a:ea typeface="Calibri" panose="020F0502020204030204" pitchFamily="34" charset="0"/>
              </a:rPr>
              <a:t>S</a:t>
            </a:r>
            <a:r>
              <a:rPr lang="en-US" sz="1600" dirty="0">
                <a:solidFill>
                  <a:srgbClr val="111111"/>
                </a:solidFill>
                <a:effectLst/>
                <a:latin typeface="Arial" panose="020B0604020202020204" pitchFamily="34" charset="0"/>
                <a:ea typeface="Calibri" panose="020F0502020204030204" pitchFamily="34" charset="0"/>
              </a:rPr>
              <a:t>o, the data is non-stationary</a:t>
            </a:r>
            <a:r>
              <a:rPr lang="en-US" sz="1800" dirty="0">
                <a:solidFill>
                  <a:srgbClr val="111111"/>
                </a:solidFill>
                <a:effectLst/>
                <a:latin typeface="Arial" panose="020B0604020202020204" pitchFamily="34" charset="0"/>
                <a:ea typeface="Calibri" panose="020F0502020204030204" pitchFamily="34" charset="0"/>
              </a:rPr>
              <a:t>.</a:t>
            </a:r>
          </a:p>
        </p:txBody>
      </p:sp>
      <p:sp>
        <p:nvSpPr>
          <p:cNvPr id="25" name="TextBox 24">
            <a:extLst>
              <a:ext uri="{FF2B5EF4-FFF2-40B4-BE49-F238E27FC236}">
                <a16:creationId xmlns:a16="http://schemas.microsoft.com/office/drawing/2014/main" id="{09439701-37A7-423C-A4DC-757FE52E9D4C}"/>
              </a:ext>
            </a:extLst>
          </p:cNvPr>
          <p:cNvSpPr txBox="1"/>
          <p:nvPr/>
        </p:nvSpPr>
        <p:spPr>
          <a:xfrm>
            <a:off x="8332814" y="931334"/>
            <a:ext cx="1282235" cy="338554"/>
          </a:xfrm>
          <a:prstGeom prst="rect">
            <a:avLst/>
          </a:prstGeom>
          <a:noFill/>
        </p:spPr>
        <p:txBody>
          <a:bodyPr wrap="square" rtlCol="0">
            <a:spAutoFit/>
          </a:bodyPr>
          <a:lstStyle/>
          <a:p>
            <a:r>
              <a:rPr lang="en-IN" sz="1600" dirty="0">
                <a:solidFill>
                  <a:srgbClr val="990000"/>
                </a:solidFill>
              </a:rPr>
              <a:t>Bharti Airtel</a:t>
            </a:r>
          </a:p>
        </p:txBody>
      </p:sp>
      <p:sp>
        <p:nvSpPr>
          <p:cNvPr id="28" name="TextBox 27">
            <a:extLst>
              <a:ext uri="{FF2B5EF4-FFF2-40B4-BE49-F238E27FC236}">
                <a16:creationId xmlns:a16="http://schemas.microsoft.com/office/drawing/2014/main" id="{37E814E1-0B64-4F90-8F59-38CCDC6DF355}"/>
              </a:ext>
            </a:extLst>
          </p:cNvPr>
          <p:cNvSpPr txBox="1"/>
          <p:nvPr/>
        </p:nvSpPr>
        <p:spPr>
          <a:xfrm>
            <a:off x="2479967" y="928911"/>
            <a:ext cx="1379220" cy="338554"/>
          </a:xfrm>
          <a:prstGeom prst="rect">
            <a:avLst/>
          </a:prstGeom>
          <a:noFill/>
        </p:spPr>
        <p:txBody>
          <a:bodyPr wrap="square" rtlCol="0">
            <a:spAutoFit/>
          </a:bodyPr>
          <a:lstStyle/>
          <a:p>
            <a:r>
              <a:rPr lang="en-IN" sz="1600" dirty="0">
                <a:solidFill>
                  <a:srgbClr val="990000"/>
                </a:solidFill>
              </a:rPr>
              <a:t>Vodafone Idea</a:t>
            </a:r>
          </a:p>
        </p:txBody>
      </p:sp>
      <p:sp>
        <p:nvSpPr>
          <p:cNvPr id="29" name="Footer Placeholder 3">
            <a:extLst>
              <a:ext uri="{FF2B5EF4-FFF2-40B4-BE49-F238E27FC236}">
                <a16:creationId xmlns:a16="http://schemas.microsoft.com/office/drawing/2014/main" id="{88A830A8-3CF0-4003-AABC-0084BF69BFAD}"/>
              </a:ext>
            </a:extLst>
          </p:cNvPr>
          <p:cNvSpPr>
            <a:spLocks noGrp="1"/>
          </p:cNvSpPr>
          <p:nvPr>
            <p:ph type="ftr" sz="quarter" idx="11"/>
          </p:nvPr>
        </p:nvSpPr>
        <p:spPr>
          <a:xfrm>
            <a:off x="212419" y="6492875"/>
            <a:ext cx="5038454" cy="365125"/>
          </a:xfrm>
        </p:spPr>
        <p:txBody>
          <a:bodyPr/>
          <a:lstStyle/>
          <a:p>
            <a:pPr algn="l"/>
            <a:r>
              <a:rPr lang="en-IN" sz="1300" dirty="0">
                <a:ea typeface="Tahoma" panose="020B0604030504040204" pitchFamily="34" charset="0"/>
                <a:cs typeface="Arial" panose="020B0604020202020204" pitchFamily="34" charset="0"/>
              </a:rPr>
              <a:t>Stock Market Analysis – Vodafone Idea and Bharti Airtel </a:t>
            </a:r>
          </a:p>
        </p:txBody>
      </p:sp>
    </p:spTree>
    <p:extLst>
      <p:ext uri="{BB962C8B-B14F-4D97-AF65-F5344CB8AC3E}">
        <p14:creationId xmlns:p14="http://schemas.microsoft.com/office/powerpoint/2010/main" val="385933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id="{60DE61F4-5F0D-4DD3-8DD7-337E23E64A27}"/>
              </a:ext>
            </a:extLst>
          </p:cNvPr>
          <p:cNvSpPr txBox="1">
            <a:spLocks/>
          </p:cNvSpPr>
          <p:nvPr/>
        </p:nvSpPr>
        <p:spPr>
          <a:xfrm>
            <a:off x="212419" y="6492875"/>
            <a:ext cx="503845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1300" dirty="0">
                <a:latin typeface="Arial" panose="020B0604020202020204" pitchFamily="34" charset="0"/>
                <a:ea typeface="Tahoma" panose="020B0604030504040204" pitchFamily="34" charset="0"/>
                <a:cs typeface="Arial" panose="020B0604020202020204" pitchFamily="34" charset="0"/>
              </a:rPr>
              <a:t>Stock Market Analysis – Vodafone Idea and Bharti Airtel </a:t>
            </a:r>
          </a:p>
        </p:txBody>
      </p:sp>
      <p:sp>
        <p:nvSpPr>
          <p:cNvPr id="8" name="Rectangle 7">
            <a:extLst>
              <a:ext uri="{FF2B5EF4-FFF2-40B4-BE49-F238E27FC236}">
                <a16:creationId xmlns:a16="http://schemas.microsoft.com/office/drawing/2014/main" id="{119DAF60-F656-4491-997C-0FE788BBCBAA}"/>
              </a:ext>
            </a:extLst>
          </p:cNvPr>
          <p:cNvSpPr/>
          <p:nvPr/>
        </p:nvSpPr>
        <p:spPr>
          <a:xfrm>
            <a:off x="309401" y="325993"/>
            <a:ext cx="11573197" cy="6206013"/>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rial" panose="020B0604020202020204" pitchFamily="34" charset="0"/>
              <a:ea typeface="Tahoma" panose="020B0604030504040204" pitchFamily="34" charset="0"/>
              <a:cs typeface="Arial" panose="020B0604020202020204" pitchFamily="34" charset="0"/>
            </a:endParaRPr>
          </a:p>
        </p:txBody>
      </p:sp>
      <p:sp>
        <p:nvSpPr>
          <p:cNvPr id="9" name="TextBox 8">
            <a:extLst>
              <a:ext uri="{FF2B5EF4-FFF2-40B4-BE49-F238E27FC236}">
                <a16:creationId xmlns:a16="http://schemas.microsoft.com/office/drawing/2014/main" id="{5DDFE60C-C05A-4070-9337-97928D4B2C6A}"/>
              </a:ext>
            </a:extLst>
          </p:cNvPr>
          <p:cNvSpPr txBox="1"/>
          <p:nvPr/>
        </p:nvSpPr>
        <p:spPr>
          <a:xfrm>
            <a:off x="675861" y="702365"/>
            <a:ext cx="6917635" cy="523220"/>
          </a:xfrm>
          <a:prstGeom prst="rect">
            <a:avLst/>
          </a:prstGeom>
          <a:noFill/>
        </p:spPr>
        <p:txBody>
          <a:bodyPr wrap="square" rtlCol="0">
            <a:spAutoFit/>
          </a:bodyPr>
          <a:lstStyle/>
          <a:p>
            <a:r>
              <a:rPr lang="en-IN" sz="2800" dirty="0">
                <a:solidFill>
                  <a:srgbClr val="990000"/>
                </a:solidFill>
                <a:latin typeface="Arial" panose="020B0604020202020204" pitchFamily="34" charset="0"/>
                <a:cs typeface="Arial" panose="020B0604020202020204" pitchFamily="34" charset="0"/>
              </a:rPr>
              <a:t>Topic: Stock Market Analysis</a:t>
            </a:r>
          </a:p>
        </p:txBody>
      </p:sp>
      <p:sp>
        <p:nvSpPr>
          <p:cNvPr id="2" name="TextBox 1">
            <a:extLst>
              <a:ext uri="{FF2B5EF4-FFF2-40B4-BE49-F238E27FC236}">
                <a16:creationId xmlns:a16="http://schemas.microsoft.com/office/drawing/2014/main" id="{0EE1679F-0A6E-407A-9E9D-61A4900B4DF2}"/>
              </a:ext>
            </a:extLst>
          </p:cNvPr>
          <p:cNvSpPr txBox="1"/>
          <p:nvPr/>
        </p:nvSpPr>
        <p:spPr>
          <a:xfrm>
            <a:off x="675861" y="1868407"/>
            <a:ext cx="10495722" cy="707886"/>
          </a:xfrm>
          <a:prstGeom prst="rect">
            <a:avLst/>
          </a:prstGeom>
          <a:noFill/>
        </p:spPr>
        <p:txBody>
          <a:bodyPr wrap="square" rtlCol="0">
            <a:spAutoFit/>
          </a:bodyPr>
          <a:lstStyle/>
          <a:p>
            <a:pPr algn="just"/>
            <a:r>
              <a:rPr lang="en-IN" sz="2000" dirty="0">
                <a:solidFill>
                  <a:srgbClr val="990000"/>
                </a:solidFill>
                <a:latin typeface="Arial" panose="020B0604020202020204" pitchFamily="34" charset="0"/>
                <a:cs typeface="Arial" panose="020B0604020202020204" pitchFamily="34" charset="0"/>
              </a:rPr>
              <a:t>Problem Statement</a:t>
            </a:r>
            <a:r>
              <a:rPr lang="en-IN" sz="2000" dirty="0">
                <a:latin typeface="Arial" panose="020B0604020202020204" pitchFamily="34" charset="0"/>
                <a:cs typeface="Arial" panose="020B0604020202020204" pitchFamily="34" charset="0"/>
              </a:rPr>
              <a:t>: Analysis and prediction of Stock Market prices of Vodafone Idea and Bharti Airtel</a:t>
            </a:r>
          </a:p>
        </p:txBody>
      </p:sp>
      <p:sp>
        <p:nvSpPr>
          <p:cNvPr id="3" name="TextBox 2">
            <a:extLst>
              <a:ext uri="{FF2B5EF4-FFF2-40B4-BE49-F238E27FC236}">
                <a16:creationId xmlns:a16="http://schemas.microsoft.com/office/drawing/2014/main" id="{57CC2282-D558-4F31-B06C-CA1A95088C77}"/>
              </a:ext>
            </a:extLst>
          </p:cNvPr>
          <p:cNvSpPr txBox="1"/>
          <p:nvPr/>
        </p:nvSpPr>
        <p:spPr>
          <a:xfrm>
            <a:off x="675861" y="3124602"/>
            <a:ext cx="10495722" cy="707886"/>
          </a:xfrm>
          <a:prstGeom prst="rect">
            <a:avLst/>
          </a:prstGeom>
          <a:noFill/>
        </p:spPr>
        <p:txBody>
          <a:bodyPr wrap="square" rtlCol="0">
            <a:spAutoFit/>
          </a:bodyPr>
          <a:lstStyle/>
          <a:p>
            <a:pPr algn="just"/>
            <a:r>
              <a:rPr lang="en-IN" sz="2000" dirty="0">
                <a:solidFill>
                  <a:srgbClr val="990000"/>
                </a:solidFill>
                <a:latin typeface="Arial" panose="020B0604020202020204" pitchFamily="34" charset="0"/>
                <a:cs typeface="Arial" panose="020B0604020202020204" pitchFamily="34" charset="0"/>
              </a:rPr>
              <a:t>Objective of the Analysis: </a:t>
            </a:r>
            <a:r>
              <a:rPr lang="en-IN" sz="2000" dirty="0">
                <a:latin typeface="Arial" panose="020B0604020202020204" pitchFamily="34" charset="0"/>
                <a:cs typeface="Arial" panose="020B0604020202020204" pitchFamily="34" charset="0"/>
              </a:rPr>
              <a:t>To perform a comparative analysis of two companies stock prices and their causes</a:t>
            </a:r>
          </a:p>
        </p:txBody>
      </p:sp>
      <p:sp>
        <p:nvSpPr>
          <p:cNvPr id="4" name="TextBox 3">
            <a:extLst>
              <a:ext uri="{FF2B5EF4-FFF2-40B4-BE49-F238E27FC236}">
                <a16:creationId xmlns:a16="http://schemas.microsoft.com/office/drawing/2014/main" id="{913AF4A0-11E2-42FA-A4A1-0AE48F4C4D6D}"/>
              </a:ext>
            </a:extLst>
          </p:cNvPr>
          <p:cNvSpPr txBox="1"/>
          <p:nvPr/>
        </p:nvSpPr>
        <p:spPr>
          <a:xfrm>
            <a:off x="675861" y="4435554"/>
            <a:ext cx="6917635" cy="400110"/>
          </a:xfrm>
          <a:prstGeom prst="rect">
            <a:avLst/>
          </a:prstGeom>
          <a:noFill/>
        </p:spPr>
        <p:txBody>
          <a:bodyPr wrap="square" rtlCol="0">
            <a:spAutoFit/>
          </a:bodyPr>
          <a:lstStyle/>
          <a:p>
            <a:r>
              <a:rPr lang="en-IN" sz="2000" dirty="0">
                <a:solidFill>
                  <a:srgbClr val="990000"/>
                </a:solidFill>
                <a:latin typeface="Arial" panose="020B0604020202020204" pitchFamily="34" charset="0"/>
                <a:cs typeface="Arial" panose="020B0604020202020204" pitchFamily="34" charset="0"/>
              </a:rPr>
              <a:t>Tools Used: </a:t>
            </a:r>
            <a:r>
              <a:rPr lang="en-IN" sz="2000" dirty="0">
                <a:latin typeface="Arial" panose="020B0604020202020204" pitchFamily="34" charset="0"/>
                <a:cs typeface="Arial" panose="020B0604020202020204" pitchFamily="34" charset="0"/>
              </a:rPr>
              <a:t>Python(Jupyter)</a:t>
            </a:r>
          </a:p>
        </p:txBody>
      </p:sp>
    </p:spTree>
    <p:extLst>
      <p:ext uri="{BB962C8B-B14F-4D97-AF65-F5344CB8AC3E}">
        <p14:creationId xmlns:p14="http://schemas.microsoft.com/office/powerpoint/2010/main" val="2587526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57BE09-C33A-430C-BFA0-A3E639566E0C}"/>
              </a:ext>
            </a:extLst>
          </p:cNvPr>
          <p:cNvSpPr/>
          <p:nvPr/>
        </p:nvSpPr>
        <p:spPr>
          <a:xfrm>
            <a:off x="309401" y="242866"/>
            <a:ext cx="11573197" cy="6206013"/>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rial" panose="020B0604020202020204" pitchFamily="34" charset="0"/>
              <a:ea typeface="Tahoma" panose="020B0604030504040204" pitchFamily="34" charset="0"/>
              <a:cs typeface="Arial" panose="020B0604020202020204" pitchFamily="34" charset="0"/>
            </a:endParaRPr>
          </a:p>
        </p:txBody>
      </p:sp>
      <p:sp>
        <p:nvSpPr>
          <p:cNvPr id="11" name="Text Placeholder 1">
            <a:extLst>
              <a:ext uri="{FF2B5EF4-FFF2-40B4-BE49-F238E27FC236}">
                <a16:creationId xmlns:a16="http://schemas.microsoft.com/office/drawing/2014/main" id="{792D590F-B3E6-4F11-BE9D-80A0219AB957}"/>
              </a:ext>
            </a:extLst>
          </p:cNvPr>
          <p:cNvSpPr txBox="1">
            <a:spLocks/>
          </p:cNvSpPr>
          <p:nvPr/>
        </p:nvSpPr>
        <p:spPr>
          <a:xfrm>
            <a:off x="748144" y="533082"/>
            <a:ext cx="10729441" cy="724247"/>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800" dirty="0">
                <a:solidFill>
                  <a:srgbClr val="C00000"/>
                </a:solidFill>
                <a:latin typeface="Arial" panose="020B0604020202020204" pitchFamily="34" charset="0"/>
                <a:cs typeface="Arial" panose="020B0604020202020204" pitchFamily="34" charset="0"/>
              </a:rPr>
              <a:t>3. Making a Time Series Stationary</a:t>
            </a:r>
          </a:p>
          <a:p>
            <a:pPr algn="just"/>
            <a:endParaRPr lang="en-IN" sz="2800" dirty="0">
              <a:solidFill>
                <a:srgbClr val="C00000"/>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7EDD6C73-6819-4638-A995-87A1E4B016EC}"/>
              </a:ext>
            </a:extLst>
          </p:cNvPr>
          <p:cNvSpPr txBox="1"/>
          <p:nvPr/>
        </p:nvSpPr>
        <p:spPr>
          <a:xfrm>
            <a:off x="1057546" y="1301325"/>
            <a:ext cx="10420039" cy="746358"/>
          </a:xfrm>
          <a:prstGeom prst="rect">
            <a:avLst/>
          </a:prstGeom>
          <a:noFill/>
        </p:spPr>
        <p:txBody>
          <a:bodyPr wrap="square">
            <a:spAutoFit/>
          </a:bodyPr>
          <a:lstStyle/>
          <a:p>
            <a:pPr marL="400050" indent="-400050">
              <a:lnSpc>
                <a:spcPts val="1680"/>
              </a:lnSpc>
              <a:spcBef>
                <a:spcPts val="1500"/>
              </a:spcBef>
              <a:spcAft>
                <a:spcPts val="1500"/>
              </a:spcAft>
              <a:buAutoNum type="romanLcParenR"/>
            </a:pPr>
            <a:r>
              <a:rPr lang="en-US" sz="1600" b="1" dirty="0">
                <a:solidFill>
                  <a:srgbClr val="990000"/>
                </a:solidFill>
                <a:effectLst/>
                <a:latin typeface="Arial" panose="020B0604020202020204" pitchFamily="34" charset="0"/>
                <a:ea typeface="Times New Roman" panose="02020603050405020304" pitchFamily="18" charset="0"/>
                <a:cs typeface="Arial" panose="020B0604020202020204" pitchFamily="34" charset="0"/>
              </a:rPr>
              <a:t>Transformation</a:t>
            </a:r>
            <a:r>
              <a:rPr lang="en-IN" sz="1600" b="1" dirty="0">
                <a:solidFill>
                  <a:srgbClr val="990000"/>
                </a:solidFill>
                <a:latin typeface="Arial" panose="020B0604020202020204" pitchFamily="34" charset="0"/>
                <a:ea typeface="Times New Roman" panose="02020603050405020304" pitchFamily="18" charset="0"/>
                <a:cs typeface="Arial" panose="020B0604020202020204" pitchFamily="34" charset="0"/>
              </a:rPr>
              <a:t>: </a:t>
            </a:r>
            <a:r>
              <a:rPr lang="en-US" sz="1600" dirty="0">
                <a:solidFill>
                  <a:srgbClr val="595858"/>
                </a:solidFill>
                <a:effectLst/>
                <a:latin typeface="Arial" panose="020B0604020202020204" pitchFamily="34" charset="0"/>
                <a:ea typeface="Times New Roman" panose="02020603050405020304" pitchFamily="18" charset="0"/>
                <a:cs typeface="Arial" panose="020B0604020202020204" pitchFamily="34" charset="0"/>
              </a:rPr>
              <a:t>Transformations are used to stabilize the non-constant variance of a series. Common transformation methods include power transform, square root, and log transform. Here we have used Log Transformation.</a:t>
            </a:r>
            <a:endParaRPr lang="en-IN" sz="1600" dirty="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23" name="Picture 22">
            <a:extLst>
              <a:ext uri="{FF2B5EF4-FFF2-40B4-BE49-F238E27FC236}">
                <a16:creationId xmlns:a16="http://schemas.microsoft.com/office/drawing/2014/main" id="{CBEE40F5-94D5-4240-8015-66AA2F7866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1040" y="2366111"/>
            <a:ext cx="4197257" cy="2798171"/>
          </a:xfrm>
          <a:prstGeom prst="rect">
            <a:avLst/>
          </a:prstGeom>
        </p:spPr>
      </p:pic>
      <p:pic>
        <p:nvPicPr>
          <p:cNvPr id="25" name="Picture 24">
            <a:extLst>
              <a:ext uri="{FF2B5EF4-FFF2-40B4-BE49-F238E27FC236}">
                <a16:creationId xmlns:a16="http://schemas.microsoft.com/office/drawing/2014/main" id="{7DC0A884-08B5-4945-80CD-BE19C97A0D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5361" y="2437673"/>
            <a:ext cx="4089914" cy="2726609"/>
          </a:xfrm>
          <a:prstGeom prst="rect">
            <a:avLst/>
          </a:prstGeom>
        </p:spPr>
      </p:pic>
      <p:sp>
        <p:nvSpPr>
          <p:cNvPr id="26" name="TextBox 25">
            <a:extLst>
              <a:ext uri="{FF2B5EF4-FFF2-40B4-BE49-F238E27FC236}">
                <a16:creationId xmlns:a16="http://schemas.microsoft.com/office/drawing/2014/main" id="{83AE45F4-9AAC-4050-9005-ADBE9529FF6C}"/>
              </a:ext>
            </a:extLst>
          </p:cNvPr>
          <p:cNvSpPr txBox="1"/>
          <p:nvPr/>
        </p:nvSpPr>
        <p:spPr>
          <a:xfrm>
            <a:off x="1911924" y="5310455"/>
            <a:ext cx="3184815" cy="338554"/>
          </a:xfrm>
          <a:prstGeom prst="rect">
            <a:avLst/>
          </a:prstGeom>
          <a:noFill/>
        </p:spPr>
        <p:txBody>
          <a:bodyPr wrap="square" rtlCol="0">
            <a:spAutoFit/>
          </a:bodyPr>
          <a:lstStyle/>
          <a:p>
            <a:pPr algn="ctr"/>
            <a:r>
              <a:rPr lang="en-IN" sz="1600" dirty="0">
                <a:solidFill>
                  <a:srgbClr val="990000"/>
                </a:solidFill>
                <a:latin typeface="Arial" panose="020B0604020202020204" pitchFamily="34" charset="0"/>
                <a:cs typeface="Arial" panose="020B0604020202020204" pitchFamily="34" charset="0"/>
              </a:rPr>
              <a:t>Bharti Airtel</a:t>
            </a:r>
          </a:p>
        </p:txBody>
      </p:sp>
      <p:sp>
        <p:nvSpPr>
          <p:cNvPr id="28" name="TextBox 27">
            <a:extLst>
              <a:ext uri="{FF2B5EF4-FFF2-40B4-BE49-F238E27FC236}">
                <a16:creationId xmlns:a16="http://schemas.microsoft.com/office/drawing/2014/main" id="{A9438A69-AB29-4EAD-AE8B-408433473A60}"/>
              </a:ext>
            </a:extLst>
          </p:cNvPr>
          <p:cNvSpPr txBox="1"/>
          <p:nvPr/>
        </p:nvSpPr>
        <p:spPr>
          <a:xfrm>
            <a:off x="6897261" y="5310455"/>
            <a:ext cx="3184814" cy="338554"/>
          </a:xfrm>
          <a:prstGeom prst="rect">
            <a:avLst/>
          </a:prstGeom>
          <a:noFill/>
        </p:spPr>
        <p:txBody>
          <a:bodyPr wrap="square" rtlCol="0">
            <a:spAutoFit/>
          </a:bodyPr>
          <a:lstStyle/>
          <a:p>
            <a:pPr algn="ctr"/>
            <a:r>
              <a:rPr lang="en-IN" sz="1600" dirty="0">
                <a:solidFill>
                  <a:srgbClr val="990000"/>
                </a:solidFill>
                <a:latin typeface="Arial" panose="020B0604020202020204" pitchFamily="34" charset="0"/>
                <a:cs typeface="Arial" panose="020B0604020202020204" pitchFamily="34" charset="0"/>
              </a:rPr>
              <a:t>Vodafone Idea</a:t>
            </a:r>
          </a:p>
        </p:txBody>
      </p:sp>
      <p:cxnSp>
        <p:nvCxnSpPr>
          <p:cNvPr id="29" name="Straight Connector 28">
            <a:extLst>
              <a:ext uri="{FF2B5EF4-FFF2-40B4-BE49-F238E27FC236}">
                <a16:creationId xmlns:a16="http://schemas.microsoft.com/office/drawing/2014/main" id="{6553C371-854C-4450-8A0E-06DD4927A6E4}"/>
              </a:ext>
            </a:extLst>
          </p:cNvPr>
          <p:cNvCxnSpPr>
            <a:cxnSpLocks/>
          </p:cNvCxnSpPr>
          <p:nvPr/>
        </p:nvCxnSpPr>
        <p:spPr>
          <a:xfrm>
            <a:off x="6206836" y="2493818"/>
            <a:ext cx="0" cy="3155191"/>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Footer Placeholder 3">
            <a:extLst>
              <a:ext uri="{FF2B5EF4-FFF2-40B4-BE49-F238E27FC236}">
                <a16:creationId xmlns:a16="http://schemas.microsoft.com/office/drawing/2014/main" id="{9095E4AF-DEA9-49F6-AFB5-69683A208085}"/>
              </a:ext>
            </a:extLst>
          </p:cNvPr>
          <p:cNvSpPr>
            <a:spLocks noGrp="1"/>
          </p:cNvSpPr>
          <p:nvPr>
            <p:ph type="ftr" sz="quarter" idx="11"/>
          </p:nvPr>
        </p:nvSpPr>
        <p:spPr>
          <a:xfrm>
            <a:off x="212419" y="6492875"/>
            <a:ext cx="5038454" cy="365125"/>
          </a:xfrm>
        </p:spPr>
        <p:txBody>
          <a:bodyPr/>
          <a:lstStyle/>
          <a:p>
            <a:pPr algn="l"/>
            <a:r>
              <a:rPr lang="en-IN" sz="1300" dirty="0">
                <a:ea typeface="Tahoma" panose="020B0604030504040204" pitchFamily="34" charset="0"/>
                <a:cs typeface="Arial" panose="020B0604020202020204" pitchFamily="34" charset="0"/>
              </a:rPr>
              <a:t>Stock Market Analysis – Vodafone Idea and Bharti Airtel </a:t>
            </a:r>
          </a:p>
        </p:txBody>
      </p:sp>
    </p:spTree>
    <p:extLst>
      <p:ext uri="{BB962C8B-B14F-4D97-AF65-F5344CB8AC3E}">
        <p14:creationId xmlns:p14="http://schemas.microsoft.com/office/powerpoint/2010/main" val="1982155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58F01D-FCB4-4836-A36E-044901B70C1F}"/>
              </a:ext>
            </a:extLst>
          </p:cNvPr>
          <p:cNvSpPr txBox="1"/>
          <p:nvPr/>
        </p:nvSpPr>
        <p:spPr>
          <a:xfrm>
            <a:off x="594614" y="495036"/>
            <a:ext cx="11002769" cy="2859757"/>
          </a:xfrm>
          <a:prstGeom prst="rect">
            <a:avLst/>
          </a:prstGeom>
          <a:noFill/>
        </p:spPr>
        <p:txBody>
          <a:bodyPr wrap="square">
            <a:spAutoFit/>
          </a:bodyPr>
          <a:lstStyle/>
          <a:p>
            <a:endParaRPr lang="en-US" sz="1600" b="1" dirty="0">
              <a:solidFill>
                <a:srgbClr val="990000"/>
              </a:solidFill>
              <a:latin typeface="Arial" panose="020B0604020202020204" pitchFamily="34" charset="0"/>
              <a:ea typeface="Times New Roman" panose="02020603050405020304" pitchFamily="18" charset="0"/>
              <a:cs typeface="Arial" panose="020B0604020202020204" pitchFamily="34" charset="0"/>
            </a:endParaRPr>
          </a:p>
          <a:p>
            <a:r>
              <a:rPr lang="en-US" sz="1600" b="1" dirty="0" smtClean="0">
                <a:solidFill>
                  <a:srgbClr val="990000"/>
                </a:solidFill>
                <a:effectLst/>
                <a:latin typeface="Arial" panose="020B0604020202020204" pitchFamily="34" charset="0"/>
                <a:ea typeface="Times New Roman" panose="02020603050405020304" pitchFamily="18" charset="0"/>
                <a:cs typeface="Arial" panose="020B0604020202020204" pitchFamily="34" charset="0"/>
              </a:rPr>
              <a:t>Differencing</a:t>
            </a:r>
            <a:r>
              <a:rPr lang="en-IN" sz="1600" b="1" dirty="0" smtClean="0">
                <a:solidFill>
                  <a:srgbClr val="990000"/>
                </a:solidFill>
                <a:latin typeface="Arial" panose="020B0604020202020204" pitchFamily="34" charset="0"/>
                <a:ea typeface="Times New Roman" panose="02020603050405020304" pitchFamily="18" charset="0"/>
                <a:cs typeface="Arial" panose="020B0604020202020204" pitchFamily="34" charset="0"/>
              </a:rPr>
              <a:t>:  </a:t>
            </a:r>
            <a:r>
              <a:rPr lang="en-US" sz="1600" dirty="0" smtClean="0">
                <a:effectLst/>
                <a:latin typeface="Arial" pitchFamily="34" charset="0"/>
                <a:ea typeface="Times New Roman" panose="02020603050405020304" pitchFamily="18" charset="0"/>
                <a:cs typeface="Arial" panose="020B0604020202020204" pitchFamily="34" charset="0"/>
              </a:rPr>
              <a:t>In this method, we compute the difference of consecutive terms in the series. Differencing is typically performed to get rid of the varying mean.</a:t>
            </a:r>
            <a:r>
              <a:rPr lang="en-US" sz="1600" dirty="0">
                <a:latin typeface="Arial" pitchFamily="34" charset="0"/>
                <a:cs typeface="Arial" pitchFamily="34" charset="0"/>
              </a:rPr>
              <a:t> </a:t>
            </a:r>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Mathematically, differencing </a:t>
            </a:r>
            <a:r>
              <a:rPr lang="en-US" sz="1600" dirty="0">
                <a:latin typeface="Arial" pitchFamily="34" charset="0"/>
                <a:cs typeface="Arial" pitchFamily="34" charset="0"/>
              </a:rPr>
              <a:t>can be written as:</a:t>
            </a:r>
          </a:p>
          <a:p>
            <a:r>
              <a:rPr lang="en-US" sz="1600" dirty="0" smtClean="0">
                <a:latin typeface="Arial" pitchFamily="34" charset="0"/>
                <a:cs typeface="Arial" pitchFamily="34" charset="0"/>
              </a:rPr>
              <a:t>	</a:t>
            </a:r>
            <a:r>
              <a:rPr lang="en-US" dirty="0" smtClean="0">
                <a:solidFill>
                  <a:srgbClr val="990000"/>
                </a:solidFill>
                <a:latin typeface="Arial" pitchFamily="34" charset="0"/>
                <a:cs typeface="Arial" pitchFamily="34" charset="0"/>
              </a:rPr>
              <a:t>y</a:t>
            </a:r>
            <a:r>
              <a:rPr lang="en-US" baseline="-25000" dirty="0" smtClean="0">
                <a:solidFill>
                  <a:srgbClr val="990000"/>
                </a:solidFill>
                <a:latin typeface="Arial" pitchFamily="34" charset="0"/>
                <a:cs typeface="Arial" pitchFamily="34" charset="0"/>
              </a:rPr>
              <a:t>t</a:t>
            </a:r>
            <a:r>
              <a:rPr lang="en-US" baseline="30000" dirty="0" smtClean="0">
                <a:solidFill>
                  <a:srgbClr val="990000"/>
                </a:solidFill>
                <a:latin typeface="Arial" pitchFamily="34" charset="0"/>
                <a:cs typeface="Arial" pitchFamily="34" charset="0"/>
              </a:rPr>
              <a:t>‘</a:t>
            </a:r>
            <a:r>
              <a:rPr lang="en-US" dirty="0" smtClean="0">
                <a:solidFill>
                  <a:srgbClr val="990000"/>
                </a:solidFill>
                <a:latin typeface="Arial" pitchFamily="34" charset="0"/>
                <a:cs typeface="Arial" pitchFamily="34" charset="0"/>
              </a:rPr>
              <a:t> = y</a:t>
            </a:r>
            <a:r>
              <a:rPr lang="en-US" baseline="-25000" dirty="0" smtClean="0">
                <a:solidFill>
                  <a:srgbClr val="990000"/>
                </a:solidFill>
                <a:latin typeface="Arial" pitchFamily="34" charset="0"/>
                <a:cs typeface="Arial" pitchFamily="34" charset="0"/>
              </a:rPr>
              <a:t>t</a:t>
            </a:r>
            <a:r>
              <a:rPr lang="en-US" dirty="0" smtClean="0">
                <a:solidFill>
                  <a:srgbClr val="990000"/>
                </a:solidFill>
                <a:latin typeface="Arial" pitchFamily="34" charset="0"/>
                <a:cs typeface="Arial" pitchFamily="34" charset="0"/>
              </a:rPr>
              <a:t> – y</a:t>
            </a:r>
            <a:r>
              <a:rPr lang="en-US" baseline="-25000" dirty="0" smtClean="0">
                <a:solidFill>
                  <a:srgbClr val="990000"/>
                </a:solidFill>
                <a:latin typeface="Arial" pitchFamily="34" charset="0"/>
                <a:cs typeface="Arial" pitchFamily="34" charset="0"/>
              </a:rPr>
              <a:t>(t-1)</a:t>
            </a:r>
            <a:endParaRPr lang="en-US" dirty="0" smtClean="0">
              <a:solidFill>
                <a:srgbClr val="990000"/>
              </a:solidFill>
              <a:latin typeface="Arial" pitchFamily="34" charset="0"/>
              <a:cs typeface="Arial" pitchFamily="34" charset="0"/>
            </a:endParaRPr>
          </a:p>
          <a:p>
            <a:endParaRPr lang="en-US" sz="1600" i="1" dirty="0" smtClean="0">
              <a:solidFill>
                <a:srgbClr val="990000"/>
              </a:solidFill>
              <a:latin typeface="Arial" pitchFamily="34" charset="0"/>
              <a:cs typeface="Arial" pitchFamily="34" charset="0"/>
            </a:endParaRPr>
          </a:p>
          <a:p>
            <a:r>
              <a:rPr lang="en-US" sz="1600" i="1" dirty="0" smtClean="0">
                <a:latin typeface="Arial" pitchFamily="34" charset="0"/>
                <a:cs typeface="Arial" pitchFamily="34" charset="0"/>
              </a:rPr>
              <a:t>where </a:t>
            </a:r>
            <a:r>
              <a:rPr lang="en-US" sz="1600" i="1" dirty="0">
                <a:latin typeface="Arial" pitchFamily="34" charset="0"/>
                <a:cs typeface="Arial" pitchFamily="34" charset="0"/>
              </a:rPr>
              <a:t>y</a:t>
            </a:r>
            <a:r>
              <a:rPr lang="en-US" sz="1600" i="1" baseline="-25000" dirty="0">
                <a:latin typeface="Arial" pitchFamily="34" charset="0"/>
                <a:cs typeface="Arial" pitchFamily="34" charset="0"/>
              </a:rPr>
              <a:t>t</a:t>
            </a:r>
            <a:r>
              <a:rPr lang="en-US" sz="1600" i="1" dirty="0">
                <a:latin typeface="Arial" pitchFamily="34" charset="0"/>
                <a:cs typeface="Arial" pitchFamily="34" charset="0"/>
              </a:rPr>
              <a:t> is the value at a time t</a:t>
            </a:r>
            <a:endParaRPr lang="en-US" sz="1600" dirty="0">
              <a:latin typeface="Arial" pitchFamily="34" charset="0"/>
              <a:cs typeface="Arial" pitchFamily="34" charset="0"/>
            </a:endParaRPr>
          </a:p>
          <a:p>
            <a:pPr algn="just">
              <a:lnSpc>
                <a:spcPts val="1680"/>
              </a:lnSpc>
              <a:spcBef>
                <a:spcPts val="1500"/>
              </a:spcBef>
              <a:spcAft>
                <a:spcPts val="1500"/>
              </a:spcAft>
            </a:pPr>
            <a:endParaRPr lang="en-US" sz="1600" dirty="0" smtClean="0">
              <a:solidFill>
                <a:srgbClr val="595858"/>
              </a:solidFill>
              <a:effectLst/>
              <a:latin typeface="Arial" panose="020B0604020202020204" pitchFamily="34" charset="0"/>
              <a:ea typeface="Times New Roman" panose="02020603050405020304" pitchFamily="18" charset="0"/>
              <a:cs typeface="Arial" panose="020B0604020202020204" pitchFamily="34" charset="0"/>
            </a:endParaRPr>
          </a:p>
          <a:p>
            <a:pPr marL="400050" indent="-400050" algn="just">
              <a:lnSpc>
                <a:spcPts val="1680"/>
              </a:lnSpc>
              <a:spcBef>
                <a:spcPts val="1500"/>
              </a:spcBef>
              <a:spcAft>
                <a:spcPts val="1500"/>
              </a:spcAft>
              <a:buAutoNum type="romanLcParenR" startAt="2"/>
            </a:pPr>
            <a:endParaRPr lang="en-US" sz="1600" dirty="0">
              <a:solidFill>
                <a:srgbClr val="595858"/>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a:extLst>
              <a:ext uri="{FF2B5EF4-FFF2-40B4-BE49-F238E27FC236}">
                <a16:creationId xmlns:a16="http://schemas.microsoft.com/office/drawing/2014/main" id="{6F5381A3-6B4F-4953-8707-F6909DFC0A93}"/>
              </a:ext>
            </a:extLst>
          </p:cNvPr>
          <p:cNvSpPr/>
          <p:nvPr/>
        </p:nvSpPr>
        <p:spPr>
          <a:xfrm>
            <a:off x="309401" y="242866"/>
            <a:ext cx="11573197" cy="6206013"/>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rial" panose="020B0604020202020204" pitchFamily="34" charset="0"/>
              <a:ea typeface="Tahoma" panose="020B0604030504040204" pitchFamily="34" charset="0"/>
              <a:cs typeface="Arial" panose="020B0604020202020204" pitchFamily="34" charset="0"/>
            </a:endParaRPr>
          </a:p>
        </p:txBody>
      </p:sp>
      <p:pic>
        <p:nvPicPr>
          <p:cNvPr id="20" name="Picture 19">
            <a:extLst>
              <a:ext uri="{FF2B5EF4-FFF2-40B4-BE49-F238E27FC236}">
                <a16:creationId xmlns:a16="http://schemas.microsoft.com/office/drawing/2014/main" id="{EB579AF1-E66E-40D1-8D5F-AA383BD1F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7167" y="3014103"/>
            <a:ext cx="4700092" cy="2362200"/>
          </a:xfrm>
          <a:prstGeom prst="rect">
            <a:avLst/>
          </a:prstGeom>
        </p:spPr>
      </p:pic>
      <p:pic>
        <p:nvPicPr>
          <p:cNvPr id="24" name="Picture 23">
            <a:extLst>
              <a:ext uri="{FF2B5EF4-FFF2-40B4-BE49-F238E27FC236}">
                <a16:creationId xmlns:a16="http://schemas.microsoft.com/office/drawing/2014/main" id="{BE36FF7D-8FAF-42D3-8826-94DDE4567C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132" y="2938041"/>
            <a:ext cx="4737198" cy="2399066"/>
          </a:xfrm>
          <a:prstGeom prst="rect">
            <a:avLst/>
          </a:prstGeom>
        </p:spPr>
      </p:pic>
      <p:cxnSp>
        <p:nvCxnSpPr>
          <p:cNvPr id="25" name="Straight Connector 24">
            <a:extLst>
              <a:ext uri="{FF2B5EF4-FFF2-40B4-BE49-F238E27FC236}">
                <a16:creationId xmlns:a16="http://schemas.microsoft.com/office/drawing/2014/main" id="{69285C0C-4C78-4435-B4C8-3B6CB474D310}"/>
              </a:ext>
            </a:extLst>
          </p:cNvPr>
          <p:cNvCxnSpPr>
            <a:cxnSpLocks/>
          </p:cNvCxnSpPr>
          <p:nvPr/>
        </p:nvCxnSpPr>
        <p:spPr>
          <a:xfrm>
            <a:off x="6311827" y="2353586"/>
            <a:ext cx="1" cy="3683235"/>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8" name="TextBox 27">
            <a:extLst>
              <a:ext uri="{FF2B5EF4-FFF2-40B4-BE49-F238E27FC236}">
                <a16:creationId xmlns:a16="http://schemas.microsoft.com/office/drawing/2014/main" id="{06D0EBE4-0D86-4465-A5FE-81BDEA023411}"/>
              </a:ext>
            </a:extLst>
          </p:cNvPr>
          <p:cNvSpPr txBox="1"/>
          <p:nvPr/>
        </p:nvSpPr>
        <p:spPr>
          <a:xfrm>
            <a:off x="1502380" y="5602508"/>
            <a:ext cx="3184815" cy="338554"/>
          </a:xfrm>
          <a:prstGeom prst="rect">
            <a:avLst/>
          </a:prstGeom>
          <a:noFill/>
        </p:spPr>
        <p:txBody>
          <a:bodyPr wrap="square" rtlCol="0">
            <a:spAutoFit/>
          </a:bodyPr>
          <a:lstStyle/>
          <a:p>
            <a:pPr algn="ctr"/>
            <a:r>
              <a:rPr lang="en-IN" sz="1600" dirty="0">
                <a:solidFill>
                  <a:srgbClr val="990000"/>
                </a:solidFill>
                <a:latin typeface="Arial" panose="020B0604020202020204" pitchFamily="34" charset="0"/>
                <a:cs typeface="Arial" panose="020B0604020202020204" pitchFamily="34" charset="0"/>
              </a:rPr>
              <a:t>Bharti Airtel</a:t>
            </a:r>
          </a:p>
        </p:txBody>
      </p:sp>
      <p:sp>
        <p:nvSpPr>
          <p:cNvPr id="30" name="TextBox 29">
            <a:extLst>
              <a:ext uri="{FF2B5EF4-FFF2-40B4-BE49-F238E27FC236}">
                <a16:creationId xmlns:a16="http://schemas.microsoft.com/office/drawing/2014/main" id="{7527961C-C710-4154-87B1-DE405C281761}"/>
              </a:ext>
            </a:extLst>
          </p:cNvPr>
          <p:cNvSpPr txBox="1"/>
          <p:nvPr/>
        </p:nvSpPr>
        <p:spPr>
          <a:xfrm>
            <a:off x="7703588" y="5527938"/>
            <a:ext cx="3184814" cy="338554"/>
          </a:xfrm>
          <a:prstGeom prst="rect">
            <a:avLst/>
          </a:prstGeom>
          <a:noFill/>
        </p:spPr>
        <p:txBody>
          <a:bodyPr wrap="square" rtlCol="0">
            <a:spAutoFit/>
          </a:bodyPr>
          <a:lstStyle/>
          <a:p>
            <a:pPr algn="ctr"/>
            <a:r>
              <a:rPr lang="en-IN" sz="1600" dirty="0">
                <a:solidFill>
                  <a:srgbClr val="990000"/>
                </a:solidFill>
                <a:latin typeface="Arial" panose="020B0604020202020204" pitchFamily="34" charset="0"/>
                <a:cs typeface="Arial" panose="020B0604020202020204" pitchFamily="34" charset="0"/>
              </a:rPr>
              <a:t>Vodafone Idea</a:t>
            </a:r>
          </a:p>
        </p:txBody>
      </p:sp>
      <p:sp>
        <p:nvSpPr>
          <p:cNvPr id="37" name="Footer Placeholder 3">
            <a:extLst>
              <a:ext uri="{FF2B5EF4-FFF2-40B4-BE49-F238E27FC236}">
                <a16:creationId xmlns:a16="http://schemas.microsoft.com/office/drawing/2014/main" id="{D93A0B8A-2797-4347-8B33-5B2B8B338547}"/>
              </a:ext>
            </a:extLst>
          </p:cNvPr>
          <p:cNvSpPr txBox="1">
            <a:spLocks/>
          </p:cNvSpPr>
          <p:nvPr/>
        </p:nvSpPr>
        <p:spPr>
          <a:xfrm>
            <a:off x="278295" y="6453809"/>
            <a:ext cx="4972577" cy="40419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300" dirty="0">
                <a:ea typeface="Tahoma" panose="020B0604030504040204" pitchFamily="34" charset="0"/>
                <a:cs typeface="Arial" panose="020B0604020202020204" pitchFamily="34" charset="0"/>
              </a:rPr>
              <a:t>Stock Market Analysis – Vodafone Idea and </a:t>
            </a:r>
            <a:r>
              <a:rPr lang="en-IN" sz="1300" dirty="0" err="1">
                <a:ea typeface="Tahoma" panose="020B0604030504040204" pitchFamily="34" charset="0"/>
                <a:cs typeface="Arial" panose="020B0604020202020204" pitchFamily="34" charset="0"/>
              </a:rPr>
              <a:t>Bharti</a:t>
            </a:r>
            <a:r>
              <a:rPr lang="en-IN" sz="1300" dirty="0">
                <a:ea typeface="Tahoma" panose="020B0604030504040204" pitchFamily="34" charset="0"/>
                <a:cs typeface="Arial" panose="020B0604020202020204" pitchFamily="34" charset="0"/>
              </a:rPr>
              <a:t> </a:t>
            </a:r>
            <a:r>
              <a:rPr lang="en-IN" sz="1300" dirty="0" err="1">
                <a:ea typeface="Tahoma" panose="020B0604030504040204" pitchFamily="34" charset="0"/>
                <a:cs typeface="Arial" panose="020B0604020202020204" pitchFamily="34" charset="0"/>
              </a:rPr>
              <a:t>Airtel</a:t>
            </a:r>
            <a:r>
              <a:rPr lang="en-IN" sz="1300" dirty="0">
                <a:ea typeface="Tahoma" panose="020B0604030504040204" pitchFamily="34" charset="0"/>
                <a:cs typeface="Arial" panose="020B0604020202020204" pitchFamily="34" charset="0"/>
              </a:rPr>
              <a:t> </a:t>
            </a:r>
          </a:p>
        </p:txBody>
      </p:sp>
    </p:spTree>
    <p:extLst>
      <p:ext uri="{BB962C8B-B14F-4D97-AF65-F5344CB8AC3E}">
        <p14:creationId xmlns:p14="http://schemas.microsoft.com/office/powerpoint/2010/main" val="3285344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5A2DCE6-6D04-464E-B2EB-CBA88729709E}"/>
              </a:ext>
            </a:extLst>
          </p:cNvPr>
          <p:cNvSpPr/>
          <p:nvPr/>
        </p:nvSpPr>
        <p:spPr>
          <a:xfrm>
            <a:off x="309401" y="242866"/>
            <a:ext cx="11573197" cy="6206013"/>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rial" panose="020B0604020202020204" pitchFamily="34" charset="0"/>
              <a:ea typeface="Tahoma" panose="020B0604030504040204" pitchFamily="34" charset="0"/>
              <a:cs typeface="Arial" panose="020B0604020202020204" pitchFamily="34" charset="0"/>
            </a:endParaRPr>
          </a:p>
        </p:txBody>
      </p:sp>
      <p:sp>
        <p:nvSpPr>
          <p:cNvPr id="10" name="TextBox 9">
            <a:extLst>
              <a:ext uri="{FF2B5EF4-FFF2-40B4-BE49-F238E27FC236}">
                <a16:creationId xmlns:a16="http://schemas.microsoft.com/office/drawing/2014/main" id="{4C160420-DE67-495B-AE79-2EC7A1965961}"/>
              </a:ext>
            </a:extLst>
          </p:cNvPr>
          <p:cNvSpPr txBox="1"/>
          <p:nvPr/>
        </p:nvSpPr>
        <p:spPr>
          <a:xfrm>
            <a:off x="594614" y="495036"/>
            <a:ext cx="11002769" cy="310341"/>
          </a:xfrm>
          <a:prstGeom prst="rect">
            <a:avLst/>
          </a:prstGeom>
          <a:noFill/>
        </p:spPr>
        <p:txBody>
          <a:bodyPr wrap="square">
            <a:spAutoFit/>
          </a:bodyPr>
          <a:lstStyle/>
          <a:p>
            <a:pPr algn="just">
              <a:lnSpc>
                <a:spcPts val="1680"/>
              </a:lnSpc>
              <a:spcBef>
                <a:spcPts val="1500"/>
              </a:spcBef>
              <a:spcAft>
                <a:spcPts val="1500"/>
              </a:spcAft>
            </a:pPr>
            <a:r>
              <a:rPr lang="en-US" sz="1600" b="1" dirty="0">
                <a:solidFill>
                  <a:srgbClr val="990000"/>
                </a:solidFill>
                <a:effectLst/>
                <a:latin typeface="Arial" panose="020B0604020202020204" pitchFamily="34" charset="0"/>
                <a:ea typeface="Times New Roman" panose="02020603050405020304" pitchFamily="18" charset="0"/>
                <a:cs typeface="Arial" panose="020B0604020202020204" pitchFamily="34" charset="0"/>
              </a:rPr>
              <a:t>Differencing</a:t>
            </a:r>
            <a:r>
              <a:rPr lang="en-IN" sz="1600" b="1" dirty="0">
                <a:solidFill>
                  <a:srgbClr val="990000"/>
                </a:solidFill>
                <a:latin typeface="Arial" panose="020B0604020202020204" pitchFamily="34" charset="0"/>
                <a:ea typeface="Times New Roman" panose="02020603050405020304" pitchFamily="18" charset="0"/>
                <a:cs typeface="Arial" panose="020B0604020202020204" pitchFamily="34" charset="0"/>
              </a:rPr>
              <a:t>: </a:t>
            </a:r>
            <a:r>
              <a:rPr lang="en-US" sz="1600" dirty="0">
                <a:solidFill>
                  <a:srgbClr val="595858"/>
                </a:solidFill>
                <a:effectLst/>
                <a:latin typeface="Arial" panose="020B0604020202020204" pitchFamily="34" charset="0"/>
                <a:ea typeface="Times New Roman" panose="02020603050405020304" pitchFamily="18" charset="0"/>
                <a:cs typeface="Arial" panose="020B0604020202020204" pitchFamily="34" charset="0"/>
              </a:rPr>
              <a:t>Bharti Airtel</a:t>
            </a:r>
          </a:p>
        </p:txBody>
      </p:sp>
      <p:sp>
        <p:nvSpPr>
          <p:cNvPr id="12" name="Footer Placeholder 3">
            <a:extLst>
              <a:ext uri="{FF2B5EF4-FFF2-40B4-BE49-F238E27FC236}">
                <a16:creationId xmlns:a16="http://schemas.microsoft.com/office/drawing/2014/main" id="{12268187-0BC3-492B-B302-D29D982AE107}"/>
              </a:ext>
            </a:extLst>
          </p:cNvPr>
          <p:cNvSpPr txBox="1">
            <a:spLocks/>
          </p:cNvSpPr>
          <p:nvPr/>
        </p:nvSpPr>
        <p:spPr>
          <a:xfrm>
            <a:off x="212419" y="6437297"/>
            <a:ext cx="503845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1300" dirty="0">
                <a:latin typeface="Arial" panose="020B0604020202020204" pitchFamily="34" charset="0"/>
                <a:ea typeface="Tahoma" panose="020B0604030504040204" pitchFamily="34" charset="0"/>
                <a:cs typeface="Arial" panose="020B0604020202020204" pitchFamily="34" charset="0"/>
              </a:rPr>
              <a:t>Stock Market Analysis – Vodafone Idea and Bharti Airtel </a:t>
            </a:r>
          </a:p>
        </p:txBody>
      </p:sp>
      <p:pic>
        <p:nvPicPr>
          <p:cNvPr id="7" name="Picture 6"/>
          <p:cNvPicPr/>
          <p:nvPr/>
        </p:nvPicPr>
        <p:blipFill>
          <a:blip r:embed="rId2"/>
          <a:stretch>
            <a:fillRect/>
          </a:stretch>
        </p:blipFill>
        <p:spPr>
          <a:xfrm>
            <a:off x="2496047" y="926658"/>
            <a:ext cx="5943600" cy="3764280"/>
          </a:xfrm>
          <a:prstGeom prst="rect">
            <a:avLst/>
          </a:prstGeom>
        </p:spPr>
      </p:pic>
      <p:pic>
        <p:nvPicPr>
          <p:cNvPr id="9" name="Picture 8"/>
          <p:cNvPicPr/>
          <p:nvPr/>
        </p:nvPicPr>
        <p:blipFill>
          <a:blip r:embed="rId3"/>
          <a:stretch>
            <a:fillRect/>
          </a:stretch>
        </p:blipFill>
        <p:spPr>
          <a:xfrm>
            <a:off x="8028002" y="4690938"/>
            <a:ext cx="3467100" cy="1457325"/>
          </a:xfrm>
          <a:prstGeom prst="rect">
            <a:avLst/>
          </a:prstGeom>
        </p:spPr>
      </p:pic>
    </p:spTree>
    <p:extLst>
      <p:ext uri="{BB962C8B-B14F-4D97-AF65-F5344CB8AC3E}">
        <p14:creationId xmlns:p14="http://schemas.microsoft.com/office/powerpoint/2010/main" val="3242335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60FD4E-2693-41E5-982F-345CAD93E1C5}"/>
              </a:ext>
            </a:extLst>
          </p:cNvPr>
          <p:cNvSpPr/>
          <p:nvPr/>
        </p:nvSpPr>
        <p:spPr>
          <a:xfrm>
            <a:off x="309401" y="242866"/>
            <a:ext cx="11573197" cy="6206013"/>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68FDF1FB-6164-4B82-AE3E-689CD4F35E4A}"/>
              </a:ext>
            </a:extLst>
          </p:cNvPr>
          <p:cNvSpPr txBox="1"/>
          <p:nvPr/>
        </p:nvSpPr>
        <p:spPr>
          <a:xfrm>
            <a:off x="594614" y="495036"/>
            <a:ext cx="11002769" cy="310341"/>
          </a:xfrm>
          <a:prstGeom prst="rect">
            <a:avLst/>
          </a:prstGeom>
          <a:noFill/>
        </p:spPr>
        <p:txBody>
          <a:bodyPr wrap="square">
            <a:spAutoFit/>
          </a:bodyPr>
          <a:lstStyle/>
          <a:p>
            <a:pPr algn="just">
              <a:lnSpc>
                <a:spcPts val="1680"/>
              </a:lnSpc>
              <a:spcBef>
                <a:spcPts val="1500"/>
              </a:spcBef>
              <a:spcAft>
                <a:spcPts val="1500"/>
              </a:spcAft>
            </a:pPr>
            <a:r>
              <a:rPr lang="en-US" sz="1600" b="1" dirty="0">
                <a:solidFill>
                  <a:srgbClr val="990000"/>
                </a:solidFill>
                <a:effectLst/>
                <a:latin typeface="Arial" panose="020B0604020202020204" pitchFamily="34" charset="0"/>
                <a:ea typeface="Times New Roman" panose="02020603050405020304" pitchFamily="18" charset="0"/>
                <a:cs typeface="Arial" panose="020B0604020202020204" pitchFamily="34" charset="0"/>
              </a:rPr>
              <a:t>Differencing</a:t>
            </a:r>
            <a:r>
              <a:rPr lang="en-IN" sz="1600" b="1" dirty="0">
                <a:solidFill>
                  <a:srgbClr val="990000"/>
                </a:solidFill>
                <a:latin typeface="Arial" panose="020B0604020202020204" pitchFamily="34" charset="0"/>
                <a:ea typeface="Times New Roman" panose="02020603050405020304" pitchFamily="18" charset="0"/>
                <a:cs typeface="Arial" panose="020B0604020202020204" pitchFamily="34" charset="0"/>
              </a:rPr>
              <a:t>: </a:t>
            </a:r>
            <a:r>
              <a:rPr lang="en-US" sz="1600" dirty="0">
                <a:solidFill>
                  <a:srgbClr val="595858"/>
                </a:solidFill>
                <a:latin typeface="Arial" panose="020B0604020202020204" pitchFamily="34" charset="0"/>
                <a:ea typeface="Times New Roman" panose="02020603050405020304" pitchFamily="18" charset="0"/>
                <a:cs typeface="Arial" panose="020B0604020202020204" pitchFamily="34" charset="0"/>
              </a:rPr>
              <a:t>Vodafone Idea</a:t>
            </a:r>
            <a:endParaRPr lang="en-US" sz="1600" dirty="0">
              <a:solidFill>
                <a:srgbClr val="595858"/>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12" name="Footer Placeholder 3">
            <a:extLst>
              <a:ext uri="{FF2B5EF4-FFF2-40B4-BE49-F238E27FC236}">
                <a16:creationId xmlns:a16="http://schemas.microsoft.com/office/drawing/2014/main" id="{B99E2E8D-670E-475F-B4BC-56D30E3650D4}"/>
              </a:ext>
            </a:extLst>
          </p:cNvPr>
          <p:cNvSpPr txBox="1">
            <a:spLocks/>
          </p:cNvSpPr>
          <p:nvPr/>
        </p:nvSpPr>
        <p:spPr>
          <a:xfrm>
            <a:off x="212419" y="6437297"/>
            <a:ext cx="503845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1300" dirty="0">
                <a:latin typeface="Arial" panose="020B0604020202020204" pitchFamily="34" charset="0"/>
                <a:ea typeface="Tahoma" panose="020B0604030504040204" pitchFamily="34" charset="0"/>
                <a:cs typeface="Arial" panose="020B0604020202020204" pitchFamily="34" charset="0"/>
              </a:rPr>
              <a:t>Stock Market Analysis – Vodafone Idea and Bharti Airtel </a:t>
            </a:r>
          </a:p>
        </p:txBody>
      </p:sp>
      <p:pic>
        <p:nvPicPr>
          <p:cNvPr id="7" name="Picture 6"/>
          <p:cNvPicPr/>
          <p:nvPr/>
        </p:nvPicPr>
        <p:blipFill>
          <a:blip r:embed="rId2"/>
          <a:stretch>
            <a:fillRect/>
          </a:stretch>
        </p:blipFill>
        <p:spPr>
          <a:xfrm>
            <a:off x="2135950" y="919685"/>
            <a:ext cx="5943600" cy="3794125"/>
          </a:xfrm>
          <a:prstGeom prst="rect">
            <a:avLst/>
          </a:prstGeom>
        </p:spPr>
      </p:pic>
      <p:pic>
        <p:nvPicPr>
          <p:cNvPr id="9" name="Picture 8"/>
          <p:cNvPicPr/>
          <p:nvPr/>
        </p:nvPicPr>
        <p:blipFill>
          <a:blip r:embed="rId3"/>
          <a:stretch>
            <a:fillRect/>
          </a:stretch>
        </p:blipFill>
        <p:spPr>
          <a:xfrm>
            <a:off x="7985014" y="4592790"/>
            <a:ext cx="3409950" cy="1504950"/>
          </a:xfrm>
          <a:prstGeom prst="rect">
            <a:avLst/>
          </a:prstGeom>
        </p:spPr>
      </p:pic>
    </p:spTree>
    <p:extLst>
      <p:ext uri="{BB962C8B-B14F-4D97-AF65-F5344CB8AC3E}">
        <p14:creationId xmlns:p14="http://schemas.microsoft.com/office/powerpoint/2010/main" val="2893138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50A2A6-51D3-4C72-8CE4-B30597419B57}"/>
              </a:ext>
            </a:extLst>
          </p:cNvPr>
          <p:cNvSpPr txBox="1"/>
          <p:nvPr/>
        </p:nvSpPr>
        <p:spPr>
          <a:xfrm>
            <a:off x="594614" y="495036"/>
            <a:ext cx="11002769" cy="1131079"/>
          </a:xfrm>
          <a:prstGeom prst="rect">
            <a:avLst/>
          </a:prstGeom>
          <a:noFill/>
        </p:spPr>
        <p:txBody>
          <a:bodyPr wrap="square">
            <a:spAutoFit/>
          </a:bodyPr>
          <a:lstStyle/>
          <a:p>
            <a:pPr algn="just">
              <a:lnSpc>
                <a:spcPts val="1680"/>
              </a:lnSpc>
              <a:spcBef>
                <a:spcPts val="1500"/>
              </a:spcBef>
              <a:spcAft>
                <a:spcPts val="1500"/>
              </a:spcAft>
            </a:pPr>
            <a:r>
              <a:rPr lang="en-IN" sz="1600" b="1" dirty="0" smtClean="0">
                <a:solidFill>
                  <a:srgbClr val="990000"/>
                </a:solidFill>
                <a:latin typeface="Arial" panose="020B0604020202020204" pitchFamily="34" charset="0"/>
                <a:ea typeface="Times New Roman" panose="02020603050405020304" pitchFamily="18" charset="0"/>
                <a:cs typeface="Arial" panose="020B0604020202020204" pitchFamily="34" charset="0"/>
              </a:rPr>
              <a:t>ii)    </a:t>
            </a:r>
            <a:r>
              <a:rPr lang="en-IN" sz="1600" b="1" dirty="0">
                <a:solidFill>
                  <a:srgbClr val="990000"/>
                </a:solidFill>
                <a:effectLst/>
                <a:latin typeface="Arial" panose="020B0604020202020204" pitchFamily="34" charset="0"/>
                <a:ea typeface="Times New Roman" panose="02020603050405020304" pitchFamily="18" charset="0"/>
                <a:cs typeface="Arial" panose="020B0604020202020204" pitchFamily="34" charset="0"/>
              </a:rPr>
              <a:t>Decomposing: </a:t>
            </a:r>
            <a:r>
              <a:rPr lang="en-US" sz="1800" dirty="0">
                <a:solidFill>
                  <a:srgbClr val="595858"/>
                </a:solidFill>
                <a:effectLst/>
                <a:latin typeface="Arial" panose="020B0604020202020204" pitchFamily="34" charset="0"/>
                <a:ea typeface="Times New Roman" panose="02020603050405020304" pitchFamily="18" charset="0"/>
                <a:cs typeface="Arial" panose="020B0604020202020204" pitchFamily="34" charset="0"/>
              </a:rPr>
              <a:t>In this approach, both trend and seasonality are modeled separately and the remaining                        		  of the series is </a:t>
            </a:r>
            <a:r>
              <a:rPr lang="en-US" sz="1800" dirty="0" smtClean="0">
                <a:solidFill>
                  <a:srgbClr val="595858"/>
                </a:solidFill>
                <a:effectLst/>
                <a:latin typeface="Arial" panose="020B0604020202020204" pitchFamily="34" charset="0"/>
                <a:ea typeface="Times New Roman" panose="02020603050405020304" pitchFamily="18" charset="0"/>
                <a:cs typeface="Arial" panose="020B0604020202020204" pitchFamily="34" charset="0"/>
              </a:rPr>
              <a:t>returned.</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ts val="1680"/>
              </a:lnSpc>
              <a:spcBef>
                <a:spcPts val="1500"/>
              </a:spcBef>
              <a:spcAft>
                <a:spcPts val="1500"/>
              </a:spcAft>
            </a:pPr>
            <a:endParaRPr lang="en-US" sz="1600" dirty="0">
              <a:solidFill>
                <a:srgbClr val="595858"/>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756FCAA8-003A-4930-BE0C-D79DDA2854EB}"/>
              </a:ext>
            </a:extLst>
          </p:cNvPr>
          <p:cNvSpPr/>
          <p:nvPr/>
        </p:nvSpPr>
        <p:spPr>
          <a:xfrm>
            <a:off x="309401" y="242866"/>
            <a:ext cx="11573197" cy="6206013"/>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rial" panose="020B0604020202020204" pitchFamily="34" charset="0"/>
              <a:ea typeface="Tahoma" panose="020B060403050404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1EDFA85B-DB05-42A9-8B94-202F01019EDA}"/>
              </a:ext>
            </a:extLst>
          </p:cNvPr>
          <p:cNvSpPr txBox="1"/>
          <p:nvPr/>
        </p:nvSpPr>
        <p:spPr>
          <a:xfrm>
            <a:off x="1080655" y="1146917"/>
            <a:ext cx="10815798" cy="310341"/>
          </a:xfrm>
          <a:prstGeom prst="rect">
            <a:avLst/>
          </a:prstGeom>
          <a:noFill/>
        </p:spPr>
        <p:txBody>
          <a:bodyPr wrap="square">
            <a:spAutoFit/>
          </a:bodyPr>
          <a:lstStyle/>
          <a:p>
            <a:pPr algn="just">
              <a:lnSpc>
                <a:spcPts val="1680"/>
              </a:lnSpc>
              <a:spcBef>
                <a:spcPts val="1500"/>
              </a:spcBef>
              <a:spcAft>
                <a:spcPts val="1500"/>
              </a:spcAft>
            </a:pPr>
            <a:r>
              <a:rPr lang="en-US" sz="1600" b="1" dirty="0">
                <a:solidFill>
                  <a:srgbClr val="990000"/>
                </a:solidFill>
                <a:effectLst/>
                <a:latin typeface="Arial" panose="020B0604020202020204" pitchFamily="34" charset="0"/>
                <a:ea typeface="Times New Roman" panose="02020603050405020304" pitchFamily="18" charset="0"/>
                <a:cs typeface="Arial" panose="020B0604020202020204" pitchFamily="34" charset="0"/>
              </a:rPr>
              <a:t>Decomposing</a:t>
            </a:r>
            <a:r>
              <a:rPr lang="en-IN" sz="1600" b="1" dirty="0">
                <a:solidFill>
                  <a:srgbClr val="990000"/>
                </a:solidFill>
                <a:latin typeface="Arial" panose="020B0604020202020204" pitchFamily="34" charset="0"/>
                <a:ea typeface="Times New Roman" panose="02020603050405020304" pitchFamily="18" charset="0"/>
                <a:cs typeface="Arial" panose="020B0604020202020204" pitchFamily="34" charset="0"/>
              </a:rPr>
              <a:t>: </a:t>
            </a:r>
            <a:r>
              <a:rPr lang="en-US" sz="1600" dirty="0">
                <a:solidFill>
                  <a:srgbClr val="595858"/>
                </a:solidFill>
                <a:effectLst/>
                <a:latin typeface="Arial" panose="020B0604020202020204" pitchFamily="34" charset="0"/>
                <a:ea typeface="Times New Roman" panose="02020603050405020304" pitchFamily="18" charset="0"/>
                <a:cs typeface="Arial" panose="020B0604020202020204" pitchFamily="34" charset="0"/>
              </a:rPr>
              <a:t>Bharti Airtel</a:t>
            </a:r>
          </a:p>
        </p:txBody>
      </p:sp>
      <p:pic>
        <p:nvPicPr>
          <p:cNvPr id="16" name="Picture 15">
            <a:extLst>
              <a:ext uri="{FF2B5EF4-FFF2-40B4-BE49-F238E27FC236}">
                <a16:creationId xmlns:a16="http://schemas.microsoft.com/office/drawing/2014/main" id="{D2CF3AD8-C93C-423E-9BE6-829D57B416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811" y="1804717"/>
            <a:ext cx="10162244" cy="4393685"/>
          </a:xfrm>
          <a:prstGeom prst="rect">
            <a:avLst/>
          </a:prstGeom>
        </p:spPr>
      </p:pic>
      <p:sp>
        <p:nvSpPr>
          <p:cNvPr id="18" name="Footer Placeholder 3">
            <a:extLst>
              <a:ext uri="{FF2B5EF4-FFF2-40B4-BE49-F238E27FC236}">
                <a16:creationId xmlns:a16="http://schemas.microsoft.com/office/drawing/2014/main" id="{BF826260-9565-45C9-BD9A-375C7863E1CB}"/>
              </a:ext>
            </a:extLst>
          </p:cNvPr>
          <p:cNvSpPr txBox="1">
            <a:spLocks/>
          </p:cNvSpPr>
          <p:nvPr/>
        </p:nvSpPr>
        <p:spPr>
          <a:xfrm>
            <a:off x="212419" y="6437297"/>
            <a:ext cx="503845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1300" dirty="0">
                <a:latin typeface="Arial" panose="020B0604020202020204" pitchFamily="34" charset="0"/>
                <a:ea typeface="Tahoma" panose="020B0604030504040204" pitchFamily="34" charset="0"/>
                <a:cs typeface="Arial" panose="020B0604020202020204" pitchFamily="34" charset="0"/>
              </a:rPr>
              <a:t>Stock Market Analysis – Vodafone Idea and Bharti Airtel </a:t>
            </a:r>
          </a:p>
        </p:txBody>
      </p:sp>
    </p:spTree>
    <p:extLst>
      <p:ext uri="{BB962C8B-B14F-4D97-AF65-F5344CB8AC3E}">
        <p14:creationId xmlns:p14="http://schemas.microsoft.com/office/powerpoint/2010/main" val="3923545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5829C69-AECF-434A-AD5C-EE17E30A676C}"/>
              </a:ext>
            </a:extLst>
          </p:cNvPr>
          <p:cNvSpPr/>
          <p:nvPr/>
        </p:nvSpPr>
        <p:spPr>
          <a:xfrm>
            <a:off x="309401" y="242866"/>
            <a:ext cx="11573197" cy="6206013"/>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rial" panose="020B0604020202020204" pitchFamily="34" charset="0"/>
              <a:ea typeface="Tahoma" panose="020B060403050404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16B51D1E-1950-4E4D-8C5D-A2A4219663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728" y="619124"/>
            <a:ext cx="10584872" cy="3484007"/>
          </a:xfrm>
          <a:prstGeom prst="rect">
            <a:avLst/>
          </a:prstGeom>
        </p:spPr>
      </p:pic>
      <p:pic>
        <p:nvPicPr>
          <p:cNvPr id="10" name="Picture 9">
            <a:extLst>
              <a:ext uri="{FF2B5EF4-FFF2-40B4-BE49-F238E27FC236}">
                <a16:creationId xmlns:a16="http://schemas.microsoft.com/office/drawing/2014/main" id="{EEA457EA-1F40-4E0D-8EE9-407D90B87F6B}"/>
              </a:ext>
            </a:extLst>
          </p:cNvPr>
          <p:cNvPicPr>
            <a:picLocks noChangeAspect="1"/>
          </p:cNvPicPr>
          <p:nvPr/>
        </p:nvPicPr>
        <p:blipFill>
          <a:blip r:embed="rId3"/>
          <a:stretch>
            <a:fillRect/>
          </a:stretch>
        </p:blipFill>
        <p:spPr>
          <a:xfrm>
            <a:off x="917132" y="4207382"/>
            <a:ext cx="4499996" cy="2031494"/>
          </a:xfrm>
          <a:prstGeom prst="rect">
            <a:avLst/>
          </a:prstGeom>
        </p:spPr>
      </p:pic>
      <p:sp>
        <p:nvSpPr>
          <p:cNvPr id="12" name="Footer Placeholder 3">
            <a:extLst>
              <a:ext uri="{FF2B5EF4-FFF2-40B4-BE49-F238E27FC236}">
                <a16:creationId xmlns:a16="http://schemas.microsoft.com/office/drawing/2014/main" id="{DE962392-7A14-4F7A-9D51-2F41B4AA4DE1}"/>
              </a:ext>
            </a:extLst>
          </p:cNvPr>
          <p:cNvSpPr txBox="1">
            <a:spLocks/>
          </p:cNvSpPr>
          <p:nvPr/>
        </p:nvSpPr>
        <p:spPr>
          <a:xfrm>
            <a:off x="212419" y="6437297"/>
            <a:ext cx="503845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1300" dirty="0">
                <a:latin typeface="Arial" panose="020B0604020202020204" pitchFamily="34" charset="0"/>
                <a:ea typeface="Tahoma" panose="020B0604030504040204" pitchFamily="34" charset="0"/>
                <a:cs typeface="Arial" panose="020B0604020202020204" pitchFamily="34" charset="0"/>
              </a:rPr>
              <a:t>Stock Market Analysis – Vodafone Idea and Bharti Airtel </a:t>
            </a:r>
          </a:p>
        </p:txBody>
      </p:sp>
    </p:spTree>
    <p:extLst>
      <p:ext uri="{BB962C8B-B14F-4D97-AF65-F5344CB8AC3E}">
        <p14:creationId xmlns:p14="http://schemas.microsoft.com/office/powerpoint/2010/main" val="3872305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EF34650-6A52-48F3-A3BA-6AC2A1E690B9}"/>
              </a:ext>
            </a:extLst>
          </p:cNvPr>
          <p:cNvSpPr/>
          <p:nvPr/>
        </p:nvSpPr>
        <p:spPr>
          <a:xfrm>
            <a:off x="309401" y="242866"/>
            <a:ext cx="11573197" cy="6206013"/>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3AE2E177-F4BD-4720-AAF7-6C896236FE93}"/>
              </a:ext>
            </a:extLst>
          </p:cNvPr>
          <p:cNvSpPr txBox="1"/>
          <p:nvPr/>
        </p:nvSpPr>
        <p:spPr>
          <a:xfrm>
            <a:off x="594614" y="565026"/>
            <a:ext cx="11002769" cy="310341"/>
          </a:xfrm>
          <a:prstGeom prst="rect">
            <a:avLst/>
          </a:prstGeom>
          <a:noFill/>
        </p:spPr>
        <p:txBody>
          <a:bodyPr wrap="square">
            <a:spAutoFit/>
          </a:bodyPr>
          <a:lstStyle/>
          <a:p>
            <a:pPr algn="just">
              <a:lnSpc>
                <a:spcPts val="1680"/>
              </a:lnSpc>
              <a:spcBef>
                <a:spcPts val="1500"/>
              </a:spcBef>
              <a:spcAft>
                <a:spcPts val="1500"/>
              </a:spcAft>
            </a:pPr>
            <a:r>
              <a:rPr lang="en-US" sz="1600" b="1" dirty="0">
                <a:solidFill>
                  <a:srgbClr val="990000"/>
                </a:solidFill>
                <a:effectLst/>
                <a:latin typeface="Arial" panose="020B0604020202020204" pitchFamily="34" charset="0"/>
                <a:ea typeface="Times New Roman" panose="02020603050405020304" pitchFamily="18" charset="0"/>
                <a:cs typeface="Arial" panose="020B0604020202020204" pitchFamily="34" charset="0"/>
              </a:rPr>
              <a:t>Decomposing</a:t>
            </a:r>
            <a:r>
              <a:rPr lang="en-IN" sz="1600" b="1" dirty="0">
                <a:solidFill>
                  <a:srgbClr val="990000"/>
                </a:solidFill>
                <a:latin typeface="Arial" panose="020B0604020202020204" pitchFamily="34" charset="0"/>
                <a:ea typeface="Times New Roman" panose="02020603050405020304" pitchFamily="18" charset="0"/>
                <a:cs typeface="Arial" panose="020B0604020202020204" pitchFamily="34" charset="0"/>
              </a:rPr>
              <a:t>: </a:t>
            </a:r>
            <a:r>
              <a:rPr lang="en-US" sz="1600" dirty="0">
                <a:solidFill>
                  <a:srgbClr val="595858"/>
                </a:solidFill>
                <a:latin typeface="Arial" panose="020B0604020202020204" pitchFamily="34" charset="0"/>
                <a:ea typeface="Times New Roman" panose="02020603050405020304" pitchFamily="18" charset="0"/>
                <a:cs typeface="Arial" panose="020B0604020202020204" pitchFamily="34" charset="0"/>
              </a:rPr>
              <a:t>Vodafone Idea</a:t>
            </a:r>
          </a:p>
        </p:txBody>
      </p:sp>
      <p:pic>
        <p:nvPicPr>
          <p:cNvPr id="10" name="Picture 9">
            <a:extLst>
              <a:ext uri="{FF2B5EF4-FFF2-40B4-BE49-F238E27FC236}">
                <a16:creationId xmlns:a16="http://schemas.microsoft.com/office/drawing/2014/main" id="{0D43B785-4EEB-492E-AC7C-FE846F29F0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560" y="984154"/>
            <a:ext cx="10323368" cy="4889691"/>
          </a:xfrm>
          <a:prstGeom prst="rect">
            <a:avLst/>
          </a:prstGeom>
        </p:spPr>
      </p:pic>
      <p:sp>
        <p:nvSpPr>
          <p:cNvPr id="14" name="Footer Placeholder 3">
            <a:extLst>
              <a:ext uri="{FF2B5EF4-FFF2-40B4-BE49-F238E27FC236}">
                <a16:creationId xmlns:a16="http://schemas.microsoft.com/office/drawing/2014/main" id="{A6A156EC-AE74-439C-8878-1F73EA52CC59}"/>
              </a:ext>
            </a:extLst>
          </p:cNvPr>
          <p:cNvSpPr txBox="1">
            <a:spLocks/>
          </p:cNvSpPr>
          <p:nvPr/>
        </p:nvSpPr>
        <p:spPr>
          <a:xfrm>
            <a:off x="212419" y="6437297"/>
            <a:ext cx="503845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1300" dirty="0">
                <a:latin typeface="Arial" panose="020B0604020202020204" pitchFamily="34" charset="0"/>
                <a:ea typeface="Tahoma" panose="020B0604030504040204" pitchFamily="34" charset="0"/>
                <a:cs typeface="Arial" panose="020B0604020202020204" pitchFamily="34" charset="0"/>
              </a:rPr>
              <a:t>Stock Market Analysis – Vodafone Idea and Bharti Airtel </a:t>
            </a:r>
          </a:p>
        </p:txBody>
      </p:sp>
    </p:spTree>
    <p:extLst>
      <p:ext uri="{BB962C8B-B14F-4D97-AF65-F5344CB8AC3E}">
        <p14:creationId xmlns:p14="http://schemas.microsoft.com/office/powerpoint/2010/main" val="976825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5BE4D6-FED1-4CF0-A869-FF5ED247590B}"/>
              </a:ext>
            </a:extLst>
          </p:cNvPr>
          <p:cNvSpPr/>
          <p:nvPr/>
        </p:nvSpPr>
        <p:spPr>
          <a:xfrm>
            <a:off x="309401" y="242866"/>
            <a:ext cx="11573197" cy="6206013"/>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rial" panose="020B0604020202020204" pitchFamily="34" charset="0"/>
              <a:ea typeface="Tahoma" panose="020B060403050404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DE131BCA-248B-4693-921E-7CDA92D9F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016" y="409121"/>
            <a:ext cx="10571020" cy="3847327"/>
          </a:xfrm>
          <a:prstGeom prst="rect">
            <a:avLst/>
          </a:prstGeom>
        </p:spPr>
      </p:pic>
      <p:pic>
        <p:nvPicPr>
          <p:cNvPr id="8" name="Picture 7">
            <a:extLst>
              <a:ext uri="{FF2B5EF4-FFF2-40B4-BE49-F238E27FC236}">
                <a16:creationId xmlns:a16="http://schemas.microsoft.com/office/drawing/2014/main" id="{98D9FB4F-705A-42F2-A22F-926B2EF059BF}"/>
              </a:ext>
            </a:extLst>
          </p:cNvPr>
          <p:cNvPicPr>
            <a:picLocks noChangeAspect="1"/>
          </p:cNvPicPr>
          <p:nvPr/>
        </p:nvPicPr>
        <p:blipFill>
          <a:blip r:embed="rId3"/>
          <a:stretch>
            <a:fillRect/>
          </a:stretch>
        </p:blipFill>
        <p:spPr>
          <a:xfrm>
            <a:off x="984538" y="4348142"/>
            <a:ext cx="4238625" cy="1900258"/>
          </a:xfrm>
          <a:prstGeom prst="rect">
            <a:avLst/>
          </a:prstGeom>
        </p:spPr>
      </p:pic>
      <p:sp>
        <p:nvSpPr>
          <p:cNvPr id="12" name="Footer Placeholder 3">
            <a:extLst>
              <a:ext uri="{FF2B5EF4-FFF2-40B4-BE49-F238E27FC236}">
                <a16:creationId xmlns:a16="http://schemas.microsoft.com/office/drawing/2014/main" id="{AE38FF60-4C55-4A68-B643-6F33E04D6D31}"/>
              </a:ext>
            </a:extLst>
          </p:cNvPr>
          <p:cNvSpPr txBox="1">
            <a:spLocks/>
          </p:cNvSpPr>
          <p:nvPr/>
        </p:nvSpPr>
        <p:spPr>
          <a:xfrm>
            <a:off x="212419" y="6437297"/>
            <a:ext cx="503845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1300" dirty="0">
                <a:latin typeface="Arial" panose="020B0604020202020204" pitchFamily="34" charset="0"/>
                <a:ea typeface="Tahoma" panose="020B0604030504040204" pitchFamily="34" charset="0"/>
                <a:cs typeface="Arial" panose="020B0604020202020204" pitchFamily="34" charset="0"/>
              </a:rPr>
              <a:t>Stock Market Analysis – Vodafone Idea and Bharti Airtel </a:t>
            </a:r>
          </a:p>
        </p:txBody>
      </p:sp>
      <p:sp>
        <p:nvSpPr>
          <p:cNvPr id="13" name="Footer Placeholder 3">
            <a:extLst>
              <a:ext uri="{FF2B5EF4-FFF2-40B4-BE49-F238E27FC236}">
                <a16:creationId xmlns:a16="http://schemas.microsoft.com/office/drawing/2014/main" id="{FADA3A57-DC27-41AD-9B75-3E126D4998B0}"/>
              </a:ext>
            </a:extLst>
          </p:cNvPr>
          <p:cNvSpPr txBox="1">
            <a:spLocks/>
          </p:cNvSpPr>
          <p:nvPr/>
        </p:nvSpPr>
        <p:spPr>
          <a:xfrm>
            <a:off x="4219898" y="5009287"/>
            <a:ext cx="503845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IN" sz="1300" dirty="0">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616178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97EFCAC-C43F-448C-BD14-A42C34003D69}"/>
              </a:ext>
            </a:extLst>
          </p:cNvPr>
          <p:cNvSpPr/>
          <p:nvPr/>
        </p:nvSpPr>
        <p:spPr>
          <a:xfrm>
            <a:off x="309401" y="242866"/>
            <a:ext cx="11573197" cy="6206013"/>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rial" panose="020B0604020202020204" pitchFamily="34" charset="0"/>
              <a:ea typeface="Tahoma" panose="020B0604030504040204" pitchFamily="34" charset="0"/>
              <a:cs typeface="Arial" panose="020B0604020202020204" pitchFamily="34" charset="0"/>
            </a:endParaRPr>
          </a:p>
        </p:txBody>
      </p:sp>
      <p:sp>
        <p:nvSpPr>
          <p:cNvPr id="9" name="TextBox 8">
            <a:extLst>
              <a:ext uri="{FF2B5EF4-FFF2-40B4-BE49-F238E27FC236}">
                <a16:creationId xmlns:a16="http://schemas.microsoft.com/office/drawing/2014/main" id="{7C098F1F-4E02-4A5E-AAE0-2BE44A46733F}"/>
              </a:ext>
            </a:extLst>
          </p:cNvPr>
          <p:cNvSpPr txBox="1"/>
          <p:nvPr/>
        </p:nvSpPr>
        <p:spPr>
          <a:xfrm>
            <a:off x="594614" y="668141"/>
            <a:ext cx="11002769" cy="310341"/>
          </a:xfrm>
          <a:prstGeom prst="rect">
            <a:avLst/>
          </a:prstGeom>
          <a:noFill/>
        </p:spPr>
        <p:txBody>
          <a:bodyPr wrap="square">
            <a:spAutoFit/>
          </a:bodyPr>
          <a:lstStyle/>
          <a:p>
            <a:pPr algn="just">
              <a:lnSpc>
                <a:spcPts val="1680"/>
              </a:lnSpc>
              <a:spcBef>
                <a:spcPts val="1500"/>
              </a:spcBef>
              <a:spcAft>
                <a:spcPts val="1500"/>
              </a:spcAft>
            </a:pPr>
            <a:r>
              <a:rPr lang="en-IN" sz="1600" b="1" dirty="0">
                <a:solidFill>
                  <a:srgbClr val="990000"/>
                </a:solidFill>
                <a:latin typeface="Arial" panose="020B0604020202020204" pitchFamily="34" charset="0"/>
                <a:ea typeface="Times New Roman" panose="02020603050405020304" pitchFamily="18" charset="0"/>
                <a:cs typeface="Arial" panose="020B0604020202020204" pitchFamily="34" charset="0"/>
              </a:rPr>
              <a:t>iv)    Data Splitting: </a:t>
            </a:r>
            <a:r>
              <a:rPr lang="en-IN" sz="1600" dirty="0">
                <a:latin typeface="Arial" panose="020B0604020202020204" pitchFamily="34" charset="0"/>
                <a:ea typeface="Times New Roman" panose="02020603050405020304" pitchFamily="18" charset="0"/>
                <a:cs typeface="Arial" panose="020B0604020202020204" pitchFamily="34" charset="0"/>
              </a:rPr>
              <a:t>S</a:t>
            </a:r>
            <a:r>
              <a:rPr lang="en-US" sz="1600" dirty="0">
                <a:latin typeface="Arial" panose="020B0604020202020204" pitchFamily="34" charset="0"/>
                <a:ea typeface="Times New Roman" panose="02020603050405020304" pitchFamily="18" charset="0"/>
                <a:cs typeface="Arial" panose="020B0604020202020204" pitchFamily="34" charset="0"/>
              </a:rPr>
              <a:t>plit the data into train and testing set</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11" name="Picture 10">
            <a:extLst>
              <a:ext uri="{FF2B5EF4-FFF2-40B4-BE49-F238E27FC236}">
                <a16:creationId xmlns:a16="http://schemas.microsoft.com/office/drawing/2014/main" id="{9B402604-8098-4044-A20C-528BD100D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674" y="2050472"/>
            <a:ext cx="5615251" cy="3420785"/>
          </a:xfrm>
          <a:prstGeom prst="rect">
            <a:avLst/>
          </a:prstGeom>
        </p:spPr>
      </p:pic>
      <p:pic>
        <p:nvPicPr>
          <p:cNvPr id="13" name="Picture 12">
            <a:extLst>
              <a:ext uri="{FF2B5EF4-FFF2-40B4-BE49-F238E27FC236}">
                <a16:creationId xmlns:a16="http://schemas.microsoft.com/office/drawing/2014/main" id="{7D4D8842-AF08-422D-8BA7-8B0581331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7607" y="2050473"/>
            <a:ext cx="5325080" cy="3420784"/>
          </a:xfrm>
          <a:prstGeom prst="rect">
            <a:avLst/>
          </a:prstGeom>
        </p:spPr>
      </p:pic>
      <p:sp>
        <p:nvSpPr>
          <p:cNvPr id="15" name="TextBox 14">
            <a:extLst>
              <a:ext uri="{FF2B5EF4-FFF2-40B4-BE49-F238E27FC236}">
                <a16:creationId xmlns:a16="http://schemas.microsoft.com/office/drawing/2014/main" id="{827BEB0C-240F-4A15-8BF3-D79C097E3C31}"/>
              </a:ext>
            </a:extLst>
          </p:cNvPr>
          <p:cNvSpPr txBox="1"/>
          <p:nvPr/>
        </p:nvSpPr>
        <p:spPr>
          <a:xfrm>
            <a:off x="2627163" y="1448250"/>
            <a:ext cx="1364974" cy="646331"/>
          </a:xfrm>
          <a:prstGeom prst="rect">
            <a:avLst/>
          </a:prstGeom>
          <a:noFill/>
        </p:spPr>
        <p:txBody>
          <a:bodyPr wrap="square" rtlCol="0">
            <a:spAutoFit/>
          </a:bodyPr>
          <a:lstStyle/>
          <a:p>
            <a:r>
              <a:rPr lang="en-IN" dirty="0">
                <a:solidFill>
                  <a:srgbClr val="990000"/>
                </a:solidFill>
              </a:rPr>
              <a:t>Bharti Airtel</a:t>
            </a:r>
          </a:p>
          <a:p>
            <a:endParaRPr lang="en-IN" dirty="0">
              <a:solidFill>
                <a:srgbClr val="990000"/>
              </a:solidFill>
            </a:endParaRPr>
          </a:p>
        </p:txBody>
      </p:sp>
      <p:sp>
        <p:nvSpPr>
          <p:cNvPr id="17" name="TextBox 16">
            <a:extLst>
              <a:ext uri="{FF2B5EF4-FFF2-40B4-BE49-F238E27FC236}">
                <a16:creationId xmlns:a16="http://schemas.microsoft.com/office/drawing/2014/main" id="{11C7634A-3456-47C6-96B6-F0A067C5926D}"/>
              </a:ext>
            </a:extLst>
          </p:cNvPr>
          <p:cNvSpPr txBox="1"/>
          <p:nvPr/>
        </p:nvSpPr>
        <p:spPr>
          <a:xfrm>
            <a:off x="8450919" y="1448250"/>
            <a:ext cx="1690607" cy="646331"/>
          </a:xfrm>
          <a:prstGeom prst="rect">
            <a:avLst/>
          </a:prstGeom>
          <a:noFill/>
        </p:spPr>
        <p:txBody>
          <a:bodyPr wrap="square" rtlCol="0">
            <a:spAutoFit/>
          </a:bodyPr>
          <a:lstStyle/>
          <a:p>
            <a:r>
              <a:rPr lang="en-IN" dirty="0">
                <a:solidFill>
                  <a:srgbClr val="990000"/>
                </a:solidFill>
              </a:rPr>
              <a:t>Vodafone Idea</a:t>
            </a:r>
          </a:p>
          <a:p>
            <a:endParaRPr lang="en-IN" dirty="0">
              <a:solidFill>
                <a:srgbClr val="990000"/>
              </a:solidFill>
            </a:endParaRPr>
          </a:p>
        </p:txBody>
      </p:sp>
      <p:cxnSp>
        <p:nvCxnSpPr>
          <p:cNvPr id="18" name="Straight Connector 17">
            <a:extLst>
              <a:ext uri="{FF2B5EF4-FFF2-40B4-BE49-F238E27FC236}">
                <a16:creationId xmlns:a16="http://schemas.microsoft.com/office/drawing/2014/main" id="{C613EF13-FEBB-4A8D-916D-89D9DA52523F}"/>
              </a:ext>
            </a:extLst>
          </p:cNvPr>
          <p:cNvCxnSpPr>
            <a:cxnSpLocks/>
          </p:cNvCxnSpPr>
          <p:nvPr/>
        </p:nvCxnSpPr>
        <p:spPr>
          <a:xfrm>
            <a:off x="6268626" y="1448250"/>
            <a:ext cx="1" cy="3933772"/>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Footer Placeholder 3">
            <a:extLst>
              <a:ext uri="{FF2B5EF4-FFF2-40B4-BE49-F238E27FC236}">
                <a16:creationId xmlns:a16="http://schemas.microsoft.com/office/drawing/2014/main" id="{06AA26EB-7A13-4AC9-A37E-112AC274949E}"/>
              </a:ext>
            </a:extLst>
          </p:cNvPr>
          <p:cNvSpPr txBox="1">
            <a:spLocks/>
          </p:cNvSpPr>
          <p:nvPr/>
        </p:nvSpPr>
        <p:spPr>
          <a:xfrm>
            <a:off x="212419" y="6437297"/>
            <a:ext cx="503845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1300" dirty="0">
                <a:latin typeface="Arial" panose="020B0604020202020204" pitchFamily="34" charset="0"/>
                <a:ea typeface="Tahoma" panose="020B0604030504040204" pitchFamily="34" charset="0"/>
                <a:cs typeface="Arial" panose="020B0604020202020204" pitchFamily="34" charset="0"/>
              </a:rPr>
              <a:t>Stock Market Analysis – Vodafone Idea and Bharti Airtel </a:t>
            </a:r>
          </a:p>
        </p:txBody>
      </p:sp>
    </p:spTree>
    <p:extLst>
      <p:ext uri="{BB962C8B-B14F-4D97-AF65-F5344CB8AC3E}">
        <p14:creationId xmlns:p14="http://schemas.microsoft.com/office/powerpoint/2010/main" val="2743138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665870-2F76-476F-952A-19187639B47C}"/>
              </a:ext>
            </a:extLst>
          </p:cNvPr>
          <p:cNvSpPr/>
          <p:nvPr/>
        </p:nvSpPr>
        <p:spPr>
          <a:xfrm>
            <a:off x="309401" y="242866"/>
            <a:ext cx="11573197" cy="6206013"/>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rial" panose="020B0604020202020204" pitchFamily="34" charset="0"/>
              <a:ea typeface="Tahoma" panose="020B0604030504040204" pitchFamily="34" charset="0"/>
              <a:cs typeface="Arial" panose="020B0604020202020204" pitchFamily="34" charset="0"/>
            </a:endParaRPr>
          </a:p>
        </p:txBody>
      </p:sp>
      <p:sp>
        <p:nvSpPr>
          <p:cNvPr id="6" name="Text Placeholder 1">
            <a:extLst>
              <a:ext uri="{FF2B5EF4-FFF2-40B4-BE49-F238E27FC236}">
                <a16:creationId xmlns:a16="http://schemas.microsoft.com/office/drawing/2014/main" id="{7CC595AE-32A5-4DD4-930E-AF79A88CA244}"/>
              </a:ext>
            </a:extLst>
          </p:cNvPr>
          <p:cNvSpPr txBox="1">
            <a:spLocks/>
          </p:cNvSpPr>
          <p:nvPr/>
        </p:nvSpPr>
        <p:spPr>
          <a:xfrm>
            <a:off x="731278" y="409121"/>
            <a:ext cx="10729441" cy="724247"/>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endParaRPr lang="en-IN" sz="1600" dirty="0">
              <a:solidFill>
                <a:srgbClr val="CC0000"/>
              </a:solidFill>
              <a:latin typeface="Arial" panose="020B0604020202020204" pitchFamily="34" charset="0"/>
              <a:cs typeface="Arial" panose="020B0604020202020204" pitchFamily="34" charset="0"/>
            </a:endParaRPr>
          </a:p>
        </p:txBody>
      </p:sp>
      <p:sp>
        <p:nvSpPr>
          <p:cNvPr id="10" name="Text Placeholder 1">
            <a:extLst>
              <a:ext uri="{FF2B5EF4-FFF2-40B4-BE49-F238E27FC236}">
                <a16:creationId xmlns:a16="http://schemas.microsoft.com/office/drawing/2014/main" id="{F67594E3-C965-4D43-8AD9-76DB6C3FFFCE}"/>
              </a:ext>
            </a:extLst>
          </p:cNvPr>
          <p:cNvSpPr txBox="1">
            <a:spLocks/>
          </p:cNvSpPr>
          <p:nvPr/>
        </p:nvSpPr>
        <p:spPr>
          <a:xfrm>
            <a:off x="731277" y="409121"/>
            <a:ext cx="10729441" cy="4161183"/>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4000" b="0" i="0" dirty="0">
                <a:solidFill>
                  <a:srgbClr val="990000"/>
                </a:solidFill>
                <a:effectLst/>
                <a:latin typeface="Arial" panose="020B0604020202020204" pitchFamily="34" charset="0"/>
                <a:cs typeface="Arial" panose="020B0604020202020204" pitchFamily="34" charset="0"/>
              </a:rPr>
              <a:t>ARIMA Model</a:t>
            </a:r>
          </a:p>
          <a:p>
            <a:pPr algn="just"/>
            <a:endParaRPr lang="en-US" sz="1800" dirty="0">
              <a:solidFill>
                <a:schemeClr val="tx1"/>
              </a:solidFill>
              <a:latin typeface="Arial" panose="020B0604020202020204" pitchFamily="34" charset="0"/>
              <a:cs typeface="Arial" panose="020B0604020202020204" pitchFamily="34" charset="0"/>
            </a:endParaRPr>
          </a:p>
          <a:p>
            <a:pPr algn="just"/>
            <a:r>
              <a:rPr lang="en-US" sz="1800" dirty="0">
                <a:solidFill>
                  <a:schemeClr val="tx1"/>
                </a:solidFill>
                <a:latin typeface="Arial" panose="020B0604020202020204" pitchFamily="34" charset="0"/>
                <a:cs typeface="Arial" panose="020B0604020202020204" pitchFamily="34" charset="0"/>
              </a:rPr>
              <a:t>ARIMA is an acronym that stands for AutoRegressive Integrated Moving Average</a:t>
            </a:r>
            <a:r>
              <a:rPr lang="en-US" sz="1800">
                <a:solidFill>
                  <a:schemeClr val="tx1"/>
                </a:solidFill>
                <a:latin typeface="Arial" panose="020B0604020202020204" pitchFamily="34" charset="0"/>
                <a:cs typeface="Arial" panose="020B0604020202020204" pitchFamily="34" charset="0"/>
              </a:rPr>
              <a:t>. </a:t>
            </a:r>
            <a:endParaRPr lang="en-US" sz="1800" dirty="0">
              <a:solidFill>
                <a:schemeClr val="tx1"/>
              </a:solidFill>
              <a:latin typeface="Arial" panose="020B0604020202020204" pitchFamily="34" charset="0"/>
              <a:cs typeface="Arial" panose="020B0604020202020204" pitchFamily="34" charset="0"/>
            </a:endParaRPr>
          </a:p>
          <a:p>
            <a:pPr algn="just"/>
            <a:r>
              <a:rPr lang="en-US" sz="1800" dirty="0">
                <a:solidFill>
                  <a:schemeClr val="tx1"/>
                </a:solidFill>
                <a:latin typeface="Arial" panose="020B0604020202020204" pitchFamily="34" charset="0"/>
                <a:cs typeface="Arial" panose="020B0604020202020204" pitchFamily="34" charset="0"/>
              </a:rPr>
              <a:t>An ARIMA model is a class of statistical models for analyzing and forecasting time series data.</a:t>
            </a:r>
          </a:p>
          <a:p>
            <a:pPr algn="just"/>
            <a:endParaRPr lang="en-US" sz="1800" dirty="0">
              <a:solidFill>
                <a:schemeClr val="tx1"/>
              </a:solidFill>
              <a:latin typeface="Arial" panose="020B0604020202020204" pitchFamily="34" charset="0"/>
              <a:cs typeface="Arial" panose="020B0604020202020204" pitchFamily="34" charset="0"/>
            </a:endParaRPr>
          </a:p>
          <a:p>
            <a:pPr algn="just"/>
            <a:r>
              <a:rPr lang="en-US" sz="1800" dirty="0">
                <a:solidFill>
                  <a:schemeClr val="tx1"/>
                </a:solidFill>
                <a:latin typeface="Arial" panose="020B0604020202020204" pitchFamily="34" charset="0"/>
                <a:cs typeface="Arial" panose="020B0604020202020204" pitchFamily="34" charset="0"/>
              </a:rPr>
              <a:t>Auto ARIMA: Automatically discover the optimal order for an ARIMA model. The auto_arima function seeks to identify the most optimal parameters for an ARIMA model, and returns a fitted ARIMA model. This function is based on the commonly-used R function, forecast::auto.arima.</a:t>
            </a:r>
          </a:p>
          <a:p>
            <a:pPr algn="just"/>
            <a:endParaRPr lang="en-US" sz="1800" dirty="0">
              <a:solidFill>
                <a:schemeClr val="tx1"/>
              </a:solidFill>
              <a:latin typeface="Arial" panose="020B0604020202020204" pitchFamily="34" charset="0"/>
              <a:cs typeface="Arial" panose="020B0604020202020204" pitchFamily="34" charset="0"/>
            </a:endParaRPr>
          </a:p>
          <a:p>
            <a:pPr algn="just"/>
            <a:endParaRPr lang="en-US" sz="1800" dirty="0">
              <a:solidFill>
                <a:schemeClr val="tx1"/>
              </a:solidFill>
              <a:latin typeface="Arial" panose="020B0604020202020204" pitchFamily="34" charset="0"/>
              <a:cs typeface="Arial" panose="020B0604020202020204" pitchFamily="34" charset="0"/>
            </a:endParaRPr>
          </a:p>
          <a:p>
            <a:pPr algn="just"/>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6624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AC34137-BF46-483E-A81F-77E9B9AAB5CE}"/>
              </a:ext>
            </a:extLst>
          </p:cNvPr>
          <p:cNvSpPr>
            <a:spLocks noGrp="1"/>
          </p:cNvSpPr>
          <p:nvPr>
            <p:ph type="ftr" sz="quarter" idx="11"/>
          </p:nvPr>
        </p:nvSpPr>
        <p:spPr>
          <a:xfrm>
            <a:off x="212419" y="6492875"/>
            <a:ext cx="5038454" cy="365125"/>
          </a:xfrm>
        </p:spPr>
        <p:txBody>
          <a:bodyPr/>
          <a:lstStyle/>
          <a:p>
            <a:pPr algn="l"/>
            <a:r>
              <a:rPr lang="en-IN" sz="1300" dirty="0">
                <a:ea typeface="Tahoma" panose="020B0604030504040204" pitchFamily="34" charset="0"/>
                <a:cs typeface="Arial" panose="020B0604020202020204" pitchFamily="34" charset="0"/>
              </a:rPr>
              <a:t>Stock Market Analysis – Vodafone Idea and Bharti Airtel </a:t>
            </a:r>
          </a:p>
        </p:txBody>
      </p:sp>
      <p:sp>
        <p:nvSpPr>
          <p:cNvPr id="5" name="Text Placeholder 1">
            <a:extLst>
              <a:ext uri="{FF2B5EF4-FFF2-40B4-BE49-F238E27FC236}">
                <a16:creationId xmlns:a16="http://schemas.microsoft.com/office/drawing/2014/main" id="{F3DD1121-4973-4FB3-AC48-8DB68D14AEEC}"/>
              </a:ext>
            </a:extLst>
          </p:cNvPr>
          <p:cNvSpPr txBox="1">
            <a:spLocks/>
          </p:cNvSpPr>
          <p:nvPr/>
        </p:nvSpPr>
        <p:spPr>
          <a:xfrm>
            <a:off x="309401" y="382165"/>
            <a:ext cx="11573197" cy="724247"/>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4000" dirty="0">
                <a:solidFill>
                  <a:srgbClr val="CC0000"/>
                </a:solidFill>
                <a:latin typeface="Arial" panose="020B0604020202020204" pitchFamily="34" charset="0"/>
                <a:ea typeface="Tahoma" panose="020B0604030504040204" pitchFamily="34" charset="0"/>
                <a:cs typeface="Arial" panose="020B0604020202020204" pitchFamily="34" charset="0"/>
              </a:rPr>
              <a:t>BHARTI AIRTEL</a:t>
            </a:r>
          </a:p>
        </p:txBody>
      </p:sp>
      <p:sp>
        <p:nvSpPr>
          <p:cNvPr id="6" name="TextBox 5">
            <a:extLst>
              <a:ext uri="{FF2B5EF4-FFF2-40B4-BE49-F238E27FC236}">
                <a16:creationId xmlns:a16="http://schemas.microsoft.com/office/drawing/2014/main" id="{C0C5024C-0440-40E5-B606-100AD465B4F7}"/>
              </a:ext>
            </a:extLst>
          </p:cNvPr>
          <p:cNvSpPr txBox="1"/>
          <p:nvPr/>
        </p:nvSpPr>
        <p:spPr>
          <a:xfrm>
            <a:off x="980660" y="1404730"/>
            <a:ext cx="7354957" cy="4708981"/>
          </a:xfrm>
          <a:prstGeom prst="rect">
            <a:avLst/>
          </a:prstGeom>
          <a:noFill/>
        </p:spPr>
        <p:txBody>
          <a:bodyPr wrap="square" rtlCol="0">
            <a:spAutoFit/>
          </a:bodyPr>
          <a:lstStyle/>
          <a:p>
            <a:pPr algn="just"/>
            <a:r>
              <a:rPr lang="en-US" sz="2000" b="0" i="0" dirty="0">
                <a:solidFill>
                  <a:srgbClr val="000000"/>
                </a:solidFill>
                <a:effectLst/>
                <a:latin typeface="Arial" panose="020B0604020202020204" pitchFamily="34" charset="0"/>
                <a:ea typeface="Tahoma" panose="020B0604030504040204" pitchFamily="34" charset="0"/>
                <a:cs typeface="Arial" panose="020B0604020202020204" pitchFamily="34" charset="0"/>
              </a:rPr>
              <a:t>Bharti Airtel Limited is a leading global telecommunications company with operations in 18 countries across Asia and Africa. </a:t>
            </a:r>
          </a:p>
          <a:p>
            <a:pPr algn="just"/>
            <a:endParaRPr lang="en-US" sz="2000" dirty="0">
              <a:solidFill>
                <a:srgbClr val="000000"/>
              </a:solidFill>
              <a:latin typeface="Arial" panose="020B0604020202020204" pitchFamily="34" charset="0"/>
              <a:ea typeface="Tahoma" panose="020B0604030504040204" pitchFamily="34" charset="0"/>
              <a:cs typeface="Arial" panose="020B0604020202020204" pitchFamily="34" charset="0"/>
            </a:endParaRPr>
          </a:p>
          <a:p>
            <a:pPr algn="just"/>
            <a:r>
              <a:rPr lang="en-US" sz="2000" b="0" i="0" dirty="0">
                <a:solidFill>
                  <a:srgbClr val="000000"/>
                </a:solidFill>
                <a:effectLst/>
                <a:latin typeface="Arial" panose="020B0604020202020204" pitchFamily="34" charset="0"/>
                <a:ea typeface="Tahoma" panose="020B0604030504040204" pitchFamily="34" charset="0"/>
                <a:cs typeface="Arial" panose="020B0604020202020204" pitchFamily="34" charset="0"/>
              </a:rPr>
              <a:t>Headquartered in New Delhi, India, the company ranks amongst the top 3 mobile service providers globally in terms of subscribers. </a:t>
            </a:r>
          </a:p>
          <a:p>
            <a:pPr algn="just"/>
            <a:endParaRPr lang="en-US" sz="2000" dirty="0">
              <a:solidFill>
                <a:srgbClr val="000000"/>
              </a:solidFill>
              <a:latin typeface="Arial" panose="020B0604020202020204" pitchFamily="34" charset="0"/>
              <a:ea typeface="Tahoma" panose="020B0604030504040204" pitchFamily="34" charset="0"/>
              <a:cs typeface="Arial" panose="020B0604020202020204" pitchFamily="34" charset="0"/>
            </a:endParaRPr>
          </a:p>
          <a:p>
            <a:pPr algn="just"/>
            <a:r>
              <a:rPr lang="en-US" sz="2000" b="0" i="0" dirty="0">
                <a:solidFill>
                  <a:srgbClr val="000000"/>
                </a:solidFill>
                <a:effectLst/>
                <a:latin typeface="Arial" panose="020B0604020202020204" pitchFamily="34" charset="0"/>
                <a:ea typeface="Tahoma" panose="020B0604030504040204" pitchFamily="34" charset="0"/>
                <a:cs typeface="Arial" panose="020B0604020202020204" pitchFamily="34" charset="0"/>
              </a:rPr>
              <a:t>In India, the company's product offerings include 2G, 3G and 4G wireless services, mobile commerce, fixed line services, high speed home broadband, DTH, enterprise services including national &amp; international long distance services to carriers. </a:t>
            </a:r>
            <a:endParaRPr lang="en-US" sz="2000" dirty="0">
              <a:solidFill>
                <a:srgbClr val="000000"/>
              </a:solidFill>
              <a:latin typeface="Arial" panose="020B0604020202020204" pitchFamily="34" charset="0"/>
              <a:ea typeface="Tahoma" panose="020B0604030504040204" pitchFamily="34" charset="0"/>
              <a:cs typeface="Arial" panose="020B0604020202020204" pitchFamily="34" charset="0"/>
            </a:endParaRPr>
          </a:p>
          <a:p>
            <a:pPr algn="just"/>
            <a:endParaRPr lang="en-US" sz="2000" b="0" i="0" dirty="0">
              <a:solidFill>
                <a:srgbClr val="000000"/>
              </a:solidFill>
              <a:effectLst/>
              <a:latin typeface="Arial" panose="020B0604020202020204" pitchFamily="34" charset="0"/>
              <a:ea typeface="Tahoma" panose="020B0604030504040204" pitchFamily="34" charset="0"/>
              <a:cs typeface="Arial" panose="020B0604020202020204" pitchFamily="34" charset="0"/>
            </a:endParaRPr>
          </a:p>
          <a:p>
            <a:pPr algn="just"/>
            <a:r>
              <a:rPr lang="en-US" sz="2000" b="0" i="0" dirty="0">
                <a:solidFill>
                  <a:srgbClr val="000000"/>
                </a:solidFill>
                <a:effectLst/>
                <a:latin typeface="Arial" panose="020B0604020202020204" pitchFamily="34" charset="0"/>
                <a:ea typeface="Tahoma" panose="020B0604030504040204" pitchFamily="34" charset="0"/>
                <a:cs typeface="Arial" panose="020B0604020202020204" pitchFamily="34" charset="0"/>
              </a:rPr>
              <a:t>Bharti Airtel has over 423 million customers across its operations at the end of March 2020.</a:t>
            </a:r>
            <a:endParaRPr lang="en-IN" sz="2000" dirty="0">
              <a:latin typeface="Arial" panose="020B0604020202020204" pitchFamily="34" charset="0"/>
              <a:ea typeface="Tahoma" panose="020B060403050404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3DAD8008-7DDB-4616-A2BE-21A9BEE291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5362" y="2151743"/>
            <a:ext cx="2122728" cy="2138648"/>
          </a:xfrm>
          <a:prstGeom prst="rect">
            <a:avLst/>
          </a:prstGeom>
        </p:spPr>
      </p:pic>
      <p:sp>
        <p:nvSpPr>
          <p:cNvPr id="8" name="Rectangle 7">
            <a:extLst>
              <a:ext uri="{FF2B5EF4-FFF2-40B4-BE49-F238E27FC236}">
                <a16:creationId xmlns:a16="http://schemas.microsoft.com/office/drawing/2014/main" id="{95A13FB9-DDF1-4C4C-85FA-8C7401508207}"/>
              </a:ext>
            </a:extLst>
          </p:cNvPr>
          <p:cNvSpPr/>
          <p:nvPr/>
        </p:nvSpPr>
        <p:spPr>
          <a:xfrm>
            <a:off x="309401" y="325993"/>
            <a:ext cx="11573197" cy="6206013"/>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4342831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87B3AD-1035-489F-B20C-0C26A7D963A7}"/>
              </a:ext>
            </a:extLst>
          </p:cNvPr>
          <p:cNvSpPr>
            <a:spLocks noGrp="1"/>
          </p:cNvSpPr>
          <p:nvPr>
            <p:ph type="body" sz="quarter" idx="10"/>
          </p:nvPr>
        </p:nvSpPr>
        <p:spPr/>
        <p:txBody>
          <a:bodyPr>
            <a:normAutofit/>
          </a:bodyPr>
          <a:lstStyle/>
          <a:p>
            <a:r>
              <a:rPr lang="en-IN" sz="2800" dirty="0">
                <a:solidFill>
                  <a:srgbClr val="CC0000"/>
                </a:solidFill>
                <a:latin typeface="+mn-lt"/>
              </a:rPr>
              <a:t>Parameters of ARIMA Model</a:t>
            </a:r>
          </a:p>
        </p:txBody>
      </p:sp>
      <p:sp>
        <p:nvSpPr>
          <p:cNvPr id="5" name="TextBox 4">
            <a:extLst>
              <a:ext uri="{FF2B5EF4-FFF2-40B4-BE49-F238E27FC236}">
                <a16:creationId xmlns:a16="http://schemas.microsoft.com/office/drawing/2014/main" id="{E4EFCBA4-CB27-41E3-9AF1-CDE2DE7BB887}"/>
              </a:ext>
            </a:extLst>
          </p:cNvPr>
          <p:cNvSpPr txBox="1"/>
          <p:nvPr/>
        </p:nvSpPr>
        <p:spPr>
          <a:xfrm>
            <a:off x="572251" y="1520687"/>
            <a:ext cx="10904132" cy="3970318"/>
          </a:xfrm>
          <a:prstGeom prst="rect">
            <a:avLst/>
          </a:prstGeom>
          <a:noFill/>
        </p:spPr>
        <p:txBody>
          <a:bodyPr wrap="square">
            <a:spAutoFit/>
          </a:bodyPr>
          <a:lstStyle/>
          <a:p>
            <a:pPr algn="just"/>
            <a:r>
              <a:rPr lang="en-IN" dirty="0">
                <a:solidFill>
                  <a:srgbClr val="CC0000"/>
                </a:solidFill>
              </a:rPr>
              <a:t>1.Number of AR (Auto-Regressive) terms (p)</a:t>
            </a:r>
            <a:r>
              <a:rPr lang="en-IN" dirty="0"/>
              <a:t>: AR terms are just lags of dependent variable. For instance if p is 5, the predictors for x(t) will be x(t-1)….x(t-5).</a:t>
            </a:r>
          </a:p>
          <a:p>
            <a:pPr algn="just"/>
            <a:endParaRPr lang="en-IN" dirty="0"/>
          </a:p>
          <a:p>
            <a:pPr algn="just"/>
            <a:r>
              <a:rPr lang="en-IN" dirty="0">
                <a:solidFill>
                  <a:srgbClr val="CC0000"/>
                </a:solidFill>
              </a:rPr>
              <a:t>2.Number of MA (Moving </a:t>
            </a:r>
            <a:r>
              <a:rPr lang="en-IN" dirty="0" smtClean="0">
                <a:solidFill>
                  <a:srgbClr val="CC0000"/>
                </a:solidFill>
              </a:rPr>
              <a:t>Average) terms </a:t>
            </a:r>
            <a:r>
              <a:rPr lang="en-IN" dirty="0">
                <a:solidFill>
                  <a:srgbClr val="CC0000"/>
                </a:solidFill>
              </a:rPr>
              <a:t>(q): </a:t>
            </a:r>
            <a:r>
              <a:rPr lang="en-IN" dirty="0"/>
              <a:t>MA terms are lagged forecast errors in prediction equation. For instance if q is 5, the predictors for x(t) will be e(t-1)….e(t-5) where e(</a:t>
            </a:r>
            <a:r>
              <a:rPr lang="en-IN" dirty="0" err="1"/>
              <a:t>i</a:t>
            </a:r>
            <a:r>
              <a:rPr lang="en-IN" dirty="0"/>
              <a:t>) is the difference between the moving average at I’th instant and actual value.</a:t>
            </a:r>
          </a:p>
          <a:p>
            <a:pPr algn="just"/>
            <a:endParaRPr lang="en-IN" dirty="0"/>
          </a:p>
          <a:p>
            <a:pPr algn="just"/>
            <a:r>
              <a:rPr lang="en-IN" dirty="0">
                <a:solidFill>
                  <a:srgbClr val="CC0000"/>
                </a:solidFill>
              </a:rPr>
              <a:t>3.Number of Differences (d): </a:t>
            </a:r>
            <a:r>
              <a:rPr lang="en-IN" dirty="0"/>
              <a:t>These are the number of nonseasonal differences, i.e. in this case we took the first order difference. So either we can pass that variable and put d=0 or pass the original variable and put d=1. Both will generate same results.</a:t>
            </a:r>
          </a:p>
          <a:p>
            <a:pPr algn="just"/>
            <a:endParaRPr lang="en-IN" dirty="0"/>
          </a:p>
          <a:p>
            <a:pPr algn="just"/>
            <a:r>
              <a:rPr lang="en-IN" dirty="0"/>
              <a:t>An importance concern here is how to determine the value of ‘p’ and ‘q’.</a:t>
            </a:r>
          </a:p>
          <a:p>
            <a:pPr algn="just"/>
            <a:r>
              <a:rPr lang="en-IN" dirty="0"/>
              <a:t> We use ACF and PACF to determine these numbers.</a:t>
            </a:r>
          </a:p>
          <a:p>
            <a:endParaRPr lang="en-IN" dirty="0"/>
          </a:p>
        </p:txBody>
      </p:sp>
      <p:sp>
        <p:nvSpPr>
          <p:cNvPr id="3" name="Rectangle 2">
            <a:extLst>
              <a:ext uri="{FF2B5EF4-FFF2-40B4-BE49-F238E27FC236}">
                <a16:creationId xmlns:a16="http://schemas.microsoft.com/office/drawing/2014/main" id="{70CE7EF5-017A-4EEE-B828-0728468A288E}"/>
              </a:ext>
            </a:extLst>
          </p:cNvPr>
          <p:cNvSpPr/>
          <p:nvPr/>
        </p:nvSpPr>
        <p:spPr>
          <a:xfrm>
            <a:off x="309401" y="242866"/>
            <a:ext cx="11573197" cy="6206013"/>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4442632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349F8E-6889-4EE5-BB7D-AFB58137A7BA}"/>
              </a:ext>
            </a:extLst>
          </p:cNvPr>
          <p:cNvSpPr/>
          <p:nvPr/>
        </p:nvSpPr>
        <p:spPr>
          <a:xfrm>
            <a:off x="309401" y="242866"/>
            <a:ext cx="11573197" cy="6206013"/>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rial" panose="020B0604020202020204" pitchFamily="34" charset="0"/>
              <a:ea typeface="Tahoma" panose="020B0604030504040204" pitchFamily="34" charset="0"/>
              <a:cs typeface="Arial" panose="020B0604020202020204" pitchFamily="34" charset="0"/>
            </a:endParaRPr>
          </a:p>
        </p:txBody>
      </p:sp>
      <p:sp>
        <p:nvSpPr>
          <p:cNvPr id="10" name="Text Placeholder 1">
            <a:extLst>
              <a:ext uri="{FF2B5EF4-FFF2-40B4-BE49-F238E27FC236}">
                <a16:creationId xmlns:a16="http://schemas.microsoft.com/office/drawing/2014/main" id="{C6FF8FB2-EC03-4AF0-A836-6F702D184F08}"/>
              </a:ext>
            </a:extLst>
          </p:cNvPr>
          <p:cNvSpPr txBox="1">
            <a:spLocks/>
          </p:cNvSpPr>
          <p:nvPr/>
        </p:nvSpPr>
        <p:spPr>
          <a:xfrm>
            <a:off x="731278" y="409121"/>
            <a:ext cx="10729441" cy="724247"/>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4000" spc="-40" dirty="0">
                <a:solidFill>
                  <a:srgbClr val="CC0000"/>
                </a:solidFill>
                <a:latin typeface="Arial" panose="020B0604020202020204" pitchFamily="34" charset="0"/>
                <a:cs typeface="Arial" panose="020B0604020202020204" pitchFamily="34" charset="0"/>
              </a:rPr>
              <a:t>ACF and PACF</a:t>
            </a:r>
            <a:endParaRPr lang="en-IN" sz="4000" dirty="0">
              <a:solidFill>
                <a:srgbClr val="CC0000"/>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A3302FAF-2098-4BDD-8CCA-02B1F2CFD2F2}"/>
              </a:ext>
            </a:extLst>
          </p:cNvPr>
          <p:cNvSpPr txBox="1"/>
          <p:nvPr/>
        </p:nvSpPr>
        <p:spPr>
          <a:xfrm>
            <a:off x="731278" y="1510748"/>
            <a:ext cx="10625835" cy="2862322"/>
          </a:xfrm>
          <a:prstGeom prst="rect">
            <a:avLst/>
          </a:prstGeom>
          <a:noFill/>
        </p:spPr>
        <p:txBody>
          <a:bodyPr wrap="square" rtlCol="0">
            <a:spAutoFit/>
          </a:bodyPr>
          <a:lstStyle/>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1.    </a:t>
            </a:r>
            <a:r>
              <a:rPr lang="en-US" dirty="0">
                <a:solidFill>
                  <a:srgbClr val="CC0000"/>
                </a:solidFill>
                <a:latin typeface="Arial" panose="020B0604020202020204" pitchFamily="34" charset="0"/>
                <a:cs typeface="Arial" panose="020B0604020202020204" pitchFamily="34" charset="0"/>
              </a:rPr>
              <a:t>Autocorrelation Function (ACF): </a:t>
            </a:r>
            <a:r>
              <a:rPr lang="en-US" dirty="0">
                <a:latin typeface="Arial" panose="020B0604020202020204" pitchFamily="34" charset="0"/>
                <a:cs typeface="Arial" panose="020B0604020202020204" pitchFamily="34" charset="0"/>
              </a:rPr>
              <a:t>It is a measure of the correlation between the TS with a lagged version of itself. For instance at lag 5, ACF would compare series at time instant ‘t1’…’t2’ with series at instant ‘t1-5’…’t2-5’ (t1-5 and t2 being end points).</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2.   </a:t>
            </a:r>
            <a:r>
              <a:rPr lang="en-US" dirty="0">
                <a:solidFill>
                  <a:srgbClr val="CC0000"/>
                </a:solidFill>
                <a:latin typeface="Arial" panose="020B0604020202020204" pitchFamily="34" charset="0"/>
                <a:cs typeface="Arial" panose="020B0604020202020204" pitchFamily="34" charset="0"/>
              </a:rPr>
              <a:t>Partial Autocorrelation Function (PACF):</a:t>
            </a:r>
            <a:r>
              <a:rPr lang="en-US" dirty="0">
                <a:latin typeface="Arial" panose="020B0604020202020204" pitchFamily="34" charset="0"/>
                <a:cs typeface="Arial" panose="020B0604020202020204" pitchFamily="34" charset="0"/>
              </a:rPr>
              <a:t> This measures the correlation between the TS with a lagged version of itself but after eliminating the variations already explained by the intervening comparisons. E.g. at lag 5, it will check the correlation but remove the effects already explained by lags 1 to 4.</a:t>
            </a:r>
          </a:p>
          <a:p>
            <a:endParaRPr lang="en-IN" dirty="0">
              <a:latin typeface="Arial" panose="020B0604020202020204" pitchFamily="34" charset="0"/>
              <a:cs typeface="Arial" panose="020B0604020202020204" pitchFamily="34" charset="0"/>
            </a:endParaRPr>
          </a:p>
        </p:txBody>
      </p:sp>
      <p:sp>
        <p:nvSpPr>
          <p:cNvPr id="15" name="Footer Placeholder 3">
            <a:extLst>
              <a:ext uri="{FF2B5EF4-FFF2-40B4-BE49-F238E27FC236}">
                <a16:creationId xmlns:a16="http://schemas.microsoft.com/office/drawing/2014/main" id="{BF36A027-329B-45A2-AFB2-D13AFB964892}"/>
              </a:ext>
            </a:extLst>
          </p:cNvPr>
          <p:cNvSpPr txBox="1">
            <a:spLocks/>
          </p:cNvSpPr>
          <p:nvPr/>
        </p:nvSpPr>
        <p:spPr>
          <a:xfrm>
            <a:off x="212419" y="6437297"/>
            <a:ext cx="503845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1300" dirty="0">
                <a:latin typeface="Arial" panose="020B0604020202020204" pitchFamily="34" charset="0"/>
                <a:ea typeface="Tahoma" panose="020B0604030504040204" pitchFamily="34" charset="0"/>
                <a:cs typeface="Arial" panose="020B0604020202020204" pitchFamily="34" charset="0"/>
              </a:rPr>
              <a:t>Stock Market Analysis – Vodafone Idea and Bharti Airtel </a:t>
            </a:r>
          </a:p>
        </p:txBody>
      </p:sp>
    </p:spTree>
    <p:extLst>
      <p:ext uri="{BB962C8B-B14F-4D97-AF65-F5344CB8AC3E}">
        <p14:creationId xmlns:p14="http://schemas.microsoft.com/office/powerpoint/2010/main" val="3907195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EEF524-82A1-42C4-8382-5D3851CCAB8F}"/>
              </a:ext>
            </a:extLst>
          </p:cNvPr>
          <p:cNvSpPr/>
          <p:nvPr/>
        </p:nvSpPr>
        <p:spPr>
          <a:xfrm>
            <a:off x="309401" y="242866"/>
            <a:ext cx="11573197" cy="6206013"/>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rial" panose="020B0604020202020204" pitchFamily="34" charset="0"/>
              <a:ea typeface="Tahoma" panose="020B060403050404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E6139105-3AD2-4A71-A0F7-9E71C69BC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814" y="827947"/>
            <a:ext cx="9692988" cy="4567528"/>
          </a:xfrm>
          <a:prstGeom prst="rect">
            <a:avLst/>
          </a:prstGeom>
        </p:spPr>
      </p:pic>
      <p:sp>
        <p:nvSpPr>
          <p:cNvPr id="8" name="TextBox 7">
            <a:extLst>
              <a:ext uri="{FF2B5EF4-FFF2-40B4-BE49-F238E27FC236}">
                <a16:creationId xmlns:a16="http://schemas.microsoft.com/office/drawing/2014/main" id="{6638D003-CD4E-41C4-B809-8BD52DAA5A87}"/>
              </a:ext>
            </a:extLst>
          </p:cNvPr>
          <p:cNvSpPr txBox="1"/>
          <p:nvPr/>
        </p:nvSpPr>
        <p:spPr>
          <a:xfrm>
            <a:off x="309401" y="5183714"/>
            <a:ext cx="11573197" cy="1200329"/>
          </a:xfrm>
          <a:prstGeom prst="rect">
            <a:avLst/>
          </a:prstGeom>
          <a:noFill/>
        </p:spPr>
        <p:txBody>
          <a:bodyPr wrap="square">
            <a:spAutoFit/>
          </a:bodyPr>
          <a:lstStyle/>
          <a:p>
            <a:pPr algn="just"/>
            <a:endParaRPr lang="en-US" sz="1600" dirty="0">
              <a:latin typeface="Arial" panose="020B0604020202020204" pitchFamily="34" charset="0"/>
              <a:cs typeface="Arial" panose="020B0604020202020204" pitchFamily="34" charset="0"/>
            </a:endParaRPr>
          </a:p>
          <a:p>
            <a:pPr algn="just"/>
            <a:r>
              <a:rPr lang="en-US" sz="1400" dirty="0">
                <a:latin typeface="Arial" panose="020B0604020202020204" pitchFamily="34" charset="0"/>
                <a:cs typeface="Arial" panose="020B0604020202020204" pitchFamily="34" charset="0"/>
              </a:rPr>
              <a:t>In this plot, the two dotted lines on either sides of 0 are the confidence intervals. These can be used to determine the ‘p’ and ‘q’ values as:</a:t>
            </a:r>
          </a:p>
          <a:p>
            <a:pPr algn="just"/>
            <a:endParaRPr lang="en-US" sz="1400" dirty="0">
              <a:latin typeface="Arial" panose="020B0604020202020204" pitchFamily="34" charset="0"/>
              <a:cs typeface="Arial" panose="020B0604020202020204" pitchFamily="34" charset="0"/>
            </a:endParaRPr>
          </a:p>
          <a:p>
            <a:pPr algn="just"/>
            <a:r>
              <a:rPr lang="en-US" sz="1400" dirty="0">
                <a:latin typeface="Arial" panose="020B0604020202020204" pitchFamily="34" charset="0"/>
                <a:cs typeface="Arial" panose="020B0604020202020204" pitchFamily="34" charset="0"/>
              </a:rPr>
              <a:t>1.	p – The lag value where the PACF chart crosses the upper confidence interval for the first time. If you notice closely, in this case p=1</a:t>
            </a:r>
          </a:p>
          <a:p>
            <a:pPr algn="just"/>
            <a:r>
              <a:rPr lang="en-US" sz="1400" dirty="0">
                <a:latin typeface="Arial" panose="020B0604020202020204" pitchFamily="34" charset="0"/>
                <a:cs typeface="Arial" panose="020B0604020202020204" pitchFamily="34" charset="0"/>
              </a:rPr>
              <a:t>2.	q – The lag value where the ACF chart crosses the upper confidence interval for the first time. If you notice closely, in this case q=1</a:t>
            </a:r>
          </a:p>
        </p:txBody>
      </p:sp>
      <p:sp>
        <p:nvSpPr>
          <p:cNvPr id="9" name="TextBox 8">
            <a:extLst>
              <a:ext uri="{FF2B5EF4-FFF2-40B4-BE49-F238E27FC236}">
                <a16:creationId xmlns:a16="http://schemas.microsoft.com/office/drawing/2014/main" id="{F7213522-5CC1-44DA-A8BB-778445219192}"/>
              </a:ext>
            </a:extLst>
          </p:cNvPr>
          <p:cNvSpPr txBox="1"/>
          <p:nvPr/>
        </p:nvSpPr>
        <p:spPr>
          <a:xfrm>
            <a:off x="1268180" y="434200"/>
            <a:ext cx="2548445" cy="369332"/>
          </a:xfrm>
          <a:prstGeom prst="rect">
            <a:avLst/>
          </a:prstGeom>
          <a:noFill/>
        </p:spPr>
        <p:txBody>
          <a:bodyPr wrap="square" rtlCol="0">
            <a:spAutoFit/>
          </a:bodyPr>
          <a:lstStyle/>
          <a:p>
            <a:r>
              <a:rPr lang="en-IN" dirty="0">
                <a:solidFill>
                  <a:srgbClr val="990000"/>
                </a:solidFill>
              </a:rPr>
              <a:t>Plot : Bharti Airtel</a:t>
            </a:r>
          </a:p>
        </p:txBody>
      </p:sp>
      <p:sp>
        <p:nvSpPr>
          <p:cNvPr id="11" name="Footer Placeholder 3">
            <a:extLst>
              <a:ext uri="{FF2B5EF4-FFF2-40B4-BE49-F238E27FC236}">
                <a16:creationId xmlns:a16="http://schemas.microsoft.com/office/drawing/2014/main" id="{AEA169E7-173B-422A-80CB-6300C86603BC}"/>
              </a:ext>
            </a:extLst>
          </p:cNvPr>
          <p:cNvSpPr txBox="1">
            <a:spLocks/>
          </p:cNvSpPr>
          <p:nvPr/>
        </p:nvSpPr>
        <p:spPr>
          <a:xfrm>
            <a:off x="212419" y="6437297"/>
            <a:ext cx="503845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1300" dirty="0">
                <a:latin typeface="Arial" panose="020B0604020202020204" pitchFamily="34" charset="0"/>
                <a:ea typeface="Tahoma" panose="020B0604030504040204" pitchFamily="34" charset="0"/>
                <a:cs typeface="Arial" panose="020B0604020202020204" pitchFamily="34" charset="0"/>
              </a:rPr>
              <a:t>Stock Market Analysis – Vodafone Idea and Bharti Airtel </a:t>
            </a:r>
          </a:p>
        </p:txBody>
      </p:sp>
    </p:spTree>
    <p:extLst>
      <p:ext uri="{BB962C8B-B14F-4D97-AF65-F5344CB8AC3E}">
        <p14:creationId xmlns:p14="http://schemas.microsoft.com/office/powerpoint/2010/main" val="8392569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27AA6B-D616-4DE1-BCC4-997D7034D3F8}"/>
              </a:ext>
            </a:extLst>
          </p:cNvPr>
          <p:cNvSpPr/>
          <p:nvPr/>
        </p:nvSpPr>
        <p:spPr>
          <a:xfrm>
            <a:off x="309401" y="242866"/>
            <a:ext cx="11573197" cy="6206013"/>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rial" panose="020B0604020202020204" pitchFamily="34" charset="0"/>
              <a:ea typeface="Tahoma" panose="020B060403050404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3E9F4F75-AFB4-44DD-9254-33637D0E79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473" y="834657"/>
            <a:ext cx="9407235" cy="4745339"/>
          </a:xfrm>
          <a:prstGeom prst="rect">
            <a:avLst/>
          </a:prstGeom>
        </p:spPr>
      </p:pic>
      <p:sp>
        <p:nvSpPr>
          <p:cNvPr id="10" name="TextBox 9">
            <a:extLst>
              <a:ext uri="{FF2B5EF4-FFF2-40B4-BE49-F238E27FC236}">
                <a16:creationId xmlns:a16="http://schemas.microsoft.com/office/drawing/2014/main" id="{C984A5E6-9AD3-4558-A74F-8D288C06F46D}"/>
              </a:ext>
            </a:extLst>
          </p:cNvPr>
          <p:cNvSpPr txBox="1"/>
          <p:nvPr/>
        </p:nvSpPr>
        <p:spPr>
          <a:xfrm>
            <a:off x="309401" y="5183714"/>
            <a:ext cx="11573197" cy="1200329"/>
          </a:xfrm>
          <a:prstGeom prst="rect">
            <a:avLst/>
          </a:prstGeom>
          <a:noFill/>
        </p:spPr>
        <p:txBody>
          <a:bodyPr wrap="square">
            <a:spAutoFit/>
          </a:bodyPr>
          <a:lstStyle/>
          <a:p>
            <a:pPr algn="just"/>
            <a:endParaRPr lang="en-US" sz="1600" dirty="0">
              <a:latin typeface="Arial" panose="020B0604020202020204" pitchFamily="34" charset="0"/>
              <a:cs typeface="Arial" panose="020B0604020202020204" pitchFamily="34" charset="0"/>
            </a:endParaRPr>
          </a:p>
          <a:p>
            <a:pPr algn="just"/>
            <a:r>
              <a:rPr lang="en-US" sz="1400" dirty="0">
                <a:latin typeface="Arial" panose="020B0604020202020204" pitchFamily="34" charset="0"/>
                <a:cs typeface="Arial" panose="020B0604020202020204" pitchFamily="34" charset="0"/>
              </a:rPr>
              <a:t>In this plot, the two dotted lines on either sides of 0 are the confidence intervals. These can be used to determine the ‘p’ and ‘q’ values as:</a:t>
            </a:r>
          </a:p>
          <a:p>
            <a:pPr algn="just"/>
            <a:endParaRPr lang="en-US" sz="1400" dirty="0">
              <a:latin typeface="Arial" panose="020B0604020202020204" pitchFamily="34" charset="0"/>
              <a:cs typeface="Arial" panose="020B0604020202020204" pitchFamily="34" charset="0"/>
            </a:endParaRPr>
          </a:p>
          <a:p>
            <a:pPr algn="just"/>
            <a:r>
              <a:rPr lang="en-US" sz="1400" dirty="0">
                <a:latin typeface="Arial" panose="020B0604020202020204" pitchFamily="34" charset="0"/>
                <a:cs typeface="Arial" panose="020B0604020202020204" pitchFamily="34" charset="0"/>
              </a:rPr>
              <a:t>3.	p – The lag value where the PACF chart crosses the upper confidence interval for the first time. If you notice closely, in this case p=1</a:t>
            </a:r>
          </a:p>
          <a:p>
            <a:pPr algn="just"/>
            <a:r>
              <a:rPr lang="en-US" sz="1400" dirty="0">
                <a:latin typeface="Arial" panose="020B0604020202020204" pitchFamily="34" charset="0"/>
                <a:cs typeface="Arial" panose="020B0604020202020204" pitchFamily="34" charset="0"/>
              </a:rPr>
              <a:t>4.	q – The lag value where the ACF chart crosses the upper confidence interval for the first time. If you notice closely, in this case q=1</a:t>
            </a:r>
          </a:p>
        </p:txBody>
      </p:sp>
      <p:sp>
        <p:nvSpPr>
          <p:cNvPr id="12" name="TextBox 11">
            <a:extLst>
              <a:ext uri="{FF2B5EF4-FFF2-40B4-BE49-F238E27FC236}">
                <a16:creationId xmlns:a16="http://schemas.microsoft.com/office/drawing/2014/main" id="{A4F05880-34EE-4333-88D0-4B7E7F58574C}"/>
              </a:ext>
            </a:extLst>
          </p:cNvPr>
          <p:cNvSpPr txBox="1"/>
          <p:nvPr/>
        </p:nvSpPr>
        <p:spPr>
          <a:xfrm>
            <a:off x="1496292" y="437322"/>
            <a:ext cx="2572125" cy="369332"/>
          </a:xfrm>
          <a:prstGeom prst="rect">
            <a:avLst/>
          </a:prstGeom>
          <a:noFill/>
        </p:spPr>
        <p:txBody>
          <a:bodyPr wrap="square" rtlCol="0">
            <a:spAutoFit/>
          </a:bodyPr>
          <a:lstStyle/>
          <a:p>
            <a:r>
              <a:rPr lang="en-IN" dirty="0">
                <a:solidFill>
                  <a:srgbClr val="990000"/>
                </a:solidFill>
              </a:rPr>
              <a:t>Plot : Vodafone Idea</a:t>
            </a:r>
          </a:p>
        </p:txBody>
      </p:sp>
      <p:sp>
        <p:nvSpPr>
          <p:cNvPr id="14" name="Footer Placeholder 3">
            <a:extLst>
              <a:ext uri="{FF2B5EF4-FFF2-40B4-BE49-F238E27FC236}">
                <a16:creationId xmlns:a16="http://schemas.microsoft.com/office/drawing/2014/main" id="{FC64D873-736F-4134-8BBA-5CC74D53881F}"/>
              </a:ext>
            </a:extLst>
          </p:cNvPr>
          <p:cNvSpPr txBox="1">
            <a:spLocks/>
          </p:cNvSpPr>
          <p:nvPr/>
        </p:nvSpPr>
        <p:spPr>
          <a:xfrm>
            <a:off x="212419" y="6437297"/>
            <a:ext cx="503845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1300" dirty="0">
                <a:latin typeface="Arial" panose="020B0604020202020204" pitchFamily="34" charset="0"/>
                <a:ea typeface="Tahoma" panose="020B0604030504040204" pitchFamily="34" charset="0"/>
                <a:cs typeface="Arial" panose="020B0604020202020204" pitchFamily="34" charset="0"/>
              </a:rPr>
              <a:t>Stock Market Analysis – Vodafone Idea and Bharti Airtel </a:t>
            </a:r>
          </a:p>
        </p:txBody>
      </p:sp>
    </p:spTree>
    <p:extLst>
      <p:ext uri="{BB962C8B-B14F-4D97-AF65-F5344CB8AC3E}">
        <p14:creationId xmlns:p14="http://schemas.microsoft.com/office/powerpoint/2010/main" val="5697005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6EFCF7E-3D47-4DB6-B831-C7D1849B0FAC}"/>
              </a:ext>
            </a:extLst>
          </p:cNvPr>
          <p:cNvSpPr/>
          <p:nvPr/>
        </p:nvSpPr>
        <p:spPr>
          <a:xfrm>
            <a:off x="309401" y="203110"/>
            <a:ext cx="11573197" cy="6206013"/>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rial" panose="020B0604020202020204" pitchFamily="34" charset="0"/>
              <a:ea typeface="Tahoma" panose="020B0604030504040204" pitchFamily="34" charset="0"/>
              <a:cs typeface="Arial" panose="020B0604020202020204" pitchFamily="34" charset="0"/>
            </a:endParaRPr>
          </a:p>
        </p:txBody>
      </p:sp>
      <p:sp>
        <p:nvSpPr>
          <p:cNvPr id="5" name="Footer Placeholder 3">
            <a:extLst>
              <a:ext uri="{FF2B5EF4-FFF2-40B4-BE49-F238E27FC236}">
                <a16:creationId xmlns:a16="http://schemas.microsoft.com/office/drawing/2014/main" id="{8A079547-A9E1-460F-98E8-CF7C751E189C}"/>
              </a:ext>
            </a:extLst>
          </p:cNvPr>
          <p:cNvSpPr txBox="1">
            <a:spLocks/>
          </p:cNvSpPr>
          <p:nvPr/>
        </p:nvSpPr>
        <p:spPr>
          <a:xfrm>
            <a:off x="188586" y="6432571"/>
            <a:ext cx="503845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1300" dirty="0">
                <a:latin typeface="Arial" panose="020B0604020202020204" pitchFamily="34" charset="0"/>
                <a:ea typeface="Tahoma" panose="020B0604030504040204" pitchFamily="34" charset="0"/>
                <a:cs typeface="Arial" panose="020B0604020202020204" pitchFamily="34" charset="0"/>
              </a:rPr>
              <a:t>Stock Market Analysis – Vodafone Idea and Bharti Airtel </a:t>
            </a:r>
          </a:p>
        </p:txBody>
      </p:sp>
      <p:pic>
        <p:nvPicPr>
          <p:cNvPr id="6" name="Picture 5">
            <a:extLst>
              <a:ext uri="{FF2B5EF4-FFF2-40B4-BE49-F238E27FC236}">
                <a16:creationId xmlns:a16="http://schemas.microsoft.com/office/drawing/2014/main" id="{A5C8AA19-3922-48EC-81BA-A85015008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3966" y="2886323"/>
            <a:ext cx="7432707" cy="3351558"/>
          </a:xfrm>
          <a:prstGeom prst="rect">
            <a:avLst/>
          </a:prstGeom>
        </p:spPr>
      </p:pic>
      <p:sp>
        <p:nvSpPr>
          <p:cNvPr id="11" name="TextBox 10">
            <a:extLst>
              <a:ext uri="{FF2B5EF4-FFF2-40B4-BE49-F238E27FC236}">
                <a16:creationId xmlns:a16="http://schemas.microsoft.com/office/drawing/2014/main" id="{9C476950-0C25-4085-BACF-1A1A330D2E5F}"/>
              </a:ext>
            </a:extLst>
          </p:cNvPr>
          <p:cNvSpPr txBox="1"/>
          <p:nvPr/>
        </p:nvSpPr>
        <p:spPr>
          <a:xfrm>
            <a:off x="1417983" y="689113"/>
            <a:ext cx="9904674" cy="2031325"/>
          </a:xfrm>
          <a:prstGeom prst="rect">
            <a:avLst/>
          </a:prstGeom>
          <a:noFill/>
        </p:spPr>
        <p:txBody>
          <a:bodyPr wrap="square" rtlCol="0">
            <a:spAutoFit/>
          </a:bodyPr>
          <a:lstStyle/>
          <a:p>
            <a:r>
              <a:rPr lang="en-US" dirty="0">
                <a:solidFill>
                  <a:srgbClr val="CC0000"/>
                </a:solidFill>
              </a:rPr>
              <a:t>auto_arima() </a:t>
            </a:r>
            <a:r>
              <a:rPr lang="en-US" dirty="0"/>
              <a:t>uses a stepwise approach to choose the best combination of the p, d, q values for the model which has the lowest AIC.</a:t>
            </a:r>
          </a:p>
          <a:p>
            <a:r>
              <a:rPr lang="en-US" dirty="0"/>
              <a:t>Here, we can see that auto_arima creates multiple models with difference combinations of the hyperparameters and gives us the parameters which gives us the lowest AIC</a:t>
            </a:r>
            <a:r>
              <a:rPr lang="en-US" dirty="0" smtClean="0"/>
              <a:t>.</a:t>
            </a:r>
          </a:p>
          <a:p>
            <a:r>
              <a:rPr lang="en-US" dirty="0"/>
              <a:t>AIC (</a:t>
            </a:r>
            <a:r>
              <a:rPr lang="en-US" dirty="0" err="1"/>
              <a:t>Akaike</a:t>
            </a:r>
            <a:r>
              <a:rPr lang="en-US" dirty="0"/>
              <a:t> Information Criterion) and BIC (Bayesian Information Criterion) values are estimators to compare models. The lower these values, the better is the model.</a:t>
            </a:r>
          </a:p>
          <a:p>
            <a:endParaRPr lang="en-IN" dirty="0"/>
          </a:p>
        </p:txBody>
      </p:sp>
      <p:sp>
        <p:nvSpPr>
          <p:cNvPr id="2" name="TextBox 1">
            <a:extLst>
              <a:ext uri="{FF2B5EF4-FFF2-40B4-BE49-F238E27FC236}">
                <a16:creationId xmlns:a16="http://schemas.microsoft.com/office/drawing/2014/main" id="{913CD91D-7CF3-45FF-9386-41720A6CBEA3}"/>
              </a:ext>
            </a:extLst>
          </p:cNvPr>
          <p:cNvSpPr txBox="1"/>
          <p:nvPr/>
        </p:nvSpPr>
        <p:spPr>
          <a:xfrm>
            <a:off x="1004219" y="2445429"/>
            <a:ext cx="2548445" cy="369332"/>
          </a:xfrm>
          <a:prstGeom prst="rect">
            <a:avLst/>
          </a:prstGeom>
          <a:noFill/>
        </p:spPr>
        <p:txBody>
          <a:bodyPr wrap="square" rtlCol="0">
            <a:spAutoFit/>
          </a:bodyPr>
          <a:lstStyle/>
          <a:p>
            <a:r>
              <a:rPr lang="en-IN" dirty="0">
                <a:solidFill>
                  <a:srgbClr val="990000"/>
                </a:solidFill>
              </a:rPr>
              <a:t>Plot : Bharti Airtel</a:t>
            </a:r>
          </a:p>
        </p:txBody>
      </p:sp>
    </p:spTree>
    <p:extLst>
      <p:ext uri="{BB962C8B-B14F-4D97-AF65-F5344CB8AC3E}">
        <p14:creationId xmlns:p14="http://schemas.microsoft.com/office/powerpoint/2010/main" val="27018454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0FF338-9496-44AA-8023-927B5770C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8877" y="1340199"/>
            <a:ext cx="8683304" cy="3882886"/>
          </a:xfrm>
          <a:prstGeom prst="rect">
            <a:avLst/>
          </a:prstGeom>
        </p:spPr>
      </p:pic>
      <p:sp>
        <p:nvSpPr>
          <p:cNvPr id="2" name="TextBox 1">
            <a:extLst>
              <a:ext uri="{FF2B5EF4-FFF2-40B4-BE49-F238E27FC236}">
                <a16:creationId xmlns:a16="http://schemas.microsoft.com/office/drawing/2014/main" id="{23D7B0F9-DECC-4F2E-B273-961443B30D54}"/>
              </a:ext>
            </a:extLst>
          </p:cNvPr>
          <p:cNvSpPr txBox="1"/>
          <p:nvPr/>
        </p:nvSpPr>
        <p:spPr>
          <a:xfrm>
            <a:off x="1496292" y="437322"/>
            <a:ext cx="2572125" cy="369332"/>
          </a:xfrm>
          <a:prstGeom prst="rect">
            <a:avLst/>
          </a:prstGeom>
          <a:noFill/>
        </p:spPr>
        <p:txBody>
          <a:bodyPr wrap="square" rtlCol="0">
            <a:spAutoFit/>
          </a:bodyPr>
          <a:lstStyle/>
          <a:p>
            <a:r>
              <a:rPr lang="en-IN" dirty="0">
                <a:solidFill>
                  <a:srgbClr val="990000"/>
                </a:solidFill>
              </a:rPr>
              <a:t>Plot : Vodafone Idea</a:t>
            </a:r>
          </a:p>
        </p:txBody>
      </p:sp>
      <p:sp>
        <p:nvSpPr>
          <p:cNvPr id="6" name="Rectangle 5">
            <a:extLst>
              <a:ext uri="{FF2B5EF4-FFF2-40B4-BE49-F238E27FC236}">
                <a16:creationId xmlns:a16="http://schemas.microsoft.com/office/drawing/2014/main" id="{E7675F85-2DF3-4FCB-84DB-1C4CCE57BD80}"/>
              </a:ext>
            </a:extLst>
          </p:cNvPr>
          <p:cNvSpPr/>
          <p:nvPr/>
        </p:nvSpPr>
        <p:spPr>
          <a:xfrm>
            <a:off x="309401" y="203110"/>
            <a:ext cx="11573197" cy="6206013"/>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rial" panose="020B0604020202020204" pitchFamily="34" charset="0"/>
              <a:ea typeface="Tahoma" panose="020B0604030504040204" pitchFamily="34" charset="0"/>
              <a:cs typeface="Arial" panose="020B0604020202020204" pitchFamily="34" charset="0"/>
            </a:endParaRPr>
          </a:p>
        </p:txBody>
      </p:sp>
      <p:sp>
        <p:nvSpPr>
          <p:cNvPr id="8" name="Footer Placeholder 3">
            <a:extLst>
              <a:ext uri="{FF2B5EF4-FFF2-40B4-BE49-F238E27FC236}">
                <a16:creationId xmlns:a16="http://schemas.microsoft.com/office/drawing/2014/main" id="{55510BEB-F135-40ED-8D44-F41190AF2F26}"/>
              </a:ext>
            </a:extLst>
          </p:cNvPr>
          <p:cNvSpPr txBox="1">
            <a:spLocks/>
          </p:cNvSpPr>
          <p:nvPr/>
        </p:nvSpPr>
        <p:spPr>
          <a:xfrm>
            <a:off x="188586" y="6432571"/>
            <a:ext cx="503845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1300" dirty="0">
                <a:latin typeface="Arial" panose="020B0604020202020204" pitchFamily="34" charset="0"/>
                <a:ea typeface="Tahoma" panose="020B0604030504040204" pitchFamily="34" charset="0"/>
                <a:cs typeface="Arial" panose="020B0604020202020204" pitchFamily="34" charset="0"/>
              </a:rPr>
              <a:t>Stock Market Analysis – Vodafone Idea and Bharti Airtel </a:t>
            </a:r>
          </a:p>
        </p:txBody>
      </p:sp>
    </p:spTree>
    <p:extLst>
      <p:ext uri="{BB962C8B-B14F-4D97-AF65-F5344CB8AC3E}">
        <p14:creationId xmlns:p14="http://schemas.microsoft.com/office/powerpoint/2010/main" val="26271864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F45AE3-8B21-4CD8-B652-CE083BA46718}"/>
              </a:ext>
            </a:extLst>
          </p:cNvPr>
          <p:cNvSpPr/>
          <p:nvPr/>
        </p:nvSpPr>
        <p:spPr>
          <a:xfrm>
            <a:off x="309401" y="215126"/>
            <a:ext cx="11573197" cy="6206013"/>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rial" panose="020B0604020202020204" pitchFamily="34" charset="0"/>
              <a:ea typeface="Tahoma" panose="020B0604030504040204" pitchFamily="34" charset="0"/>
              <a:cs typeface="Arial" panose="020B0604020202020204" pitchFamily="34" charset="0"/>
            </a:endParaRPr>
          </a:p>
        </p:txBody>
      </p:sp>
      <p:sp>
        <p:nvSpPr>
          <p:cNvPr id="6" name="Footer Placeholder 3">
            <a:extLst>
              <a:ext uri="{FF2B5EF4-FFF2-40B4-BE49-F238E27FC236}">
                <a16:creationId xmlns:a16="http://schemas.microsoft.com/office/drawing/2014/main" id="{AC62F852-7BA3-4924-BD5A-FF5758A99F7F}"/>
              </a:ext>
            </a:extLst>
          </p:cNvPr>
          <p:cNvSpPr txBox="1">
            <a:spLocks/>
          </p:cNvSpPr>
          <p:nvPr/>
        </p:nvSpPr>
        <p:spPr>
          <a:xfrm>
            <a:off x="188586" y="6432571"/>
            <a:ext cx="503845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1300" dirty="0">
                <a:latin typeface="Arial" panose="020B0604020202020204" pitchFamily="34" charset="0"/>
                <a:ea typeface="Tahoma" panose="020B0604030504040204" pitchFamily="34" charset="0"/>
                <a:cs typeface="Arial" panose="020B0604020202020204" pitchFamily="34" charset="0"/>
              </a:rPr>
              <a:t>Stock Market Analysis – Vodafone Idea and Bharti Airtel </a:t>
            </a:r>
          </a:p>
        </p:txBody>
      </p:sp>
      <p:sp>
        <p:nvSpPr>
          <p:cNvPr id="8" name="TextBox 7">
            <a:extLst>
              <a:ext uri="{FF2B5EF4-FFF2-40B4-BE49-F238E27FC236}">
                <a16:creationId xmlns:a16="http://schemas.microsoft.com/office/drawing/2014/main" id="{73919B2B-A805-402C-8134-83A361E62E1F}"/>
              </a:ext>
            </a:extLst>
          </p:cNvPr>
          <p:cNvSpPr txBox="1"/>
          <p:nvPr/>
        </p:nvSpPr>
        <p:spPr>
          <a:xfrm>
            <a:off x="1126435" y="471558"/>
            <a:ext cx="5605670" cy="369332"/>
          </a:xfrm>
          <a:prstGeom prst="rect">
            <a:avLst/>
          </a:prstGeom>
          <a:noFill/>
        </p:spPr>
        <p:txBody>
          <a:bodyPr wrap="square" rtlCol="0">
            <a:spAutoFit/>
          </a:bodyPr>
          <a:lstStyle/>
          <a:p>
            <a:r>
              <a:rPr lang="en-US" dirty="0">
                <a:solidFill>
                  <a:srgbClr val="990000"/>
                </a:solidFill>
                <a:latin typeface="Arial" panose="020B0604020202020204" pitchFamily="34" charset="0"/>
                <a:cs typeface="Arial" panose="020B0604020202020204" pitchFamily="34" charset="0"/>
              </a:rPr>
              <a:t>T</a:t>
            </a:r>
            <a:r>
              <a:rPr lang="en-US" b="0" i="0" dirty="0">
                <a:solidFill>
                  <a:srgbClr val="990000"/>
                </a:solidFill>
                <a:effectLst/>
                <a:latin typeface="Arial" panose="020B0604020202020204" pitchFamily="34" charset="0"/>
                <a:cs typeface="Arial" panose="020B0604020202020204" pitchFamily="34" charset="0"/>
              </a:rPr>
              <a:t>he residual plots from Auto ARIMA for Bharti Airtel</a:t>
            </a:r>
            <a:endParaRPr lang="en-IN" dirty="0">
              <a:solidFill>
                <a:srgbClr val="990000"/>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485307F6-A040-461D-BF86-ABD292B2D8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435" y="1097916"/>
            <a:ext cx="9780105" cy="5226131"/>
          </a:xfrm>
          <a:prstGeom prst="rect">
            <a:avLst/>
          </a:prstGeom>
        </p:spPr>
      </p:pic>
    </p:spTree>
    <p:extLst>
      <p:ext uri="{BB962C8B-B14F-4D97-AF65-F5344CB8AC3E}">
        <p14:creationId xmlns:p14="http://schemas.microsoft.com/office/powerpoint/2010/main" val="17295416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id="{E046EA79-1D71-4EF1-B5A5-193E509EA601}"/>
              </a:ext>
            </a:extLst>
          </p:cNvPr>
          <p:cNvSpPr txBox="1">
            <a:spLocks/>
          </p:cNvSpPr>
          <p:nvPr/>
        </p:nvSpPr>
        <p:spPr>
          <a:xfrm>
            <a:off x="188586" y="6432571"/>
            <a:ext cx="503845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1300" dirty="0">
                <a:latin typeface="Arial" panose="020B0604020202020204" pitchFamily="34" charset="0"/>
                <a:ea typeface="Tahoma" panose="020B0604030504040204" pitchFamily="34" charset="0"/>
                <a:cs typeface="Arial" panose="020B0604020202020204" pitchFamily="34" charset="0"/>
              </a:rPr>
              <a:t>Stock Market Analysis – Vodafone Idea and Bharti Airtel </a:t>
            </a:r>
          </a:p>
        </p:txBody>
      </p:sp>
      <p:sp>
        <p:nvSpPr>
          <p:cNvPr id="8" name="Rectangle 7">
            <a:extLst>
              <a:ext uri="{FF2B5EF4-FFF2-40B4-BE49-F238E27FC236}">
                <a16:creationId xmlns:a16="http://schemas.microsoft.com/office/drawing/2014/main" id="{8B4CD165-6654-4915-AA22-57844CE0F403}"/>
              </a:ext>
            </a:extLst>
          </p:cNvPr>
          <p:cNvSpPr/>
          <p:nvPr/>
        </p:nvSpPr>
        <p:spPr>
          <a:xfrm>
            <a:off x="309401" y="215126"/>
            <a:ext cx="11573197" cy="6206013"/>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rial" panose="020B0604020202020204" pitchFamily="34" charset="0"/>
              <a:ea typeface="Tahoma" panose="020B0604030504040204" pitchFamily="34" charset="0"/>
              <a:cs typeface="Arial" panose="020B0604020202020204" pitchFamily="34" charset="0"/>
            </a:endParaRPr>
          </a:p>
        </p:txBody>
      </p:sp>
      <p:sp>
        <p:nvSpPr>
          <p:cNvPr id="10" name="Footer Placeholder 3">
            <a:extLst>
              <a:ext uri="{FF2B5EF4-FFF2-40B4-BE49-F238E27FC236}">
                <a16:creationId xmlns:a16="http://schemas.microsoft.com/office/drawing/2014/main" id="{EF94C97F-3B2D-4FD8-BA25-154A700276F8}"/>
              </a:ext>
            </a:extLst>
          </p:cNvPr>
          <p:cNvSpPr txBox="1">
            <a:spLocks/>
          </p:cNvSpPr>
          <p:nvPr/>
        </p:nvSpPr>
        <p:spPr>
          <a:xfrm>
            <a:off x="188586" y="6432571"/>
            <a:ext cx="503845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1300" dirty="0">
                <a:latin typeface="Arial" panose="020B0604020202020204" pitchFamily="34" charset="0"/>
                <a:ea typeface="Tahoma" panose="020B0604030504040204" pitchFamily="34" charset="0"/>
                <a:cs typeface="Arial" panose="020B0604020202020204" pitchFamily="34" charset="0"/>
              </a:rPr>
              <a:t>Stock Market Analysis – Vodafone Idea and Bharti Airtel </a:t>
            </a:r>
          </a:p>
        </p:txBody>
      </p:sp>
      <p:sp>
        <p:nvSpPr>
          <p:cNvPr id="12" name="TextBox 11">
            <a:extLst>
              <a:ext uri="{FF2B5EF4-FFF2-40B4-BE49-F238E27FC236}">
                <a16:creationId xmlns:a16="http://schemas.microsoft.com/office/drawing/2014/main" id="{21C0DAE7-B226-4CEE-95BF-29B5FDA65A00}"/>
              </a:ext>
            </a:extLst>
          </p:cNvPr>
          <p:cNvSpPr txBox="1"/>
          <p:nvPr/>
        </p:nvSpPr>
        <p:spPr>
          <a:xfrm>
            <a:off x="1086677" y="446262"/>
            <a:ext cx="6361043" cy="369332"/>
          </a:xfrm>
          <a:prstGeom prst="rect">
            <a:avLst/>
          </a:prstGeom>
          <a:noFill/>
        </p:spPr>
        <p:txBody>
          <a:bodyPr wrap="square" rtlCol="0">
            <a:spAutoFit/>
          </a:bodyPr>
          <a:lstStyle/>
          <a:p>
            <a:r>
              <a:rPr lang="en-US" dirty="0">
                <a:solidFill>
                  <a:srgbClr val="990000"/>
                </a:solidFill>
                <a:latin typeface="Arial" panose="020B0604020202020204" pitchFamily="34" charset="0"/>
                <a:cs typeface="Arial" panose="020B0604020202020204" pitchFamily="34" charset="0"/>
              </a:rPr>
              <a:t>T</a:t>
            </a:r>
            <a:r>
              <a:rPr lang="en-US" b="0" i="0" dirty="0">
                <a:solidFill>
                  <a:srgbClr val="990000"/>
                </a:solidFill>
                <a:effectLst/>
                <a:latin typeface="Arial" panose="020B0604020202020204" pitchFamily="34" charset="0"/>
                <a:cs typeface="Arial" panose="020B0604020202020204" pitchFamily="34" charset="0"/>
              </a:rPr>
              <a:t>he residual plots from Auto ARIMA for Vodafone Idea</a:t>
            </a:r>
            <a:endParaRPr lang="en-IN" dirty="0">
              <a:solidFill>
                <a:srgbClr val="990000"/>
              </a:solidFill>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22180953-B5A4-448E-81A5-68C713FFCC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9872" y="1046729"/>
            <a:ext cx="9512253" cy="5191211"/>
          </a:xfrm>
          <a:prstGeom prst="rect">
            <a:avLst/>
          </a:prstGeom>
        </p:spPr>
      </p:pic>
    </p:spTree>
    <p:extLst>
      <p:ext uri="{BB962C8B-B14F-4D97-AF65-F5344CB8AC3E}">
        <p14:creationId xmlns:p14="http://schemas.microsoft.com/office/powerpoint/2010/main" val="30724581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BF3FE1C-7940-4851-903C-1A0C92B06FFD}"/>
              </a:ext>
            </a:extLst>
          </p:cNvPr>
          <p:cNvSpPr txBox="1">
            <a:spLocks/>
          </p:cNvSpPr>
          <p:nvPr/>
        </p:nvSpPr>
        <p:spPr>
          <a:xfrm>
            <a:off x="188586" y="6432571"/>
            <a:ext cx="503845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1300" dirty="0">
                <a:latin typeface="Arial" panose="020B0604020202020204" pitchFamily="34" charset="0"/>
                <a:ea typeface="Tahoma" panose="020B0604030504040204" pitchFamily="34" charset="0"/>
                <a:cs typeface="Arial" panose="020B0604020202020204" pitchFamily="34" charset="0"/>
              </a:rPr>
              <a:t>Stock Market Analysis – Vodafone Idea and Bharti Airtel </a:t>
            </a:r>
          </a:p>
        </p:txBody>
      </p:sp>
      <p:sp>
        <p:nvSpPr>
          <p:cNvPr id="8" name="Footer Placeholder 3">
            <a:extLst>
              <a:ext uri="{FF2B5EF4-FFF2-40B4-BE49-F238E27FC236}">
                <a16:creationId xmlns:a16="http://schemas.microsoft.com/office/drawing/2014/main" id="{34F30F80-851A-4E71-83B7-C087FFAD8C66}"/>
              </a:ext>
            </a:extLst>
          </p:cNvPr>
          <p:cNvSpPr txBox="1">
            <a:spLocks/>
          </p:cNvSpPr>
          <p:nvPr/>
        </p:nvSpPr>
        <p:spPr>
          <a:xfrm>
            <a:off x="188586" y="6432571"/>
            <a:ext cx="503845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1300" dirty="0">
                <a:latin typeface="Arial" panose="020B0604020202020204" pitchFamily="34" charset="0"/>
                <a:ea typeface="Tahoma" panose="020B0604030504040204" pitchFamily="34" charset="0"/>
                <a:cs typeface="Arial" panose="020B0604020202020204" pitchFamily="34" charset="0"/>
              </a:rPr>
              <a:t>Stock Market Analysis – Vodafone Idea and Bharti Airtel </a:t>
            </a:r>
          </a:p>
        </p:txBody>
      </p:sp>
      <p:sp>
        <p:nvSpPr>
          <p:cNvPr id="10" name="TextBox 9">
            <a:extLst>
              <a:ext uri="{FF2B5EF4-FFF2-40B4-BE49-F238E27FC236}">
                <a16:creationId xmlns:a16="http://schemas.microsoft.com/office/drawing/2014/main" id="{231F4A89-8522-4E72-848D-0F638BDA468E}"/>
              </a:ext>
            </a:extLst>
          </p:cNvPr>
          <p:cNvSpPr txBox="1"/>
          <p:nvPr/>
        </p:nvSpPr>
        <p:spPr>
          <a:xfrm>
            <a:off x="2186609" y="528654"/>
            <a:ext cx="8243266" cy="369332"/>
          </a:xfrm>
          <a:prstGeom prst="rect">
            <a:avLst/>
          </a:prstGeom>
          <a:noFill/>
        </p:spPr>
        <p:txBody>
          <a:bodyPr wrap="square" rtlCol="0">
            <a:spAutoFit/>
          </a:bodyPr>
          <a:lstStyle/>
          <a:p>
            <a:r>
              <a:rPr lang="en-IN" dirty="0">
                <a:solidFill>
                  <a:srgbClr val="990000"/>
                </a:solidFill>
                <a:latin typeface="Arial" panose="020B0604020202020204" pitchFamily="34" charset="0"/>
                <a:cs typeface="Arial" panose="020B0604020202020204" pitchFamily="34" charset="0"/>
              </a:rPr>
              <a:t>Forecast Stock Price </a:t>
            </a:r>
            <a:r>
              <a:rPr lang="en-US" b="0" i="0" dirty="0">
                <a:solidFill>
                  <a:srgbClr val="990000"/>
                </a:solidFill>
                <a:effectLst/>
                <a:latin typeface="Arial" panose="020B0604020202020204" pitchFamily="34" charset="0"/>
                <a:cs typeface="Arial" panose="020B0604020202020204" pitchFamily="34" charset="0"/>
              </a:rPr>
              <a:t>on the test dataset keeping 95% confidence level</a:t>
            </a:r>
            <a:r>
              <a:rPr lang="en-US" b="0" i="0" dirty="0">
                <a:solidFill>
                  <a:srgbClr val="111111"/>
                </a:solidFill>
                <a:effectLst/>
                <a:latin typeface="Open Sans" panose="020B0606030504020204" pitchFamily="34" charset="0"/>
              </a:rPr>
              <a:t>.</a:t>
            </a:r>
            <a:endParaRPr lang="en-IN" dirty="0">
              <a:solidFill>
                <a:srgbClr val="990000"/>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ABC8945A-06BD-48B3-B52B-12D2642A8F80}"/>
              </a:ext>
            </a:extLst>
          </p:cNvPr>
          <p:cNvSpPr/>
          <p:nvPr/>
        </p:nvSpPr>
        <p:spPr>
          <a:xfrm>
            <a:off x="309399" y="129242"/>
            <a:ext cx="11573197" cy="6206013"/>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rial" panose="020B0604020202020204" pitchFamily="34" charset="0"/>
              <a:ea typeface="Tahoma" panose="020B060403050404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FA50C015-E4A2-46B2-8A8E-6940E7E43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125" y="1500187"/>
            <a:ext cx="8667750" cy="3857625"/>
          </a:xfrm>
          <a:prstGeom prst="rect">
            <a:avLst/>
          </a:prstGeom>
        </p:spPr>
      </p:pic>
    </p:spTree>
    <p:extLst>
      <p:ext uri="{BB962C8B-B14F-4D97-AF65-F5344CB8AC3E}">
        <p14:creationId xmlns:p14="http://schemas.microsoft.com/office/powerpoint/2010/main" val="800008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9DF7CB9-1ABF-4656-9159-E15D9667568C}"/>
              </a:ext>
            </a:extLst>
          </p:cNvPr>
          <p:cNvSpPr txBox="1">
            <a:spLocks/>
          </p:cNvSpPr>
          <p:nvPr/>
        </p:nvSpPr>
        <p:spPr>
          <a:xfrm>
            <a:off x="188586" y="6432571"/>
            <a:ext cx="503845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1300" dirty="0">
                <a:latin typeface="Arial" panose="020B0604020202020204" pitchFamily="34" charset="0"/>
                <a:ea typeface="Tahoma" panose="020B0604030504040204" pitchFamily="34" charset="0"/>
                <a:cs typeface="Arial" panose="020B0604020202020204" pitchFamily="34" charset="0"/>
              </a:rPr>
              <a:t>Stock Market Analysis – Vodafone Idea and Bharti Airtel </a:t>
            </a:r>
          </a:p>
        </p:txBody>
      </p:sp>
      <p:sp>
        <p:nvSpPr>
          <p:cNvPr id="6" name="Footer Placeholder 3">
            <a:extLst>
              <a:ext uri="{FF2B5EF4-FFF2-40B4-BE49-F238E27FC236}">
                <a16:creationId xmlns:a16="http://schemas.microsoft.com/office/drawing/2014/main" id="{15EA76A5-22EB-4793-9E3C-8634CCA827C5}"/>
              </a:ext>
            </a:extLst>
          </p:cNvPr>
          <p:cNvSpPr txBox="1">
            <a:spLocks/>
          </p:cNvSpPr>
          <p:nvPr/>
        </p:nvSpPr>
        <p:spPr>
          <a:xfrm>
            <a:off x="188586" y="6432571"/>
            <a:ext cx="503845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1300" dirty="0">
                <a:latin typeface="Arial" panose="020B0604020202020204" pitchFamily="34" charset="0"/>
                <a:ea typeface="Tahoma" panose="020B0604030504040204" pitchFamily="34" charset="0"/>
                <a:cs typeface="Arial" panose="020B0604020202020204" pitchFamily="34" charset="0"/>
              </a:rPr>
              <a:t>Stock Market Analysis – Vodafone Idea and Bharti Airtel </a:t>
            </a:r>
          </a:p>
        </p:txBody>
      </p:sp>
      <p:sp>
        <p:nvSpPr>
          <p:cNvPr id="8" name="TextBox 7">
            <a:extLst>
              <a:ext uri="{FF2B5EF4-FFF2-40B4-BE49-F238E27FC236}">
                <a16:creationId xmlns:a16="http://schemas.microsoft.com/office/drawing/2014/main" id="{54D6C7BC-63A6-4F19-8F23-57F12CBB859D}"/>
              </a:ext>
            </a:extLst>
          </p:cNvPr>
          <p:cNvSpPr txBox="1"/>
          <p:nvPr/>
        </p:nvSpPr>
        <p:spPr>
          <a:xfrm>
            <a:off x="2186609" y="528654"/>
            <a:ext cx="8243266" cy="369332"/>
          </a:xfrm>
          <a:prstGeom prst="rect">
            <a:avLst/>
          </a:prstGeom>
          <a:noFill/>
        </p:spPr>
        <p:txBody>
          <a:bodyPr wrap="square" rtlCol="0">
            <a:spAutoFit/>
          </a:bodyPr>
          <a:lstStyle/>
          <a:p>
            <a:r>
              <a:rPr lang="en-IN" dirty="0">
                <a:solidFill>
                  <a:srgbClr val="990000"/>
                </a:solidFill>
                <a:latin typeface="Arial" panose="020B0604020202020204" pitchFamily="34" charset="0"/>
                <a:cs typeface="Arial" panose="020B0604020202020204" pitchFamily="34" charset="0"/>
              </a:rPr>
              <a:t>Forecast Stock Price </a:t>
            </a:r>
            <a:r>
              <a:rPr lang="en-US" b="0" i="0" dirty="0">
                <a:solidFill>
                  <a:srgbClr val="990000"/>
                </a:solidFill>
                <a:effectLst/>
                <a:latin typeface="Arial" panose="020B0604020202020204" pitchFamily="34" charset="0"/>
                <a:cs typeface="Arial" panose="020B0604020202020204" pitchFamily="34" charset="0"/>
              </a:rPr>
              <a:t>on the test dataset keeping 95% confidence level</a:t>
            </a:r>
            <a:r>
              <a:rPr lang="en-US" b="0" i="0" dirty="0">
                <a:solidFill>
                  <a:srgbClr val="111111"/>
                </a:solidFill>
                <a:effectLst/>
                <a:latin typeface="Open Sans" panose="020B0606030504020204" pitchFamily="34" charset="0"/>
              </a:rPr>
              <a:t>.</a:t>
            </a:r>
            <a:endParaRPr lang="en-IN" dirty="0">
              <a:solidFill>
                <a:srgbClr val="990000"/>
              </a:solidFill>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B2FEBFB-4F7F-4854-9E04-26A4E88DF98E}"/>
              </a:ext>
            </a:extLst>
          </p:cNvPr>
          <p:cNvSpPr/>
          <p:nvPr/>
        </p:nvSpPr>
        <p:spPr>
          <a:xfrm>
            <a:off x="309399" y="129242"/>
            <a:ext cx="11573197" cy="6206013"/>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rial" panose="020B0604020202020204" pitchFamily="34" charset="0"/>
              <a:ea typeface="Tahoma" panose="020B060403050404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2E8EF715-F412-4736-8656-0269426EF8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175" y="1462087"/>
            <a:ext cx="8629650" cy="3933825"/>
          </a:xfrm>
          <a:prstGeom prst="rect">
            <a:avLst/>
          </a:prstGeom>
        </p:spPr>
      </p:pic>
    </p:spTree>
    <p:extLst>
      <p:ext uri="{BB962C8B-B14F-4D97-AF65-F5344CB8AC3E}">
        <p14:creationId xmlns:p14="http://schemas.microsoft.com/office/powerpoint/2010/main" val="1200477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B7FB198-6E5D-4030-83E6-C894B97043D8}"/>
              </a:ext>
            </a:extLst>
          </p:cNvPr>
          <p:cNvSpPr txBox="1">
            <a:spLocks/>
          </p:cNvSpPr>
          <p:nvPr/>
        </p:nvSpPr>
        <p:spPr>
          <a:xfrm>
            <a:off x="618804" y="261557"/>
            <a:ext cx="11215388" cy="89138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4000" dirty="0">
                <a:solidFill>
                  <a:srgbClr val="C00000"/>
                </a:solidFill>
                <a:latin typeface="Arial" panose="020B0604020202020204" pitchFamily="34" charset="0"/>
                <a:cs typeface="Arial" panose="020B0604020202020204" pitchFamily="34" charset="0"/>
              </a:rPr>
              <a:t>VODAFONE IDEA </a:t>
            </a:r>
          </a:p>
        </p:txBody>
      </p:sp>
      <p:sp>
        <p:nvSpPr>
          <p:cNvPr id="5" name="TextBox 4">
            <a:extLst>
              <a:ext uri="{FF2B5EF4-FFF2-40B4-BE49-F238E27FC236}">
                <a16:creationId xmlns:a16="http://schemas.microsoft.com/office/drawing/2014/main" id="{81E5946E-757F-4E18-9AFF-5337A266D22F}"/>
              </a:ext>
            </a:extLst>
          </p:cNvPr>
          <p:cNvSpPr txBox="1"/>
          <p:nvPr/>
        </p:nvSpPr>
        <p:spPr>
          <a:xfrm>
            <a:off x="927651" y="1271908"/>
            <a:ext cx="7540487" cy="5324535"/>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Vodafone Idea Limited is an Aditya Birla Group and Vodafone Group partnership. </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Its headquarters are based in Mumbai, Maharashtra and Gandhinagar, Gujarat in India.</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On 31 August 2018, Vodafone India merged with Idea Cellular, to form a new entity named Vodafone Idea Limited. The merger created the third largest telecom company in India by subscribers and by revenue. </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The Company provides pan India Voice and Data services across 2G, 3G and 4G platform. </a:t>
            </a:r>
          </a:p>
          <a:p>
            <a:pPr algn="just"/>
            <a:endParaRPr lang="en-US" sz="2000" dirty="0">
              <a:latin typeface="Arial" panose="020B0604020202020204" pitchFamily="34" charset="0"/>
              <a:cs typeface="Arial" panose="020B0604020202020204" pitchFamily="34" charset="0"/>
            </a:endParaRPr>
          </a:p>
          <a:p>
            <a:pPr algn="just"/>
            <a:r>
              <a:rPr lang="en-US" sz="2000" b="0" i="0" dirty="0">
                <a:solidFill>
                  <a:srgbClr val="000000"/>
                </a:solidFill>
                <a:effectLst/>
                <a:latin typeface="Arial" panose="020B0604020202020204" pitchFamily="34" charset="0"/>
                <a:cs typeface="Arial" panose="020B0604020202020204" pitchFamily="34" charset="0"/>
              </a:rPr>
              <a:t>Vodafone </a:t>
            </a:r>
            <a:r>
              <a:rPr lang="en-US" sz="2000" dirty="0">
                <a:solidFill>
                  <a:srgbClr val="000000"/>
                </a:solidFill>
                <a:latin typeface="Arial" panose="020B0604020202020204" pitchFamily="34" charset="0"/>
                <a:cs typeface="Arial" panose="020B0604020202020204" pitchFamily="34" charset="0"/>
              </a:rPr>
              <a:t>Idea </a:t>
            </a:r>
            <a:r>
              <a:rPr lang="en-US" sz="2000" b="0" i="0" dirty="0">
                <a:solidFill>
                  <a:srgbClr val="000000"/>
                </a:solidFill>
                <a:effectLst/>
                <a:latin typeface="Arial" panose="020B0604020202020204" pitchFamily="34" charset="0"/>
                <a:cs typeface="Arial" panose="020B0604020202020204" pitchFamily="34" charset="0"/>
              </a:rPr>
              <a:t>has over 319.19 million customers across its operations at the end of March 2020.</a:t>
            </a:r>
            <a:endParaRPr lang="en-IN" sz="2000" dirty="0">
              <a:latin typeface="Arial" panose="020B0604020202020204" pitchFamily="34" charset="0"/>
              <a:cs typeface="Arial" panose="020B0604020202020204" pitchFamily="34" charset="0"/>
            </a:endParaRPr>
          </a:p>
          <a:p>
            <a:pPr algn="just"/>
            <a:endParaRPr lang="en-IN" sz="20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57A0727-81EF-4438-98A7-2B48F738D4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2206" y="2352675"/>
            <a:ext cx="2235113" cy="2020542"/>
          </a:xfrm>
          <a:prstGeom prst="rect">
            <a:avLst/>
          </a:prstGeom>
        </p:spPr>
      </p:pic>
      <p:sp>
        <p:nvSpPr>
          <p:cNvPr id="2" name="Rectangle 1">
            <a:extLst>
              <a:ext uri="{FF2B5EF4-FFF2-40B4-BE49-F238E27FC236}">
                <a16:creationId xmlns:a16="http://schemas.microsoft.com/office/drawing/2014/main" id="{D6D0A3EC-64AD-4E9B-B2C7-EAA027D2365F}"/>
              </a:ext>
            </a:extLst>
          </p:cNvPr>
          <p:cNvSpPr/>
          <p:nvPr/>
        </p:nvSpPr>
        <p:spPr>
          <a:xfrm>
            <a:off x="309401" y="325993"/>
            <a:ext cx="11573197" cy="6206013"/>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rial" panose="020B0604020202020204" pitchFamily="34" charset="0"/>
              <a:ea typeface="Tahoma" panose="020B0604030504040204" pitchFamily="34" charset="0"/>
              <a:cs typeface="Arial" panose="020B0604020202020204" pitchFamily="34" charset="0"/>
            </a:endParaRPr>
          </a:p>
        </p:txBody>
      </p:sp>
      <p:sp>
        <p:nvSpPr>
          <p:cNvPr id="10" name="Footer Placeholder 3">
            <a:extLst>
              <a:ext uri="{FF2B5EF4-FFF2-40B4-BE49-F238E27FC236}">
                <a16:creationId xmlns:a16="http://schemas.microsoft.com/office/drawing/2014/main" id="{E182828B-9EB5-47A2-B477-52DE49A5975B}"/>
              </a:ext>
            </a:extLst>
          </p:cNvPr>
          <p:cNvSpPr>
            <a:spLocks noGrp="1"/>
          </p:cNvSpPr>
          <p:nvPr>
            <p:ph type="ftr" sz="quarter" idx="11"/>
          </p:nvPr>
        </p:nvSpPr>
        <p:spPr>
          <a:xfrm>
            <a:off x="212419" y="6492875"/>
            <a:ext cx="5038454" cy="365125"/>
          </a:xfrm>
        </p:spPr>
        <p:txBody>
          <a:bodyPr/>
          <a:lstStyle/>
          <a:p>
            <a:pPr algn="l"/>
            <a:r>
              <a:rPr lang="en-IN" sz="1300" dirty="0">
                <a:ea typeface="Tahoma" panose="020B0604030504040204" pitchFamily="34" charset="0"/>
                <a:cs typeface="Arial" panose="020B0604020202020204" pitchFamily="34" charset="0"/>
              </a:rPr>
              <a:t>Stock Market Analysis – Vodafone Idea and Bharti Airtel </a:t>
            </a:r>
          </a:p>
        </p:txBody>
      </p:sp>
    </p:spTree>
    <p:extLst>
      <p:ext uri="{BB962C8B-B14F-4D97-AF65-F5344CB8AC3E}">
        <p14:creationId xmlns:p14="http://schemas.microsoft.com/office/powerpoint/2010/main" val="7802370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EA1A17D-119C-4B89-9155-B088A5F032CC}"/>
              </a:ext>
            </a:extLst>
          </p:cNvPr>
          <p:cNvSpPr/>
          <p:nvPr/>
        </p:nvSpPr>
        <p:spPr>
          <a:xfrm>
            <a:off x="309401" y="242866"/>
            <a:ext cx="11573197" cy="6206013"/>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rial" panose="020B0604020202020204" pitchFamily="34" charset="0"/>
              <a:ea typeface="Tahoma" panose="020B0604030504040204" pitchFamily="34" charset="0"/>
              <a:cs typeface="Arial" panose="020B0604020202020204" pitchFamily="34" charset="0"/>
            </a:endParaRPr>
          </a:p>
        </p:txBody>
      </p:sp>
      <p:sp>
        <p:nvSpPr>
          <p:cNvPr id="6" name="Text Placeholder 1">
            <a:extLst>
              <a:ext uri="{FF2B5EF4-FFF2-40B4-BE49-F238E27FC236}">
                <a16:creationId xmlns:a16="http://schemas.microsoft.com/office/drawing/2014/main" id="{C0CACD92-058E-4458-81B3-9CD599045A63}"/>
              </a:ext>
            </a:extLst>
          </p:cNvPr>
          <p:cNvSpPr txBox="1">
            <a:spLocks/>
          </p:cNvSpPr>
          <p:nvPr/>
        </p:nvSpPr>
        <p:spPr>
          <a:xfrm>
            <a:off x="731278" y="409121"/>
            <a:ext cx="10729441" cy="724247"/>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4000" spc="-40" dirty="0">
                <a:solidFill>
                  <a:srgbClr val="CC0000"/>
                </a:solidFill>
                <a:effectLst/>
                <a:latin typeface="Arial" panose="020B0604020202020204" pitchFamily="34" charset="0"/>
                <a:ea typeface="Calibri" panose="020F0502020204030204" pitchFamily="34" charset="0"/>
              </a:rPr>
              <a:t>Performance Report</a:t>
            </a:r>
            <a:endParaRPr lang="en-IN" sz="4000" dirty="0">
              <a:solidFill>
                <a:srgbClr val="CC0000"/>
              </a:solidFill>
              <a:latin typeface="Arial" panose="020B0604020202020204" pitchFamily="34" charset="0"/>
              <a:cs typeface="Arial" panose="020B0604020202020204" pitchFamily="34" charset="0"/>
            </a:endParaRPr>
          </a:p>
        </p:txBody>
      </p:sp>
      <p:sp>
        <p:nvSpPr>
          <p:cNvPr id="10" name="Footer Placeholder 3">
            <a:extLst>
              <a:ext uri="{FF2B5EF4-FFF2-40B4-BE49-F238E27FC236}">
                <a16:creationId xmlns:a16="http://schemas.microsoft.com/office/drawing/2014/main" id="{4599C98A-B32C-4B8F-9F14-BE5A326D37C7}"/>
              </a:ext>
            </a:extLst>
          </p:cNvPr>
          <p:cNvSpPr txBox="1">
            <a:spLocks/>
          </p:cNvSpPr>
          <p:nvPr/>
        </p:nvSpPr>
        <p:spPr>
          <a:xfrm>
            <a:off x="212419" y="6437297"/>
            <a:ext cx="503845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1300" dirty="0">
                <a:latin typeface="Arial" panose="020B0604020202020204" pitchFamily="34" charset="0"/>
                <a:ea typeface="Tahoma" panose="020B0604030504040204" pitchFamily="34" charset="0"/>
                <a:cs typeface="Arial" panose="020B0604020202020204" pitchFamily="34" charset="0"/>
              </a:rPr>
              <a:t>Stock Market Analysis – Vodafone Idea and Bharti Airtel </a:t>
            </a:r>
          </a:p>
        </p:txBody>
      </p:sp>
      <p:pic>
        <p:nvPicPr>
          <p:cNvPr id="12" name="Picture 11">
            <a:extLst>
              <a:ext uri="{FF2B5EF4-FFF2-40B4-BE49-F238E27FC236}">
                <a16:creationId xmlns:a16="http://schemas.microsoft.com/office/drawing/2014/main" id="{513483D6-4375-4FE5-9634-CF8EEFC53A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106" y="2082506"/>
            <a:ext cx="3543080" cy="1059760"/>
          </a:xfrm>
          <a:prstGeom prst="rect">
            <a:avLst/>
          </a:prstGeom>
        </p:spPr>
      </p:pic>
      <p:pic>
        <p:nvPicPr>
          <p:cNvPr id="14" name="Picture 13">
            <a:extLst>
              <a:ext uri="{FF2B5EF4-FFF2-40B4-BE49-F238E27FC236}">
                <a16:creationId xmlns:a16="http://schemas.microsoft.com/office/drawing/2014/main" id="{EFFB39BB-8630-4E12-9E43-CE43B1FD9B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106" y="4295192"/>
            <a:ext cx="3543080" cy="1059760"/>
          </a:xfrm>
          <a:prstGeom prst="rect">
            <a:avLst/>
          </a:prstGeom>
        </p:spPr>
      </p:pic>
      <p:sp>
        <p:nvSpPr>
          <p:cNvPr id="16" name="TextBox 15">
            <a:extLst>
              <a:ext uri="{FF2B5EF4-FFF2-40B4-BE49-F238E27FC236}">
                <a16:creationId xmlns:a16="http://schemas.microsoft.com/office/drawing/2014/main" id="{40BA6A0E-AC46-4D09-AD44-7C64B95CD9A8}"/>
              </a:ext>
            </a:extLst>
          </p:cNvPr>
          <p:cNvSpPr txBox="1"/>
          <p:nvPr/>
        </p:nvSpPr>
        <p:spPr>
          <a:xfrm>
            <a:off x="960106" y="1394485"/>
            <a:ext cx="2835964" cy="369332"/>
          </a:xfrm>
          <a:prstGeom prst="rect">
            <a:avLst/>
          </a:prstGeom>
          <a:noFill/>
        </p:spPr>
        <p:txBody>
          <a:bodyPr wrap="square" rtlCol="0">
            <a:spAutoFit/>
          </a:bodyPr>
          <a:lstStyle/>
          <a:p>
            <a:r>
              <a:rPr lang="en-IN" dirty="0">
                <a:solidFill>
                  <a:srgbClr val="990000"/>
                </a:solidFill>
              </a:rPr>
              <a:t>Bharti Airtel</a:t>
            </a:r>
          </a:p>
        </p:txBody>
      </p:sp>
      <p:sp>
        <p:nvSpPr>
          <p:cNvPr id="18" name="TextBox 17">
            <a:extLst>
              <a:ext uri="{FF2B5EF4-FFF2-40B4-BE49-F238E27FC236}">
                <a16:creationId xmlns:a16="http://schemas.microsoft.com/office/drawing/2014/main" id="{BD20A33A-19DD-4A39-A987-CCB2CAFDCA25}"/>
              </a:ext>
            </a:extLst>
          </p:cNvPr>
          <p:cNvSpPr txBox="1"/>
          <p:nvPr/>
        </p:nvSpPr>
        <p:spPr>
          <a:xfrm>
            <a:off x="960106" y="3671676"/>
            <a:ext cx="2835964" cy="369332"/>
          </a:xfrm>
          <a:prstGeom prst="rect">
            <a:avLst/>
          </a:prstGeom>
          <a:noFill/>
        </p:spPr>
        <p:txBody>
          <a:bodyPr wrap="square" rtlCol="0">
            <a:spAutoFit/>
          </a:bodyPr>
          <a:lstStyle/>
          <a:p>
            <a:r>
              <a:rPr lang="en-IN" dirty="0">
                <a:solidFill>
                  <a:srgbClr val="990000"/>
                </a:solidFill>
              </a:rPr>
              <a:t>Vodafone Idea</a:t>
            </a:r>
          </a:p>
        </p:txBody>
      </p:sp>
      <p:sp>
        <p:nvSpPr>
          <p:cNvPr id="19" name="TextBox 18">
            <a:extLst>
              <a:ext uri="{FF2B5EF4-FFF2-40B4-BE49-F238E27FC236}">
                <a16:creationId xmlns:a16="http://schemas.microsoft.com/office/drawing/2014/main" id="{C2D727FC-E5EB-4B30-977E-DF4F4AD087F3}"/>
              </a:ext>
            </a:extLst>
          </p:cNvPr>
          <p:cNvSpPr txBox="1"/>
          <p:nvPr/>
        </p:nvSpPr>
        <p:spPr>
          <a:xfrm>
            <a:off x="5459896" y="2042749"/>
            <a:ext cx="5374431" cy="923330"/>
          </a:xfrm>
          <a:prstGeom prst="rect">
            <a:avLst/>
          </a:prstGeom>
          <a:noFill/>
        </p:spPr>
        <p:txBody>
          <a:bodyPr wrap="square" rtlCol="0">
            <a:spAutoFit/>
          </a:bodyPr>
          <a:lstStyle/>
          <a:p>
            <a:r>
              <a:rPr lang="en-US" b="0" i="0" dirty="0">
                <a:solidFill>
                  <a:srgbClr val="111111"/>
                </a:solidFill>
                <a:effectLst/>
                <a:latin typeface="Open Sans" panose="020B0606030504020204" pitchFamily="34" charset="0"/>
              </a:rPr>
              <a:t>Around 4.4% MAPE(Mean Absolute Percentage Error) implies the model is about 95.6% accurate in predicting the test set observations.</a:t>
            </a:r>
            <a:endParaRPr lang="en-IN" dirty="0"/>
          </a:p>
        </p:txBody>
      </p:sp>
      <p:sp>
        <p:nvSpPr>
          <p:cNvPr id="21" name="TextBox 20">
            <a:extLst>
              <a:ext uri="{FF2B5EF4-FFF2-40B4-BE49-F238E27FC236}">
                <a16:creationId xmlns:a16="http://schemas.microsoft.com/office/drawing/2014/main" id="{E1B28D59-10A4-414B-97F9-F82B1E71206C}"/>
              </a:ext>
            </a:extLst>
          </p:cNvPr>
          <p:cNvSpPr txBox="1"/>
          <p:nvPr/>
        </p:nvSpPr>
        <p:spPr>
          <a:xfrm>
            <a:off x="5459895" y="4363407"/>
            <a:ext cx="5374431" cy="923330"/>
          </a:xfrm>
          <a:prstGeom prst="rect">
            <a:avLst/>
          </a:prstGeom>
          <a:noFill/>
        </p:spPr>
        <p:txBody>
          <a:bodyPr wrap="square" rtlCol="0">
            <a:spAutoFit/>
          </a:bodyPr>
          <a:lstStyle/>
          <a:p>
            <a:r>
              <a:rPr lang="en-US" b="0" i="0" dirty="0">
                <a:solidFill>
                  <a:srgbClr val="111111"/>
                </a:solidFill>
                <a:effectLst/>
                <a:latin typeface="Open Sans" panose="020B0606030504020204" pitchFamily="34" charset="0"/>
              </a:rPr>
              <a:t>Around 32% MAPE(Mean Absolute Percentage Error) implies the model is about </a:t>
            </a:r>
            <a:r>
              <a:rPr lang="en-US" dirty="0">
                <a:solidFill>
                  <a:srgbClr val="111111"/>
                </a:solidFill>
                <a:latin typeface="Open Sans" panose="020B0606030504020204" pitchFamily="34" charset="0"/>
              </a:rPr>
              <a:t>68</a:t>
            </a:r>
            <a:r>
              <a:rPr lang="en-US" b="0" i="0" dirty="0">
                <a:solidFill>
                  <a:srgbClr val="111111"/>
                </a:solidFill>
                <a:effectLst/>
                <a:latin typeface="Open Sans" panose="020B0606030504020204" pitchFamily="34" charset="0"/>
              </a:rPr>
              <a:t>% accurate in predicting the test set observations.</a:t>
            </a:r>
            <a:endParaRPr lang="en-IN" dirty="0"/>
          </a:p>
        </p:txBody>
      </p:sp>
    </p:spTree>
    <p:extLst>
      <p:ext uri="{BB962C8B-B14F-4D97-AF65-F5344CB8AC3E}">
        <p14:creationId xmlns:p14="http://schemas.microsoft.com/office/powerpoint/2010/main" val="37602246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3600" dirty="0" smtClean="0">
                <a:solidFill>
                  <a:srgbClr val="CC0000"/>
                </a:solidFill>
              </a:rPr>
              <a:t>Conclusion and Insights</a:t>
            </a:r>
            <a:endParaRPr lang="en-US" sz="3600" dirty="0">
              <a:solidFill>
                <a:srgbClr val="CC0000"/>
              </a:solidFill>
            </a:endParaRPr>
          </a:p>
        </p:txBody>
      </p:sp>
      <p:sp>
        <p:nvSpPr>
          <p:cNvPr id="4" name="TextBox 3"/>
          <p:cNvSpPr txBox="1"/>
          <p:nvPr/>
        </p:nvSpPr>
        <p:spPr>
          <a:xfrm>
            <a:off x="938254" y="1804946"/>
            <a:ext cx="10543429" cy="2677656"/>
          </a:xfrm>
          <a:prstGeom prst="rect">
            <a:avLst/>
          </a:prstGeom>
          <a:noFill/>
        </p:spPr>
        <p:txBody>
          <a:bodyPr wrap="square" rtlCol="0">
            <a:spAutoFit/>
          </a:bodyPr>
          <a:lstStyle/>
          <a:p>
            <a:pPr marL="285750" indent="-285750">
              <a:buFont typeface="Arial" pitchFamily="34" charset="0"/>
              <a:buChar char="•"/>
            </a:pPr>
            <a:r>
              <a:rPr lang="en-US" sz="2400" dirty="0"/>
              <a:t>A good way to improve our predictions would be to use Deep Learning methods like LSTM which is able to store past information that is important and forget information that is not needed</a:t>
            </a:r>
            <a:r>
              <a:rPr lang="en-US" sz="2400" dirty="0" smtClean="0"/>
              <a:t>.</a:t>
            </a:r>
          </a:p>
          <a:p>
            <a:pPr marL="285750" indent="-285750">
              <a:buFont typeface="Arial" pitchFamily="34" charset="0"/>
              <a:buChar char="•"/>
            </a:pPr>
            <a:r>
              <a:rPr lang="en-US" sz="2400" dirty="0" smtClean="0"/>
              <a:t>There </a:t>
            </a:r>
            <a:r>
              <a:rPr lang="en-US" sz="2400" dirty="0"/>
              <a:t>are multiple factors involved in stock price </a:t>
            </a:r>
            <a:r>
              <a:rPr lang="en-US" sz="2400" dirty="0" smtClean="0"/>
              <a:t>predictions: </a:t>
            </a:r>
            <a:r>
              <a:rPr lang="en-US" sz="2400" dirty="0"/>
              <a:t>Physical factors, Psychological factors, rational </a:t>
            </a:r>
            <a:r>
              <a:rPr lang="en-US" sz="2400" dirty="0" smtClean="0"/>
              <a:t>vs. </a:t>
            </a:r>
            <a:r>
              <a:rPr lang="en-US" sz="2400" dirty="0"/>
              <a:t>irrational behaviors etc. </a:t>
            </a:r>
            <a:endParaRPr lang="en-US" sz="2400" dirty="0" smtClean="0"/>
          </a:p>
          <a:p>
            <a:pPr marL="285750" indent="-285750">
              <a:buFont typeface="Arial" pitchFamily="34" charset="0"/>
              <a:buChar char="•"/>
            </a:pPr>
            <a:r>
              <a:rPr lang="en-US" sz="2400" dirty="0" smtClean="0"/>
              <a:t>All </a:t>
            </a:r>
            <a:r>
              <a:rPr lang="en-US" sz="2400" dirty="0"/>
              <a:t>of these factors combine and make the stock prices exceptionally volatile and very difficult to predict with any accuracy.</a:t>
            </a:r>
          </a:p>
        </p:txBody>
      </p:sp>
      <p:sp>
        <p:nvSpPr>
          <p:cNvPr id="5" name="Rectangle 4">
            <a:extLst>
              <a:ext uri="{FF2B5EF4-FFF2-40B4-BE49-F238E27FC236}">
                <a16:creationId xmlns:a16="http://schemas.microsoft.com/office/drawing/2014/main" id="{E6EFCF7E-3D47-4DB6-B831-C7D1849B0FAC}"/>
              </a:ext>
            </a:extLst>
          </p:cNvPr>
          <p:cNvSpPr/>
          <p:nvPr/>
        </p:nvSpPr>
        <p:spPr>
          <a:xfrm>
            <a:off x="309401" y="203110"/>
            <a:ext cx="11573197" cy="6206013"/>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40368005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B9B92F8-A166-4B9A-984C-33FFF3346FEE}"/>
              </a:ext>
            </a:extLst>
          </p:cNvPr>
          <p:cNvSpPr/>
          <p:nvPr/>
        </p:nvSpPr>
        <p:spPr>
          <a:xfrm>
            <a:off x="309401" y="242866"/>
            <a:ext cx="11573197" cy="6206013"/>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rial" panose="020B0604020202020204" pitchFamily="34" charset="0"/>
              <a:ea typeface="Tahom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B3B43449-49D0-49A5-8718-178FB575BB9F}"/>
              </a:ext>
            </a:extLst>
          </p:cNvPr>
          <p:cNvSpPr txBox="1"/>
          <p:nvPr/>
        </p:nvSpPr>
        <p:spPr>
          <a:xfrm>
            <a:off x="4452730" y="3941052"/>
            <a:ext cx="5724941" cy="1569660"/>
          </a:xfrm>
          <a:prstGeom prst="rect">
            <a:avLst/>
          </a:prstGeom>
          <a:noFill/>
        </p:spPr>
        <p:txBody>
          <a:bodyPr wrap="square" rtlCol="0">
            <a:spAutoFit/>
          </a:bodyPr>
          <a:lstStyle/>
          <a:p>
            <a:r>
              <a:rPr lang="en-IN" sz="2400" b="1" dirty="0">
                <a:solidFill>
                  <a:srgbClr val="990000"/>
                </a:solidFill>
              </a:rPr>
              <a:t>PRESENTED BY:</a:t>
            </a:r>
          </a:p>
          <a:p>
            <a:pPr marL="285750" indent="-285750">
              <a:buFontTx/>
              <a:buChar char="-"/>
            </a:pPr>
            <a:r>
              <a:rPr lang="en-IN" sz="2400" dirty="0">
                <a:solidFill>
                  <a:srgbClr val="990000"/>
                </a:solidFill>
              </a:rPr>
              <a:t>Rakhee Singh</a:t>
            </a:r>
          </a:p>
          <a:p>
            <a:pPr marL="285750" indent="-285750">
              <a:buFontTx/>
              <a:buChar char="-"/>
            </a:pPr>
            <a:r>
              <a:rPr lang="en-IN" sz="2400" dirty="0">
                <a:solidFill>
                  <a:srgbClr val="990000"/>
                </a:solidFill>
              </a:rPr>
              <a:t>Gladwin Gracias</a:t>
            </a:r>
          </a:p>
          <a:p>
            <a:pPr marL="285750" indent="-285750">
              <a:buFontTx/>
              <a:buChar char="-"/>
            </a:pPr>
            <a:r>
              <a:rPr lang="en-IN" sz="2400" dirty="0">
                <a:solidFill>
                  <a:srgbClr val="990000"/>
                </a:solidFill>
              </a:rPr>
              <a:t>Noella Joy</a:t>
            </a:r>
          </a:p>
        </p:txBody>
      </p:sp>
      <p:sp>
        <p:nvSpPr>
          <p:cNvPr id="6" name="TextBox 5">
            <a:extLst>
              <a:ext uri="{FF2B5EF4-FFF2-40B4-BE49-F238E27FC236}">
                <a16:creationId xmlns:a16="http://schemas.microsoft.com/office/drawing/2014/main" id="{39CB192F-01F3-436A-A296-E3190F22BCFC}"/>
              </a:ext>
            </a:extLst>
          </p:cNvPr>
          <p:cNvSpPr txBox="1"/>
          <p:nvPr/>
        </p:nvSpPr>
        <p:spPr>
          <a:xfrm>
            <a:off x="3849757" y="2213113"/>
            <a:ext cx="4492486" cy="1015663"/>
          </a:xfrm>
          <a:prstGeom prst="rect">
            <a:avLst/>
          </a:prstGeom>
          <a:noFill/>
        </p:spPr>
        <p:txBody>
          <a:bodyPr wrap="square" rtlCol="0">
            <a:spAutoFit/>
          </a:bodyPr>
          <a:lstStyle/>
          <a:p>
            <a:r>
              <a:rPr lang="en-IN" sz="6000" dirty="0">
                <a:solidFill>
                  <a:srgbClr val="990000"/>
                </a:solidFill>
              </a:rPr>
              <a:t>THANK YOU</a:t>
            </a:r>
          </a:p>
        </p:txBody>
      </p:sp>
    </p:spTree>
    <p:extLst>
      <p:ext uri="{BB962C8B-B14F-4D97-AF65-F5344CB8AC3E}">
        <p14:creationId xmlns:p14="http://schemas.microsoft.com/office/powerpoint/2010/main" val="3481974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7344E2-307E-47D4-A3B6-ED143293D7FA}"/>
              </a:ext>
            </a:extLst>
          </p:cNvPr>
          <p:cNvSpPr/>
          <p:nvPr/>
        </p:nvSpPr>
        <p:spPr>
          <a:xfrm>
            <a:off x="309401" y="325993"/>
            <a:ext cx="11573197" cy="6206013"/>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rial" panose="020B0604020202020204" pitchFamily="34" charset="0"/>
              <a:ea typeface="Tahoma" panose="020B060403050404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362FD0D2-826B-4600-8A0A-6D5D8A6DE5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208" y="2292626"/>
            <a:ext cx="5667498" cy="3056701"/>
          </a:xfrm>
          <a:prstGeom prst="rect">
            <a:avLst/>
          </a:prstGeom>
        </p:spPr>
      </p:pic>
      <p:sp>
        <p:nvSpPr>
          <p:cNvPr id="8" name="TextBox 7">
            <a:extLst>
              <a:ext uri="{FF2B5EF4-FFF2-40B4-BE49-F238E27FC236}">
                <a16:creationId xmlns:a16="http://schemas.microsoft.com/office/drawing/2014/main" id="{F6E1574E-848B-485E-9563-EBE77CFB4956}"/>
              </a:ext>
            </a:extLst>
          </p:cNvPr>
          <p:cNvSpPr txBox="1"/>
          <p:nvPr/>
        </p:nvSpPr>
        <p:spPr>
          <a:xfrm>
            <a:off x="901148" y="5616333"/>
            <a:ext cx="10389704" cy="707886"/>
          </a:xfrm>
          <a:prstGeom prst="rect">
            <a:avLst/>
          </a:prstGeom>
          <a:noFill/>
        </p:spPr>
        <p:txBody>
          <a:bodyPr wrap="square" rtlCol="0">
            <a:spAutoFit/>
          </a:bodyPr>
          <a:lstStyle/>
          <a:p>
            <a:pPr algn="ctr"/>
            <a:r>
              <a:rPr lang="en-US" sz="2000" i="1" dirty="0">
                <a:solidFill>
                  <a:srgbClr val="C00000"/>
                </a:solidFill>
                <a:latin typeface="Arial" panose="020B0604020202020204" pitchFamily="34" charset="0"/>
                <a:cs typeface="Arial" panose="020B0604020202020204" pitchFamily="34" charset="0"/>
              </a:rPr>
              <a:t>“I will tell you how to become rich. Close the doors. Be fearful when others are greedy. Be greedy when others are fearful.” – By Warren Buffett</a:t>
            </a:r>
            <a:endParaRPr lang="en-IN" sz="2000" i="1" dirty="0">
              <a:solidFill>
                <a:srgbClr val="C00000"/>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5BC26C9E-0D30-4245-B85B-AFBE4BE0B427}"/>
              </a:ext>
            </a:extLst>
          </p:cNvPr>
          <p:cNvSpPr txBox="1"/>
          <p:nvPr/>
        </p:nvSpPr>
        <p:spPr>
          <a:xfrm>
            <a:off x="901148" y="1205700"/>
            <a:ext cx="10389704" cy="1015663"/>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A stock or share (also known as a company's "equity") is a financial instrument that represents ownership in a company or corporation and represents a proportionate claim on its assets (what it owns) and earnings (what it generates in profits). </a:t>
            </a:r>
            <a:r>
              <a:rPr lang="en-US" sz="2000" i="1" dirty="0">
                <a:latin typeface="Arial" panose="020B0604020202020204" pitchFamily="34" charset="0"/>
                <a:cs typeface="Arial" panose="020B0604020202020204" pitchFamily="34" charset="0"/>
              </a:rPr>
              <a:t>- </a:t>
            </a:r>
            <a:r>
              <a:rPr lang="en-US" sz="2000" i="1" dirty="0">
                <a:solidFill>
                  <a:srgbClr val="C00000"/>
                </a:solidFill>
                <a:latin typeface="Arial" panose="020B0604020202020204" pitchFamily="34" charset="0"/>
                <a:cs typeface="Arial" panose="020B0604020202020204" pitchFamily="34" charset="0"/>
              </a:rPr>
              <a:t>Investopedia</a:t>
            </a:r>
            <a:endParaRPr lang="en-IN" sz="2000" i="1" dirty="0">
              <a:solidFill>
                <a:srgbClr val="C00000"/>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0C5B870C-206F-4D83-9781-00399AF9F762}"/>
              </a:ext>
            </a:extLst>
          </p:cNvPr>
          <p:cNvSpPr txBox="1"/>
          <p:nvPr/>
        </p:nvSpPr>
        <p:spPr>
          <a:xfrm>
            <a:off x="1703896" y="411904"/>
            <a:ext cx="8362121" cy="707886"/>
          </a:xfrm>
          <a:prstGeom prst="rect">
            <a:avLst/>
          </a:prstGeom>
          <a:noFill/>
        </p:spPr>
        <p:txBody>
          <a:bodyPr wrap="square" rtlCol="0">
            <a:spAutoFit/>
          </a:bodyPr>
          <a:lstStyle/>
          <a:p>
            <a:pPr algn="ctr"/>
            <a:r>
              <a:rPr lang="en-IN" sz="4000" dirty="0">
                <a:solidFill>
                  <a:srgbClr val="C00000"/>
                </a:solidFill>
                <a:latin typeface="Arial" panose="020B0604020202020204" pitchFamily="34" charset="0"/>
                <a:cs typeface="Arial" panose="020B0604020202020204" pitchFamily="34" charset="0"/>
              </a:rPr>
              <a:t>STOCK MARKET ANALYSIS</a:t>
            </a:r>
          </a:p>
        </p:txBody>
      </p:sp>
      <p:sp>
        <p:nvSpPr>
          <p:cNvPr id="14" name="Footer Placeholder 3">
            <a:extLst>
              <a:ext uri="{FF2B5EF4-FFF2-40B4-BE49-F238E27FC236}">
                <a16:creationId xmlns:a16="http://schemas.microsoft.com/office/drawing/2014/main" id="{BB1034E2-92E3-4BC9-B867-D8CF0635C842}"/>
              </a:ext>
            </a:extLst>
          </p:cNvPr>
          <p:cNvSpPr>
            <a:spLocks noGrp="1"/>
          </p:cNvSpPr>
          <p:nvPr>
            <p:ph type="ftr" sz="quarter" idx="11"/>
          </p:nvPr>
        </p:nvSpPr>
        <p:spPr>
          <a:xfrm>
            <a:off x="212419" y="6492875"/>
            <a:ext cx="5038454" cy="365125"/>
          </a:xfrm>
        </p:spPr>
        <p:txBody>
          <a:bodyPr/>
          <a:lstStyle/>
          <a:p>
            <a:pPr algn="l"/>
            <a:r>
              <a:rPr lang="en-IN" sz="1300" dirty="0">
                <a:ea typeface="Tahoma" panose="020B0604030504040204" pitchFamily="34" charset="0"/>
                <a:cs typeface="Arial" panose="020B0604020202020204" pitchFamily="34" charset="0"/>
              </a:rPr>
              <a:t>Stock Market Analysis – Vodafone Idea and Bharti Airtel </a:t>
            </a:r>
          </a:p>
        </p:txBody>
      </p:sp>
    </p:spTree>
    <p:extLst>
      <p:ext uri="{BB962C8B-B14F-4D97-AF65-F5344CB8AC3E}">
        <p14:creationId xmlns:p14="http://schemas.microsoft.com/office/powerpoint/2010/main" val="2387566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F054B5-5691-4134-8E69-E4EA9BA80934}"/>
              </a:ext>
            </a:extLst>
          </p:cNvPr>
          <p:cNvSpPr/>
          <p:nvPr/>
        </p:nvSpPr>
        <p:spPr>
          <a:xfrm>
            <a:off x="309401" y="325993"/>
            <a:ext cx="11573197" cy="6206013"/>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rial" panose="020B0604020202020204" pitchFamily="34" charset="0"/>
              <a:ea typeface="Tahoma" panose="020B0604030504040204" pitchFamily="34" charset="0"/>
              <a:cs typeface="Arial" panose="020B0604020202020204" pitchFamily="34" charset="0"/>
            </a:endParaRPr>
          </a:p>
        </p:txBody>
      </p:sp>
      <p:sp>
        <p:nvSpPr>
          <p:cNvPr id="5" name="Text Placeholder 2">
            <a:extLst>
              <a:ext uri="{FF2B5EF4-FFF2-40B4-BE49-F238E27FC236}">
                <a16:creationId xmlns:a16="http://schemas.microsoft.com/office/drawing/2014/main" id="{3141A0C2-E038-4821-AD23-A516D0A8AE66}"/>
              </a:ext>
            </a:extLst>
          </p:cNvPr>
          <p:cNvSpPr txBox="1">
            <a:spLocks/>
          </p:cNvSpPr>
          <p:nvPr/>
        </p:nvSpPr>
        <p:spPr>
          <a:xfrm>
            <a:off x="424070" y="452885"/>
            <a:ext cx="11573197" cy="724247"/>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000" dirty="0">
                <a:solidFill>
                  <a:srgbClr val="C00000"/>
                </a:solidFill>
                <a:latin typeface="Arial" panose="020B0604020202020204" pitchFamily="34" charset="0"/>
                <a:cs typeface="Arial" panose="020B0604020202020204" pitchFamily="34" charset="0"/>
              </a:rPr>
              <a:t>Stocks – Bharti Airtel</a:t>
            </a:r>
          </a:p>
        </p:txBody>
      </p:sp>
      <p:sp>
        <p:nvSpPr>
          <p:cNvPr id="6" name="TextBox 5">
            <a:extLst>
              <a:ext uri="{FF2B5EF4-FFF2-40B4-BE49-F238E27FC236}">
                <a16:creationId xmlns:a16="http://schemas.microsoft.com/office/drawing/2014/main" id="{FF0D2F85-9A34-45D5-A45A-751F3030C855}"/>
              </a:ext>
            </a:extLst>
          </p:cNvPr>
          <p:cNvSpPr txBox="1"/>
          <p:nvPr/>
        </p:nvSpPr>
        <p:spPr>
          <a:xfrm>
            <a:off x="6983897" y="1638809"/>
            <a:ext cx="4784034" cy="4401205"/>
          </a:xfrm>
          <a:prstGeom prst="rect">
            <a:avLst/>
          </a:prstGeom>
          <a:noFill/>
          <a:ln>
            <a:noFill/>
          </a:ln>
        </p:spPr>
        <p:txBody>
          <a:bodyPr wrap="square" rtlCol="0">
            <a:spAutoFit/>
          </a:bodyPr>
          <a:lstStyle/>
          <a:p>
            <a:pPr algn="just"/>
            <a:r>
              <a:rPr lang="en-US" sz="2000" dirty="0">
                <a:latin typeface="Arial" panose="020B0604020202020204" pitchFamily="34" charset="0"/>
                <a:cs typeface="Arial" panose="020B0604020202020204" pitchFamily="34" charset="0"/>
              </a:rPr>
              <a:t>Organization:	Bharti Airtel</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Founded Year: 	1995</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Managing Director: Gopal Vittal </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The current market capitalization stands </a:t>
            </a:r>
            <a:r>
              <a:rPr lang="en-IN" sz="2000" b="0" i="0" dirty="0">
                <a:solidFill>
                  <a:srgbClr val="222222"/>
                </a:solidFill>
                <a:effectLst/>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2,32,816 Cr.</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The company is listed on the Bombay Stock Exchange (BSE) with the BSE code as 532454 and also listed on National Stock Exchange (NSE) with NSE code as BHARTIARTL</a:t>
            </a:r>
            <a:endParaRPr lang="en-IN" sz="2000" dirty="0">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809404F5-D0BB-48D5-AE33-D7F5DD81CB7A}"/>
              </a:ext>
            </a:extLst>
          </p:cNvPr>
          <p:cNvCxnSpPr/>
          <p:nvPr/>
        </p:nvCxnSpPr>
        <p:spPr>
          <a:xfrm>
            <a:off x="6851374" y="1616765"/>
            <a:ext cx="0" cy="4426226"/>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8" name="Picture 7">
            <a:extLst>
              <a:ext uri="{FF2B5EF4-FFF2-40B4-BE49-F238E27FC236}">
                <a16:creationId xmlns:a16="http://schemas.microsoft.com/office/drawing/2014/main" id="{C40CCE7C-0252-439F-959C-0736A27911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070" y="1613789"/>
            <a:ext cx="6109251" cy="4426225"/>
          </a:xfrm>
          <a:prstGeom prst="rect">
            <a:avLst/>
          </a:prstGeom>
        </p:spPr>
      </p:pic>
      <p:sp>
        <p:nvSpPr>
          <p:cNvPr id="10" name="Footer Placeholder 3">
            <a:extLst>
              <a:ext uri="{FF2B5EF4-FFF2-40B4-BE49-F238E27FC236}">
                <a16:creationId xmlns:a16="http://schemas.microsoft.com/office/drawing/2014/main" id="{CEEF93BC-90A1-4825-953C-B6E3A9B28BEB}"/>
              </a:ext>
            </a:extLst>
          </p:cNvPr>
          <p:cNvSpPr>
            <a:spLocks noGrp="1"/>
          </p:cNvSpPr>
          <p:nvPr>
            <p:ph type="ftr" sz="quarter" idx="11"/>
          </p:nvPr>
        </p:nvSpPr>
        <p:spPr>
          <a:xfrm>
            <a:off x="212419" y="6506127"/>
            <a:ext cx="5038454" cy="365125"/>
          </a:xfrm>
        </p:spPr>
        <p:txBody>
          <a:bodyPr/>
          <a:lstStyle/>
          <a:p>
            <a:pPr algn="l"/>
            <a:r>
              <a:rPr lang="en-IN" sz="1300" dirty="0">
                <a:ea typeface="Tahoma" panose="020B0604030504040204" pitchFamily="34" charset="0"/>
                <a:cs typeface="Arial" panose="020B0604020202020204" pitchFamily="34" charset="0"/>
              </a:rPr>
              <a:t>Stock Market Analysis – Vodafone Idea and Bharti Airtel </a:t>
            </a:r>
          </a:p>
        </p:txBody>
      </p:sp>
    </p:spTree>
    <p:extLst>
      <p:ext uri="{BB962C8B-B14F-4D97-AF65-F5344CB8AC3E}">
        <p14:creationId xmlns:p14="http://schemas.microsoft.com/office/powerpoint/2010/main" val="4226561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875998-ECD5-4813-89B9-385D5A7D4033}"/>
              </a:ext>
            </a:extLst>
          </p:cNvPr>
          <p:cNvSpPr/>
          <p:nvPr/>
        </p:nvSpPr>
        <p:spPr>
          <a:xfrm>
            <a:off x="309401" y="325993"/>
            <a:ext cx="11573197" cy="6206013"/>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rial" panose="020B0604020202020204" pitchFamily="34" charset="0"/>
              <a:ea typeface="Tahoma" panose="020B0604030504040204" pitchFamily="34" charset="0"/>
              <a:cs typeface="Arial" panose="020B0604020202020204" pitchFamily="34" charset="0"/>
            </a:endParaRPr>
          </a:p>
        </p:txBody>
      </p:sp>
      <p:sp>
        <p:nvSpPr>
          <p:cNvPr id="5" name="Text Placeholder 2">
            <a:extLst>
              <a:ext uri="{FF2B5EF4-FFF2-40B4-BE49-F238E27FC236}">
                <a16:creationId xmlns:a16="http://schemas.microsoft.com/office/drawing/2014/main" id="{80123AEB-000F-4C24-ACBA-2C54228ABFBE}"/>
              </a:ext>
            </a:extLst>
          </p:cNvPr>
          <p:cNvSpPr txBox="1">
            <a:spLocks/>
          </p:cNvSpPr>
          <p:nvPr/>
        </p:nvSpPr>
        <p:spPr>
          <a:xfrm>
            <a:off x="309401" y="452885"/>
            <a:ext cx="11573197" cy="724247"/>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  </a:t>
            </a:r>
            <a:r>
              <a:rPr lang="en-IN" sz="4000" dirty="0">
                <a:solidFill>
                  <a:srgbClr val="C00000"/>
                </a:solidFill>
                <a:latin typeface="Arial" panose="020B0604020202020204" pitchFamily="34" charset="0"/>
                <a:cs typeface="Arial" panose="020B0604020202020204" pitchFamily="34" charset="0"/>
              </a:rPr>
              <a:t>Stocks – Vodafone Idea</a:t>
            </a:r>
          </a:p>
        </p:txBody>
      </p:sp>
      <p:sp>
        <p:nvSpPr>
          <p:cNvPr id="6" name="TextBox 5">
            <a:extLst>
              <a:ext uri="{FF2B5EF4-FFF2-40B4-BE49-F238E27FC236}">
                <a16:creationId xmlns:a16="http://schemas.microsoft.com/office/drawing/2014/main" id="{701A451E-9D46-47EF-903F-C9DE189B7320}"/>
              </a:ext>
            </a:extLst>
          </p:cNvPr>
          <p:cNvSpPr txBox="1"/>
          <p:nvPr/>
        </p:nvSpPr>
        <p:spPr>
          <a:xfrm>
            <a:off x="6983897" y="1638809"/>
            <a:ext cx="4784034" cy="4401205"/>
          </a:xfrm>
          <a:prstGeom prst="rect">
            <a:avLst/>
          </a:prstGeom>
          <a:noFill/>
          <a:ln>
            <a:noFill/>
          </a:ln>
        </p:spPr>
        <p:txBody>
          <a:bodyPr wrap="square" rtlCol="0">
            <a:spAutoFit/>
          </a:bodyPr>
          <a:lstStyle/>
          <a:p>
            <a:pPr algn="just"/>
            <a:r>
              <a:rPr lang="en-US" sz="2000" dirty="0">
                <a:latin typeface="Arial" panose="020B0604020202020204" pitchFamily="34" charset="0"/>
                <a:cs typeface="Arial" panose="020B0604020202020204" pitchFamily="34" charset="0"/>
              </a:rPr>
              <a:t>Organization:	Vodafone Idea Ltd</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Founded Year:	1995</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Managing Director: Ravinder Takkar</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The current market capitalization stands </a:t>
            </a:r>
            <a:r>
              <a:rPr lang="en-IN" sz="2000" b="0" i="0" dirty="0">
                <a:solidFill>
                  <a:srgbClr val="222222"/>
                </a:solidFill>
                <a:effectLst/>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25,287 Cr.</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The company is listed on the Bombay Stock Exchange (BSE) with the BSE code as 532822 and also listed on National Stock Exchange (NSE) with NSE code as IDEA</a:t>
            </a:r>
            <a:endParaRPr lang="en-IN" sz="20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8DCD8D9D-1247-4C1E-9BE1-35E049557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069" y="1638809"/>
            <a:ext cx="6000920" cy="4426226"/>
          </a:xfrm>
          <a:prstGeom prst="rect">
            <a:avLst/>
          </a:prstGeom>
        </p:spPr>
      </p:pic>
      <p:cxnSp>
        <p:nvCxnSpPr>
          <p:cNvPr id="9" name="Straight Connector 8">
            <a:extLst>
              <a:ext uri="{FF2B5EF4-FFF2-40B4-BE49-F238E27FC236}">
                <a16:creationId xmlns:a16="http://schemas.microsoft.com/office/drawing/2014/main" id="{AD0D6CFF-F9F4-425E-990B-285D048FF873}"/>
              </a:ext>
            </a:extLst>
          </p:cNvPr>
          <p:cNvCxnSpPr/>
          <p:nvPr/>
        </p:nvCxnSpPr>
        <p:spPr>
          <a:xfrm>
            <a:off x="6851374" y="1616765"/>
            <a:ext cx="0" cy="4426226"/>
          </a:xfrm>
          <a:prstGeom prst="line">
            <a:avLst/>
          </a:prstGeom>
          <a:ln w="9525" cap="flat" cmpd="sng" algn="ctr">
            <a:solidFill>
              <a:srgbClr val="CC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Footer Placeholder 3">
            <a:extLst>
              <a:ext uri="{FF2B5EF4-FFF2-40B4-BE49-F238E27FC236}">
                <a16:creationId xmlns:a16="http://schemas.microsoft.com/office/drawing/2014/main" id="{609381A4-94F4-4B3C-B790-E5AF45D74D61}"/>
              </a:ext>
            </a:extLst>
          </p:cNvPr>
          <p:cNvSpPr>
            <a:spLocks noGrp="1"/>
          </p:cNvSpPr>
          <p:nvPr>
            <p:ph type="ftr" sz="quarter" idx="11"/>
          </p:nvPr>
        </p:nvSpPr>
        <p:spPr>
          <a:xfrm>
            <a:off x="212419" y="6492875"/>
            <a:ext cx="5038454" cy="365125"/>
          </a:xfrm>
        </p:spPr>
        <p:txBody>
          <a:bodyPr/>
          <a:lstStyle/>
          <a:p>
            <a:pPr algn="l"/>
            <a:r>
              <a:rPr lang="en-IN" sz="1300" dirty="0">
                <a:ea typeface="Tahoma" panose="020B0604030504040204" pitchFamily="34" charset="0"/>
                <a:cs typeface="Arial" panose="020B0604020202020204" pitchFamily="34" charset="0"/>
              </a:rPr>
              <a:t>Stock Market Analysis – Vodafone Idea and Bharti Airtel </a:t>
            </a:r>
          </a:p>
        </p:txBody>
      </p:sp>
    </p:spTree>
    <p:extLst>
      <p:ext uri="{BB962C8B-B14F-4D97-AF65-F5344CB8AC3E}">
        <p14:creationId xmlns:p14="http://schemas.microsoft.com/office/powerpoint/2010/main" val="2163731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94B6FA-9AAD-49D3-AD2E-FAC462EAAF81}"/>
              </a:ext>
            </a:extLst>
          </p:cNvPr>
          <p:cNvSpPr/>
          <p:nvPr/>
        </p:nvSpPr>
        <p:spPr>
          <a:xfrm>
            <a:off x="309401" y="299489"/>
            <a:ext cx="11573197" cy="6206013"/>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rial" panose="020B0604020202020204" pitchFamily="34" charset="0"/>
              <a:ea typeface="Tahoma" panose="020B0604030504040204" pitchFamily="34" charset="0"/>
              <a:cs typeface="Arial" panose="020B0604020202020204" pitchFamily="34" charset="0"/>
            </a:endParaRPr>
          </a:p>
        </p:txBody>
      </p:sp>
      <p:sp>
        <p:nvSpPr>
          <p:cNvPr id="5" name="Text Placeholder 1">
            <a:extLst>
              <a:ext uri="{FF2B5EF4-FFF2-40B4-BE49-F238E27FC236}">
                <a16:creationId xmlns:a16="http://schemas.microsoft.com/office/drawing/2014/main" id="{DA1DBBB9-61BE-44AE-94BA-2900FEDDD6B0}"/>
              </a:ext>
            </a:extLst>
          </p:cNvPr>
          <p:cNvSpPr txBox="1">
            <a:spLocks/>
          </p:cNvSpPr>
          <p:nvPr/>
        </p:nvSpPr>
        <p:spPr>
          <a:xfrm>
            <a:off x="309401" y="494121"/>
            <a:ext cx="11573197" cy="588039"/>
          </a:xfrm>
          <a:prstGeom prst="rect">
            <a:avLst/>
          </a:prstGeom>
        </p:spPr>
        <p:txBody>
          <a:bodyPr vert="horz" lIns="91440" tIns="45720" rIns="91440" bIns="45720" rtlCol="0" anchor="ctr">
            <a:normAutofit fontScale="92500" lnSpcReduction="20000"/>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4000" dirty="0">
                <a:solidFill>
                  <a:srgbClr val="C00000"/>
                </a:solidFill>
                <a:latin typeface="Arial" panose="020B0604020202020204" pitchFamily="34" charset="0"/>
                <a:cs typeface="Arial" panose="020B0604020202020204" pitchFamily="34" charset="0"/>
              </a:rPr>
              <a:t>Data Understanding and Analysis</a:t>
            </a:r>
          </a:p>
        </p:txBody>
      </p:sp>
      <p:sp>
        <p:nvSpPr>
          <p:cNvPr id="6" name="TextBox 5">
            <a:extLst>
              <a:ext uri="{FF2B5EF4-FFF2-40B4-BE49-F238E27FC236}">
                <a16:creationId xmlns:a16="http://schemas.microsoft.com/office/drawing/2014/main" id="{1B59CE1D-A1A1-4C5C-A0F2-9F3B372ACB29}"/>
              </a:ext>
            </a:extLst>
          </p:cNvPr>
          <p:cNvSpPr txBox="1"/>
          <p:nvPr/>
        </p:nvSpPr>
        <p:spPr>
          <a:xfrm>
            <a:off x="1931716" y="1770888"/>
            <a:ext cx="2426870" cy="677108"/>
          </a:xfrm>
          <a:prstGeom prst="rect">
            <a:avLst/>
          </a:prstGeom>
          <a:noFill/>
        </p:spPr>
        <p:txBody>
          <a:bodyPr wrap="square" rtlCol="0">
            <a:spAutoFit/>
          </a:bodyPr>
          <a:lstStyle/>
          <a:p>
            <a:pPr algn="ctr"/>
            <a:r>
              <a:rPr lang="en-IN" sz="2400" dirty="0">
                <a:latin typeface="Arial" panose="020B0604020202020204" pitchFamily="34" charset="0"/>
                <a:cs typeface="Arial" panose="020B0604020202020204" pitchFamily="34" charset="0"/>
              </a:rPr>
              <a:t>1230 </a:t>
            </a:r>
          </a:p>
          <a:p>
            <a:pPr algn="ctr"/>
            <a:r>
              <a:rPr lang="en-IN" sz="1400" dirty="0">
                <a:latin typeface="Arial" panose="020B0604020202020204" pitchFamily="34" charset="0"/>
                <a:cs typeface="Arial" panose="020B0604020202020204" pitchFamily="34" charset="0"/>
              </a:rPr>
              <a:t>Unique Stock Details</a:t>
            </a:r>
          </a:p>
        </p:txBody>
      </p:sp>
      <p:sp>
        <p:nvSpPr>
          <p:cNvPr id="7" name="Teardrop 1">
            <a:extLst>
              <a:ext uri="{FF2B5EF4-FFF2-40B4-BE49-F238E27FC236}">
                <a16:creationId xmlns:a16="http://schemas.microsoft.com/office/drawing/2014/main" id="{FA48F3E7-3446-4717-8A13-85CBC72651E9}"/>
              </a:ext>
            </a:extLst>
          </p:cNvPr>
          <p:cNvSpPr/>
          <p:nvPr/>
        </p:nvSpPr>
        <p:spPr>
          <a:xfrm rot="18805991">
            <a:off x="1421197" y="4364770"/>
            <a:ext cx="551843" cy="546086"/>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latin typeface="Arial" panose="020B0604020202020204" pitchFamily="34" charset="0"/>
              <a:cs typeface="Arial" panose="020B0604020202020204" pitchFamily="34" charset="0"/>
            </a:endParaRPr>
          </a:p>
        </p:txBody>
      </p:sp>
      <p:sp>
        <p:nvSpPr>
          <p:cNvPr id="8" name="Block Arc 14">
            <a:extLst>
              <a:ext uri="{FF2B5EF4-FFF2-40B4-BE49-F238E27FC236}">
                <a16:creationId xmlns:a16="http://schemas.microsoft.com/office/drawing/2014/main" id="{27C139C5-A794-4151-B0F6-9A0BBCAE601D}"/>
              </a:ext>
            </a:extLst>
          </p:cNvPr>
          <p:cNvSpPr/>
          <p:nvPr/>
        </p:nvSpPr>
        <p:spPr>
          <a:xfrm rot="16200000">
            <a:off x="1410066" y="2671603"/>
            <a:ext cx="567400" cy="567774"/>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609BF01-FEA2-4187-BD45-F6D2490A53A2}"/>
              </a:ext>
            </a:extLst>
          </p:cNvPr>
          <p:cNvSpPr txBox="1"/>
          <p:nvPr/>
        </p:nvSpPr>
        <p:spPr>
          <a:xfrm>
            <a:off x="2023590" y="2567749"/>
            <a:ext cx="2385391" cy="892552"/>
          </a:xfrm>
          <a:prstGeom prst="rect">
            <a:avLst/>
          </a:prstGeom>
          <a:noFill/>
        </p:spPr>
        <p:txBody>
          <a:bodyPr wrap="square" rtlCol="0">
            <a:spAutoFit/>
          </a:bodyPr>
          <a:lstStyle/>
          <a:p>
            <a:pPr algn="ctr"/>
            <a:r>
              <a:rPr lang="en-IN" sz="2400" dirty="0">
                <a:latin typeface="Arial" panose="020B0604020202020204" pitchFamily="34" charset="0"/>
                <a:cs typeface="Arial" panose="020B0604020202020204" pitchFamily="34" charset="0"/>
              </a:rPr>
              <a:t>2 </a:t>
            </a:r>
          </a:p>
          <a:p>
            <a:pPr algn="ctr"/>
            <a:r>
              <a:rPr lang="en-IN" sz="1400" dirty="0">
                <a:latin typeface="Arial" panose="020B0604020202020204" pitchFamily="34" charset="0"/>
                <a:cs typeface="Arial" panose="020B0604020202020204" pitchFamily="34" charset="0"/>
              </a:rPr>
              <a:t>Types of Data: Numerical and Object</a:t>
            </a:r>
          </a:p>
        </p:txBody>
      </p:sp>
      <p:sp>
        <p:nvSpPr>
          <p:cNvPr id="10" name="Rectangle 7">
            <a:extLst>
              <a:ext uri="{FF2B5EF4-FFF2-40B4-BE49-F238E27FC236}">
                <a16:creationId xmlns:a16="http://schemas.microsoft.com/office/drawing/2014/main" id="{1490A8CB-EB3B-4790-BB37-D4D951ADC319}"/>
              </a:ext>
            </a:extLst>
          </p:cNvPr>
          <p:cNvSpPr/>
          <p:nvPr/>
        </p:nvSpPr>
        <p:spPr>
          <a:xfrm>
            <a:off x="1430524" y="1873658"/>
            <a:ext cx="471567" cy="47156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990000"/>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6070F1F5-7A6D-43B5-8927-D3EB56C066AF}"/>
              </a:ext>
            </a:extLst>
          </p:cNvPr>
          <p:cNvSpPr txBox="1"/>
          <p:nvPr/>
        </p:nvSpPr>
        <p:spPr>
          <a:xfrm>
            <a:off x="1982111" y="4376915"/>
            <a:ext cx="2426870" cy="677108"/>
          </a:xfrm>
          <a:prstGeom prst="rect">
            <a:avLst/>
          </a:prstGeom>
          <a:noFill/>
        </p:spPr>
        <p:txBody>
          <a:bodyPr wrap="square" rtlCol="0">
            <a:spAutoFit/>
          </a:bodyPr>
          <a:lstStyle/>
          <a:p>
            <a:pPr algn="ctr"/>
            <a:r>
              <a:rPr lang="en-IN" sz="2400" dirty="0">
                <a:latin typeface="Arial" panose="020B0604020202020204" pitchFamily="34" charset="0"/>
                <a:cs typeface="Arial" panose="020B0604020202020204" pitchFamily="34" charset="0"/>
              </a:rPr>
              <a:t> 2015-2020</a:t>
            </a:r>
          </a:p>
          <a:p>
            <a:pPr algn="ctr"/>
            <a:r>
              <a:rPr lang="en-IN" sz="1400" dirty="0">
                <a:latin typeface="Arial" panose="020B0604020202020204" pitchFamily="34" charset="0"/>
                <a:cs typeface="Arial" panose="020B0604020202020204" pitchFamily="34" charset="0"/>
              </a:rPr>
              <a:t>   Historical data for the year</a:t>
            </a:r>
          </a:p>
        </p:txBody>
      </p:sp>
      <p:sp>
        <p:nvSpPr>
          <p:cNvPr id="12" name="Rectangle 7">
            <a:extLst>
              <a:ext uri="{FF2B5EF4-FFF2-40B4-BE49-F238E27FC236}">
                <a16:creationId xmlns:a16="http://schemas.microsoft.com/office/drawing/2014/main" id="{558701FA-B691-447E-A8EF-96040B204D4B}"/>
              </a:ext>
            </a:extLst>
          </p:cNvPr>
          <p:cNvSpPr/>
          <p:nvPr/>
        </p:nvSpPr>
        <p:spPr>
          <a:xfrm rot="18900000">
            <a:off x="1554574" y="3566939"/>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rgbClr val="990000"/>
          </a:solidFill>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7EEFC9AB-FA30-4E5D-9190-A67EE023D005}"/>
              </a:ext>
            </a:extLst>
          </p:cNvPr>
          <p:cNvSpPr txBox="1"/>
          <p:nvPr/>
        </p:nvSpPr>
        <p:spPr>
          <a:xfrm>
            <a:off x="2006164" y="3516459"/>
            <a:ext cx="2378764" cy="677108"/>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      6	         1 </a:t>
            </a:r>
          </a:p>
          <a:p>
            <a:r>
              <a:rPr lang="en-IN" sz="1400" dirty="0">
                <a:latin typeface="Arial" panose="020B0604020202020204" pitchFamily="34" charset="0"/>
                <a:cs typeface="Arial" panose="020B0604020202020204" pitchFamily="34" charset="0"/>
              </a:rPr>
              <a:t>     Numerical          Object</a:t>
            </a:r>
          </a:p>
        </p:txBody>
      </p:sp>
      <p:sp>
        <p:nvSpPr>
          <p:cNvPr id="14" name="Oval 25">
            <a:extLst>
              <a:ext uri="{FF2B5EF4-FFF2-40B4-BE49-F238E27FC236}">
                <a16:creationId xmlns:a16="http://schemas.microsoft.com/office/drawing/2014/main" id="{3F070CAD-4E9A-4A72-BD8A-E62C100D46C1}"/>
              </a:ext>
            </a:extLst>
          </p:cNvPr>
          <p:cNvSpPr>
            <a:spLocks noChangeAspect="1"/>
          </p:cNvSpPr>
          <p:nvPr/>
        </p:nvSpPr>
        <p:spPr>
          <a:xfrm>
            <a:off x="1430524" y="5307968"/>
            <a:ext cx="520974" cy="529812"/>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rgbClr val="99000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ko-KR" altLang="en-US" sz="27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4B094593-CCDD-466F-B4DB-1E4E120E1523}"/>
              </a:ext>
            </a:extLst>
          </p:cNvPr>
          <p:cNvSpPr txBox="1"/>
          <p:nvPr/>
        </p:nvSpPr>
        <p:spPr>
          <a:xfrm>
            <a:off x="2085093" y="5253344"/>
            <a:ext cx="2323888" cy="677108"/>
          </a:xfrm>
          <a:prstGeom prst="rect">
            <a:avLst/>
          </a:prstGeom>
          <a:noFill/>
        </p:spPr>
        <p:txBody>
          <a:bodyPr wrap="square" rtlCol="0">
            <a:spAutoFit/>
          </a:bodyPr>
          <a:lstStyle/>
          <a:p>
            <a:pPr algn="ctr"/>
            <a:r>
              <a:rPr lang="en-IN" sz="2400" dirty="0">
                <a:latin typeface="Arial" panose="020B0604020202020204" pitchFamily="34" charset="0"/>
                <a:cs typeface="Arial" panose="020B0604020202020204" pitchFamily="34" charset="0"/>
              </a:rPr>
              <a:t>7</a:t>
            </a:r>
          </a:p>
          <a:p>
            <a:pPr algn="ctr"/>
            <a:r>
              <a:rPr lang="en-IN" sz="1400" dirty="0">
                <a:latin typeface="Arial" panose="020B0604020202020204" pitchFamily="34" charset="0"/>
                <a:cs typeface="Arial" panose="020B0604020202020204" pitchFamily="34" charset="0"/>
              </a:rPr>
              <a:t>Different variables used</a:t>
            </a:r>
          </a:p>
        </p:txBody>
      </p:sp>
      <p:sp>
        <p:nvSpPr>
          <p:cNvPr id="16" name="TextBox 15">
            <a:extLst>
              <a:ext uri="{FF2B5EF4-FFF2-40B4-BE49-F238E27FC236}">
                <a16:creationId xmlns:a16="http://schemas.microsoft.com/office/drawing/2014/main" id="{07C968B5-5601-42F3-A9F6-F6FC740A270F}"/>
              </a:ext>
            </a:extLst>
          </p:cNvPr>
          <p:cNvSpPr txBox="1"/>
          <p:nvPr/>
        </p:nvSpPr>
        <p:spPr>
          <a:xfrm>
            <a:off x="1309141" y="1281803"/>
            <a:ext cx="3077329" cy="369332"/>
          </a:xfrm>
          <a:prstGeom prst="rect">
            <a:avLst/>
          </a:prstGeom>
          <a:solidFill>
            <a:srgbClr val="990000"/>
          </a:solidFill>
        </p:spPr>
        <p:txBody>
          <a:bodyPr wrap="square" rtlCol="0">
            <a:spAutoFit/>
          </a:bodyPr>
          <a:lstStyle/>
          <a:p>
            <a:pPr algn="ctr"/>
            <a:r>
              <a:rPr lang="en-IN" dirty="0">
                <a:solidFill>
                  <a:schemeClr val="bg1"/>
                </a:solidFill>
                <a:latin typeface="Arial" panose="020B0604020202020204" pitchFamily="34" charset="0"/>
                <a:cs typeface="Arial" panose="020B0604020202020204" pitchFamily="34" charset="0"/>
              </a:rPr>
              <a:t>The Data at a Glance</a:t>
            </a:r>
          </a:p>
        </p:txBody>
      </p:sp>
      <p:sp>
        <p:nvSpPr>
          <p:cNvPr id="17" name="TextBox 16">
            <a:extLst>
              <a:ext uri="{FF2B5EF4-FFF2-40B4-BE49-F238E27FC236}">
                <a16:creationId xmlns:a16="http://schemas.microsoft.com/office/drawing/2014/main" id="{47582DC7-79BC-4F17-83E1-EC41119146F5}"/>
              </a:ext>
            </a:extLst>
          </p:cNvPr>
          <p:cNvSpPr txBox="1"/>
          <p:nvPr/>
        </p:nvSpPr>
        <p:spPr>
          <a:xfrm>
            <a:off x="5473148" y="1281803"/>
            <a:ext cx="5409711" cy="369332"/>
          </a:xfrm>
          <a:prstGeom prst="rect">
            <a:avLst/>
          </a:prstGeom>
          <a:solidFill>
            <a:srgbClr val="990000"/>
          </a:solidFill>
        </p:spPr>
        <p:txBody>
          <a:bodyPr wrap="square" rtlCol="0">
            <a:spAutoFit/>
          </a:bodyPr>
          <a:lstStyle/>
          <a:p>
            <a:pPr algn="ctr"/>
            <a:r>
              <a:rPr lang="en-IN" dirty="0">
                <a:solidFill>
                  <a:schemeClr val="bg1"/>
                </a:solidFill>
                <a:latin typeface="Arial" panose="020B0604020202020204" pitchFamily="34" charset="0"/>
                <a:cs typeface="Arial" panose="020B0604020202020204" pitchFamily="34" charset="0"/>
              </a:rPr>
              <a:t>The Process</a:t>
            </a:r>
          </a:p>
        </p:txBody>
      </p:sp>
      <p:sp>
        <p:nvSpPr>
          <p:cNvPr id="18" name="TextBox 17">
            <a:extLst>
              <a:ext uri="{FF2B5EF4-FFF2-40B4-BE49-F238E27FC236}">
                <a16:creationId xmlns:a16="http://schemas.microsoft.com/office/drawing/2014/main" id="{02213C20-9238-49B8-8E47-91F4CD517F7F}"/>
              </a:ext>
            </a:extLst>
          </p:cNvPr>
          <p:cNvSpPr txBox="1"/>
          <p:nvPr/>
        </p:nvSpPr>
        <p:spPr>
          <a:xfrm>
            <a:off x="5473147" y="1873658"/>
            <a:ext cx="5409711" cy="3970318"/>
          </a:xfrm>
          <a:prstGeom prst="rect">
            <a:avLst/>
          </a:prstGeom>
          <a:noFill/>
        </p:spPr>
        <p:txBody>
          <a:bodyPr wrap="square">
            <a:spAutoFit/>
          </a:bodyPr>
          <a:lstStyle/>
          <a:p>
            <a:pPr algn="just">
              <a:buClr>
                <a:srgbClr val="990000"/>
              </a:buClr>
            </a:pPr>
            <a:r>
              <a:rPr lang="en-IN" dirty="0">
                <a:latin typeface="Arial" panose="020B0604020202020204" pitchFamily="34" charset="0"/>
                <a:cs typeface="Arial" panose="020B0604020202020204" pitchFamily="34" charset="0"/>
              </a:rPr>
              <a:t>The collected data gathered are both defined and accurate.</a:t>
            </a:r>
          </a:p>
          <a:p>
            <a:pPr algn="just">
              <a:buClr>
                <a:srgbClr val="990000"/>
              </a:buClr>
            </a:pPr>
            <a:endParaRPr lang="en-IN" dirty="0">
              <a:latin typeface="Arial" panose="020B0604020202020204" pitchFamily="34" charset="0"/>
              <a:cs typeface="Arial" panose="020B0604020202020204" pitchFamily="34" charset="0"/>
            </a:endParaRPr>
          </a:p>
          <a:p>
            <a:pPr algn="just">
              <a:buClr>
                <a:srgbClr val="990000"/>
              </a:buClr>
            </a:pPr>
            <a:r>
              <a:rPr lang="en-IN" dirty="0">
                <a:latin typeface="Arial" panose="020B0604020202020204" pitchFamily="34" charset="0"/>
                <a:cs typeface="Arial" panose="020B0604020202020204" pitchFamily="34" charset="0"/>
              </a:rPr>
              <a:t>Preparing  the data into a suitable form for further analysis by removing unwanted symbols, null values. etc.</a:t>
            </a:r>
          </a:p>
          <a:p>
            <a:pPr algn="just">
              <a:buClr>
                <a:srgbClr val="990000"/>
              </a:buClr>
            </a:pPr>
            <a:endParaRPr lang="en-IN" dirty="0">
              <a:latin typeface="Arial" panose="020B0604020202020204" pitchFamily="34" charset="0"/>
              <a:cs typeface="Arial" panose="020B0604020202020204" pitchFamily="34" charset="0"/>
            </a:endParaRPr>
          </a:p>
          <a:p>
            <a:pPr algn="just">
              <a:buClr>
                <a:srgbClr val="990000"/>
              </a:buClr>
            </a:pPr>
            <a:r>
              <a:rPr lang="en-IN" dirty="0">
                <a:latin typeface="Arial" panose="020B0604020202020204" pitchFamily="34" charset="0"/>
                <a:cs typeface="Arial" panose="020B0604020202020204" pitchFamily="34" charset="0"/>
              </a:rPr>
              <a:t>Examine the structure of variables.</a:t>
            </a:r>
          </a:p>
          <a:p>
            <a:pPr algn="just">
              <a:buClr>
                <a:srgbClr val="990000"/>
              </a:buClr>
            </a:pPr>
            <a:endParaRPr lang="en-IN" dirty="0">
              <a:latin typeface="Arial" panose="020B0604020202020204" pitchFamily="34" charset="0"/>
              <a:cs typeface="Arial" panose="020B0604020202020204" pitchFamily="34" charset="0"/>
            </a:endParaRPr>
          </a:p>
          <a:p>
            <a:pPr algn="just">
              <a:buClr>
                <a:srgbClr val="990000"/>
              </a:buClr>
            </a:pPr>
            <a:r>
              <a:rPr lang="en-US" dirty="0">
                <a:latin typeface="Arial" panose="020B0604020202020204" pitchFamily="34" charset="0"/>
                <a:cs typeface="Arial" panose="020B0604020202020204" pitchFamily="34" charset="0"/>
              </a:rPr>
              <a:t>Visual Exploratory Analysis to spot trends within variables.</a:t>
            </a:r>
          </a:p>
          <a:p>
            <a:pPr algn="just">
              <a:buClr>
                <a:srgbClr val="990000"/>
              </a:buClr>
            </a:pPr>
            <a:endParaRPr lang="en-US" dirty="0">
              <a:latin typeface="Arial" panose="020B0604020202020204" pitchFamily="34" charset="0"/>
              <a:cs typeface="Arial" panose="020B0604020202020204" pitchFamily="34" charset="0"/>
            </a:endParaRPr>
          </a:p>
          <a:p>
            <a:pPr algn="just">
              <a:buClr>
                <a:srgbClr val="990000"/>
              </a:buClr>
            </a:pPr>
            <a:r>
              <a:rPr lang="en-US" dirty="0">
                <a:latin typeface="Arial" panose="020B0604020202020204" pitchFamily="34" charset="0"/>
                <a:cs typeface="Arial" panose="020B0604020202020204" pitchFamily="34" charset="0"/>
              </a:rPr>
              <a:t>Decide most relevant variables to be included in the pricing section as part of the modeling process.</a:t>
            </a:r>
            <a:endParaRPr lang="en-IN" dirty="0">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id="{408F426E-7B99-4C9C-A462-DC10D03CB88D}"/>
              </a:ext>
            </a:extLst>
          </p:cNvPr>
          <p:cNvCxnSpPr>
            <a:cxnSpLocks/>
          </p:cNvCxnSpPr>
          <p:nvPr/>
        </p:nvCxnSpPr>
        <p:spPr>
          <a:xfrm>
            <a:off x="4967156" y="1281803"/>
            <a:ext cx="0" cy="4555977"/>
          </a:xfrm>
          <a:prstGeom prst="line">
            <a:avLst/>
          </a:prstGeom>
          <a:ln w="9525" cap="flat" cmpd="sng" algn="ctr">
            <a:solidFill>
              <a:srgbClr val="CC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Footer Placeholder 3">
            <a:extLst>
              <a:ext uri="{FF2B5EF4-FFF2-40B4-BE49-F238E27FC236}">
                <a16:creationId xmlns:a16="http://schemas.microsoft.com/office/drawing/2014/main" id="{F0A5942D-E388-46BB-8009-545B529A5951}"/>
              </a:ext>
            </a:extLst>
          </p:cNvPr>
          <p:cNvSpPr>
            <a:spLocks noGrp="1"/>
          </p:cNvSpPr>
          <p:nvPr>
            <p:ph type="ftr" sz="quarter" idx="11"/>
          </p:nvPr>
        </p:nvSpPr>
        <p:spPr>
          <a:xfrm>
            <a:off x="212419" y="6492875"/>
            <a:ext cx="5038454" cy="365125"/>
          </a:xfrm>
        </p:spPr>
        <p:txBody>
          <a:bodyPr/>
          <a:lstStyle/>
          <a:p>
            <a:pPr algn="l"/>
            <a:r>
              <a:rPr lang="en-IN" sz="1300" dirty="0">
                <a:ea typeface="Tahoma" panose="020B0604030504040204" pitchFamily="34" charset="0"/>
                <a:cs typeface="Arial" panose="020B0604020202020204" pitchFamily="34" charset="0"/>
              </a:rPr>
              <a:t>Stock Market Analysis – Vodafone Idea and Bharti Airtel </a:t>
            </a:r>
          </a:p>
        </p:txBody>
      </p:sp>
    </p:spTree>
    <p:extLst>
      <p:ext uri="{BB962C8B-B14F-4D97-AF65-F5344CB8AC3E}">
        <p14:creationId xmlns:p14="http://schemas.microsoft.com/office/powerpoint/2010/main" val="86500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628EE2-FAEF-449B-BBF8-7C5C2E5183C0}"/>
              </a:ext>
            </a:extLst>
          </p:cNvPr>
          <p:cNvSpPr/>
          <p:nvPr/>
        </p:nvSpPr>
        <p:spPr>
          <a:xfrm>
            <a:off x="309401" y="299489"/>
            <a:ext cx="11573197" cy="6206013"/>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rial" panose="020B0604020202020204" pitchFamily="34" charset="0"/>
              <a:ea typeface="Tahoma" panose="020B0604030504040204" pitchFamily="34" charset="0"/>
              <a:cs typeface="Arial" panose="020B0604020202020204" pitchFamily="34" charset="0"/>
            </a:endParaRPr>
          </a:p>
        </p:txBody>
      </p:sp>
      <p:sp>
        <p:nvSpPr>
          <p:cNvPr id="5" name="Footer Placeholder 3">
            <a:extLst>
              <a:ext uri="{FF2B5EF4-FFF2-40B4-BE49-F238E27FC236}">
                <a16:creationId xmlns:a16="http://schemas.microsoft.com/office/drawing/2014/main" id="{0A6C5D4D-6D28-4DA6-BE49-F5E6562DD43F}"/>
              </a:ext>
            </a:extLst>
          </p:cNvPr>
          <p:cNvSpPr>
            <a:spLocks noGrp="1"/>
          </p:cNvSpPr>
          <p:nvPr>
            <p:ph type="ftr" sz="quarter" idx="11"/>
          </p:nvPr>
        </p:nvSpPr>
        <p:spPr>
          <a:xfrm>
            <a:off x="212419" y="6492875"/>
            <a:ext cx="5038454" cy="365125"/>
          </a:xfrm>
        </p:spPr>
        <p:txBody>
          <a:bodyPr/>
          <a:lstStyle/>
          <a:p>
            <a:pPr algn="l"/>
            <a:r>
              <a:rPr lang="en-IN" sz="1300" dirty="0">
                <a:ea typeface="Tahoma" panose="020B0604030504040204" pitchFamily="34" charset="0"/>
                <a:cs typeface="Arial" panose="020B0604020202020204" pitchFamily="34" charset="0"/>
              </a:rPr>
              <a:t>Stock Market Analysis – Vodafone Idea and Bharti Airtel </a:t>
            </a:r>
          </a:p>
        </p:txBody>
      </p:sp>
      <p:sp>
        <p:nvSpPr>
          <p:cNvPr id="7" name="Text Placeholder 1">
            <a:extLst>
              <a:ext uri="{FF2B5EF4-FFF2-40B4-BE49-F238E27FC236}">
                <a16:creationId xmlns:a16="http://schemas.microsoft.com/office/drawing/2014/main" id="{A034A3C6-E13F-4AD1-946E-4FBAE11ED54E}"/>
              </a:ext>
            </a:extLst>
          </p:cNvPr>
          <p:cNvSpPr txBox="1">
            <a:spLocks/>
          </p:cNvSpPr>
          <p:nvPr/>
        </p:nvSpPr>
        <p:spPr>
          <a:xfrm>
            <a:off x="309401" y="494121"/>
            <a:ext cx="11573197" cy="588039"/>
          </a:xfrm>
          <a:prstGeom prst="rect">
            <a:avLst/>
          </a:prstGeom>
        </p:spPr>
        <p:txBody>
          <a:bodyPr vert="horz" lIns="91440" tIns="45720" rIns="91440" bIns="45720" rtlCol="0" anchor="ctr">
            <a:normAutofit fontScale="92500" lnSpcReduction="20000"/>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4000" dirty="0">
                <a:solidFill>
                  <a:srgbClr val="C00000"/>
                </a:solidFill>
                <a:latin typeface="Arial" panose="020B0604020202020204" pitchFamily="34" charset="0"/>
                <a:cs typeface="Arial" panose="020B0604020202020204" pitchFamily="34" charset="0"/>
              </a:rPr>
              <a:t>Dataset</a:t>
            </a:r>
          </a:p>
        </p:txBody>
      </p:sp>
      <p:pic>
        <p:nvPicPr>
          <p:cNvPr id="8" name="Picture 7">
            <a:extLst>
              <a:ext uri="{FF2B5EF4-FFF2-40B4-BE49-F238E27FC236}">
                <a16:creationId xmlns:a16="http://schemas.microsoft.com/office/drawing/2014/main" id="{54997960-A1C1-42E8-9321-ADFEE1BC2F18}"/>
              </a:ext>
            </a:extLst>
          </p:cNvPr>
          <p:cNvPicPr/>
          <p:nvPr/>
        </p:nvPicPr>
        <p:blipFill>
          <a:blip r:embed="rId2"/>
          <a:stretch>
            <a:fillRect/>
          </a:stretch>
        </p:blipFill>
        <p:spPr>
          <a:xfrm>
            <a:off x="952500" y="2544418"/>
            <a:ext cx="4800600" cy="2319130"/>
          </a:xfrm>
          <a:prstGeom prst="rect">
            <a:avLst/>
          </a:prstGeom>
        </p:spPr>
      </p:pic>
      <p:pic>
        <p:nvPicPr>
          <p:cNvPr id="10" name="Picture 9">
            <a:extLst>
              <a:ext uri="{FF2B5EF4-FFF2-40B4-BE49-F238E27FC236}">
                <a16:creationId xmlns:a16="http://schemas.microsoft.com/office/drawing/2014/main" id="{B568D022-9B17-49BC-9C6F-E51E3119A631}"/>
              </a:ext>
            </a:extLst>
          </p:cNvPr>
          <p:cNvPicPr/>
          <p:nvPr/>
        </p:nvPicPr>
        <p:blipFill rotWithShape="1">
          <a:blip r:embed="rId3"/>
          <a:srcRect b="44828"/>
          <a:stretch/>
        </p:blipFill>
        <p:spPr>
          <a:xfrm>
            <a:off x="6617575" y="2544418"/>
            <a:ext cx="4400550" cy="2319130"/>
          </a:xfrm>
          <a:prstGeom prst="rect">
            <a:avLst/>
          </a:prstGeom>
        </p:spPr>
      </p:pic>
      <p:cxnSp>
        <p:nvCxnSpPr>
          <p:cNvPr id="12" name="Straight Connector 11">
            <a:extLst>
              <a:ext uri="{FF2B5EF4-FFF2-40B4-BE49-F238E27FC236}">
                <a16:creationId xmlns:a16="http://schemas.microsoft.com/office/drawing/2014/main" id="{3E8DEF17-5A32-49E9-9BCC-499DE3A864CA}"/>
              </a:ext>
            </a:extLst>
          </p:cNvPr>
          <p:cNvCxnSpPr>
            <a:cxnSpLocks/>
          </p:cNvCxnSpPr>
          <p:nvPr/>
        </p:nvCxnSpPr>
        <p:spPr>
          <a:xfrm>
            <a:off x="6103833" y="2147111"/>
            <a:ext cx="0" cy="2862211"/>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7BF8817B-48E9-434F-BE23-F2BBD512E250}"/>
              </a:ext>
            </a:extLst>
          </p:cNvPr>
          <p:cNvSpPr txBox="1"/>
          <p:nvPr/>
        </p:nvSpPr>
        <p:spPr>
          <a:xfrm>
            <a:off x="7832036" y="1777779"/>
            <a:ext cx="1675425" cy="369332"/>
          </a:xfrm>
          <a:prstGeom prst="rect">
            <a:avLst/>
          </a:prstGeom>
          <a:noFill/>
        </p:spPr>
        <p:txBody>
          <a:bodyPr wrap="square" rtlCol="0">
            <a:spAutoFit/>
          </a:bodyPr>
          <a:lstStyle/>
          <a:p>
            <a:r>
              <a:rPr lang="en-IN" dirty="0">
                <a:solidFill>
                  <a:srgbClr val="990000"/>
                </a:solidFill>
              </a:rPr>
              <a:t>Vodafone Idea</a:t>
            </a:r>
          </a:p>
        </p:txBody>
      </p:sp>
      <p:sp>
        <p:nvSpPr>
          <p:cNvPr id="17" name="TextBox 16">
            <a:extLst>
              <a:ext uri="{FF2B5EF4-FFF2-40B4-BE49-F238E27FC236}">
                <a16:creationId xmlns:a16="http://schemas.microsoft.com/office/drawing/2014/main" id="{AB5A902A-8838-42A8-802A-36125A19D4E2}"/>
              </a:ext>
            </a:extLst>
          </p:cNvPr>
          <p:cNvSpPr txBox="1"/>
          <p:nvPr/>
        </p:nvSpPr>
        <p:spPr>
          <a:xfrm>
            <a:off x="2517007" y="1593113"/>
            <a:ext cx="1379220" cy="369332"/>
          </a:xfrm>
          <a:prstGeom prst="rect">
            <a:avLst/>
          </a:prstGeom>
          <a:noFill/>
        </p:spPr>
        <p:txBody>
          <a:bodyPr wrap="square" rtlCol="0">
            <a:spAutoFit/>
          </a:bodyPr>
          <a:lstStyle/>
          <a:p>
            <a:r>
              <a:rPr lang="en-IN" dirty="0">
                <a:solidFill>
                  <a:srgbClr val="990000"/>
                </a:solidFill>
                <a:latin typeface="Arial" panose="020B0604020202020204" pitchFamily="34" charset="0"/>
                <a:cs typeface="Arial" panose="020B0604020202020204" pitchFamily="34" charset="0"/>
              </a:rPr>
              <a:t>Bharti Airtel</a:t>
            </a:r>
          </a:p>
        </p:txBody>
      </p:sp>
    </p:spTree>
    <p:extLst>
      <p:ext uri="{BB962C8B-B14F-4D97-AF65-F5344CB8AC3E}">
        <p14:creationId xmlns:p14="http://schemas.microsoft.com/office/powerpoint/2010/main" val="3433970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787</TotalTime>
  <Words>2032</Words>
  <Application>Microsoft Office PowerPoint</Application>
  <PresentationFormat>Widescreen</PresentationFormat>
  <Paragraphs>239</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맑은 고딕</vt:lpstr>
      <vt:lpstr>Arial</vt:lpstr>
      <vt:lpstr>Calibri</vt:lpstr>
      <vt:lpstr>Calibri Light</vt:lpstr>
      <vt:lpstr>Open Sans</vt:lpstr>
      <vt:lpstr>Tahoma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iec.mumbai@outlook.com</dc:creator>
  <cp:lastModifiedBy>Gladwin Gracias</cp:lastModifiedBy>
  <cp:revision>121</cp:revision>
  <dcterms:created xsi:type="dcterms:W3CDTF">2020-10-07T06:04:45Z</dcterms:created>
  <dcterms:modified xsi:type="dcterms:W3CDTF">2020-10-08T06:28:05Z</dcterms:modified>
</cp:coreProperties>
</file>