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6" r:id="rId3"/>
    <p:sldId id="257" r:id="rId4"/>
    <p:sldId id="258" r:id="rId5"/>
    <p:sldId id="277" r:id="rId6"/>
    <p:sldId id="278" r:id="rId7"/>
    <p:sldId id="260" r:id="rId8"/>
    <p:sldId id="279" r:id="rId9"/>
    <p:sldId id="280" r:id="rId10"/>
    <p:sldId id="261" r:id="rId11"/>
    <p:sldId id="271" r:id="rId12"/>
    <p:sldId id="273" r:id="rId13"/>
    <p:sldId id="272" r:id="rId14"/>
    <p:sldId id="259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5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7A894-A539-42E9-9D70-E18EE3CFDEA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FABD1D-FC43-4ABD-8FF3-9E66438D2EC4}">
      <dgm:prSet/>
      <dgm:spPr/>
      <dgm:t>
        <a:bodyPr/>
        <a:lstStyle/>
        <a:p>
          <a:r>
            <a:rPr lang="en-US"/>
            <a:t>DataMavericks Team</a:t>
          </a:r>
        </a:p>
      </dgm:t>
    </dgm:pt>
    <dgm:pt modelId="{37A4BE15-8FB2-4AF7-A482-8578249D2242}" type="parTrans" cxnId="{476FCDAC-8260-4313-8F70-25B91A9B9734}">
      <dgm:prSet/>
      <dgm:spPr/>
      <dgm:t>
        <a:bodyPr/>
        <a:lstStyle/>
        <a:p>
          <a:endParaRPr lang="en-US"/>
        </a:p>
      </dgm:t>
    </dgm:pt>
    <dgm:pt modelId="{42B5C27A-3A65-47A1-AC61-FE005B385A9E}" type="sibTrans" cxnId="{476FCDAC-8260-4313-8F70-25B91A9B9734}">
      <dgm:prSet/>
      <dgm:spPr/>
      <dgm:t>
        <a:bodyPr/>
        <a:lstStyle/>
        <a:p>
          <a:endParaRPr lang="en-US"/>
        </a:p>
      </dgm:t>
    </dgm:pt>
    <dgm:pt modelId="{94DF291D-EE94-41EA-A010-E7991D32546F}">
      <dgm:prSet/>
      <dgm:spPr/>
      <dgm:t>
        <a:bodyPr/>
        <a:lstStyle/>
        <a:p>
          <a:r>
            <a:rPr lang="en-US"/>
            <a:t>Ashish Nachane</a:t>
          </a:r>
        </a:p>
      </dgm:t>
    </dgm:pt>
    <dgm:pt modelId="{F14A047D-0253-480A-8E36-775D839BF601}" type="parTrans" cxnId="{9DB635D6-EE56-428D-948D-CFCF2F27C8F6}">
      <dgm:prSet/>
      <dgm:spPr/>
      <dgm:t>
        <a:bodyPr/>
        <a:lstStyle/>
        <a:p>
          <a:endParaRPr lang="en-US"/>
        </a:p>
      </dgm:t>
    </dgm:pt>
    <dgm:pt modelId="{7BCB7603-9D3D-418F-BBBF-52D84B11E924}" type="sibTrans" cxnId="{9DB635D6-EE56-428D-948D-CFCF2F27C8F6}">
      <dgm:prSet/>
      <dgm:spPr/>
      <dgm:t>
        <a:bodyPr/>
        <a:lstStyle/>
        <a:p>
          <a:endParaRPr lang="en-US"/>
        </a:p>
      </dgm:t>
    </dgm:pt>
    <dgm:pt modelId="{E7447F34-E57D-45C7-83AC-081D8E4CB589}">
      <dgm:prSet/>
      <dgm:spPr/>
      <dgm:t>
        <a:bodyPr/>
        <a:lstStyle/>
        <a:p>
          <a:r>
            <a:rPr lang="en-US"/>
            <a:t>Aiyana Liz Mathew</a:t>
          </a:r>
        </a:p>
      </dgm:t>
    </dgm:pt>
    <dgm:pt modelId="{7D9769F9-8A21-420B-BEB9-66EB867EFB7A}" type="parTrans" cxnId="{B1FDAD5B-9F5F-46D8-980A-8261AB06504A}">
      <dgm:prSet/>
      <dgm:spPr/>
      <dgm:t>
        <a:bodyPr/>
        <a:lstStyle/>
        <a:p>
          <a:endParaRPr lang="en-US"/>
        </a:p>
      </dgm:t>
    </dgm:pt>
    <dgm:pt modelId="{54967BB5-7162-45B1-BCA6-37C8E6847CD5}" type="sibTrans" cxnId="{B1FDAD5B-9F5F-46D8-980A-8261AB06504A}">
      <dgm:prSet/>
      <dgm:spPr/>
      <dgm:t>
        <a:bodyPr/>
        <a:lstStyle/>
        <a:p>
          <a:endParaRPr lang="en-US"/>
        </a:p>
      </dgm:t>
    </dgm:pt>
    <dgm:pt modelId="{DE4A18D6-F065-406D-B025-67B88F43106E}">
      <dgm:prSet/>
      <dgm:spPr/>
      <dgm:t>
        <a:bodyPr/>
        <a:lstStyle/>
        <a:p>
          <a:r>
            <a:rPr lang="en-US"/>
            <a:t>Ruchi Chandra</a:t>
          </a:r>
        </a:p>
      </dgm:t>
    </dgm:pt>
    <dgm:pt modelId="{9F9FAEFD-5072-458F-833C-C953DC5EE4C6}" type="parTrans" cxnId="{1179013F-E142-440F-B3CC-9679729559F8}">
      <dgm:prSet/>
      <dgm:spPr/>
      <dgm:t>
        <a:bodyPr/>
        <a:lstStyle/>
        <a:p>
          <a:endParaRPr lang="en-US"/>
        </a:p>
      </dgm:t>
    </dgm:pt>
    <dgm:pt modelId="{BF7985A5-EA77-473A-8667-D2896CAFFC32}" type="sibTrans" cxnId="{1179013F-E142-440F-B3CC-9679729559F8}">
      <dgm:prSet/>
      <dgm:spPr/>
      <dgm:t>
        <a:bodyPr/>
        <a:lstStyle/>
        <a:p>
          <a:endParaRPr lang="en-US"/>
        </a:p>
      </dgm:t>
    </dgm:pt>
    <dgm:pt modelId="{36387D2C-987F-44FA-855C-59615C34383D}">
      <dgm:prSet/>
      <dgm:spPr/>
      <dgm:t>
        <a:bodyPr/>
        <a:lstStyle/>
        <a:p>
          <a:r>
            <a:rPr lang="en-US"/>
            <a:t>Mario Aburto</a:t>
          </a:r>
        </a:p>
      </dgm:t>
    </dgm:pt>
    <dgm:pt modelId="{AE618C6D-9CFE-4D01-9B64-5ABF8E30366E}" type="parTrans" cxnId="{7E4FD94A-79B2-47E8-8C12-F4BD5988CA33}">
      <dgm:prSet/>
      <dgm:spPr/>
      <dgm:t>
        <a:bodyPr/>
        <a:lstStyle/>
        <a:p>
          <a:endParaRPr lang="en-US"/>
        </a:p>
      </dgm:t>
    </dgm:pt>
    <dgm:pt modelId="{18C72902-6BFF-4B89-A820-62AF2DA1B8E4}" type="sibTrans" cxnId="{7E4FD94A-79B2-47E8-8C12-F4BD5988CA33}">
      <dgm:prSet/>
      <dgm:spPr/>
      <dgm:t>
        <a:bodyPr/>
        <a:lstStyle/>
        <a:p>
          <a:endParaRPr lang="en-US"/>
        </a:p>
      </dgm:t>
    </dgm:pt>
    <dgm:pt modelId="{7D12D2CD-A4BF-412C-ACF2-DBEC86FD312E}" type="pres">
      <dgm:prSet presAssocID="{2227A894-A539-42E9-9D70-E18EE3CFDEA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20B5B7-BABF-435C-B62C-23F142E31677}" type="pres">
      <dgm:prSet presAssocID="{3DFABD1D-FC43-4ABD-8FF3-9E66438D2EC4}" presName="root" presStyleCnt="0"/>
      <dgm:spPr/>
    </dgm:pt>
    <dgm:pt modelId="{97CDA369-B8F4-4C0A-970C-D5F35ACA86F6}" type="pres">
      <dgm:prSet presAssocID="{3DFABD1D-FC43-4ABD-8FF3-9E66438D2EC4}" presName="rootComposite" presStyleCnt="0"/>
      <dgm:spPr/>
    </dgm:pt>
    <dgm:pt modelId="{436AE369-0775-41EF-BC50-1D135156C390}" type="pres">
      <dgm:prSet presAssocID="{3DFABD1D-FC43-4ABD-8FF3-9E66438D2EC4}" presName="rootText" presStyleLbl="node1" presStyleIdx="0" presStyleCnt="5"/>
      <dgm:spPr/>
    </dgm:pt>
    <dgm:pt modelId="{9BDB9C7C-6008-4FAB-92B6-533B58CBCE9A}" type="pres">
      <dgm:prSet presAssocID="{3DFABD1D-FC43-4ABD-8FF3-9E66438D2EC4}" presName="rootConnector" presStyleLbl="node1" presStyleIdx="0" presStyleCnt="5"/>
      <dgm:spPr/>
    </dgm:pt>
    <dgm:pt modelId="{86172A33-4810-45E5-83D6-FC1D65B23ECE}" type="pres">
      <dgm:prSet presAssocID="{3DFABD1D-FC43-4ABD-8FF3-9E66438D2EC4}" presName="childShape" presStyleCnt="0"/>
      <dgm:spPr/>
    </dgm:pt>
    <dgm:pt modelId="{9D45CA86-2C87-47C6-A1B5-1DA995A8A771}" type="pres">
      <dgm:prSet presAssocID="{94DF291D-EE94-41EA-A010-E7991D32546F}" presName="root" presStyleCnt="0"/>
      <dgm:spPr/>
    </dgm:pt>
    <dgm:pt modelId="{6792D846-C2D0-4D6A-9EE8-715CCC3288EE}" type="pres">
      <dgm:prSet presAssocID="{94DF291D-EE94-41EA-A010-E7991D32546F}" presName="rootComposite" presStyleCnt="0"/>
      <dgm:spPr/>
    </dgm:pt>
    <dgm:pt modelId="{7B48A427-1930-4CD2-AE85-4A33320C166E}" type="pres">
      <dgm:prSet presAssocID="{94DF291D-EE94-41EA-A010-E7991D32546F}" presName="rootText" presStyleLbl="node1" presStyleIdx="1" presStyleCnt="5"/>
      <dgm:spPr/>
    </dgm:pt>
    <dgm:pt modelId="{0C68088C-12AC-4DD5-B1E2-778DCEDAB3F0}" type="pres">
      <dgm:prSet presAssocID="{94DF291D-EE94-41EA-A010-E7991D32546F}" presName="rootConnector" presStyleLbl="node1" presStyleIdx="1" presStyleCnt="5"/>
      <dgm:spPr/>
    </dgm:pt>
    <dgm:pt modelId="{A057560B-7277-4825-B6A7-B2D4D9D54A0C}" type="pres">
      <dgm:prSet presAssocID="{94DF291D-EE94-41EA-A010-E7991D32546F}" presName="childShape" presStyleCnt="0"/>
      <dgm:spPr/>
    </dgm:pt>
    <dgm:pt modelId="{30B689AE-3FF8-48D3-A35F-B5D7B31092C5}" type="pres">
      <dgm:prSet presAssocID="{E7447F34-E57D-45C7-83AC-081D8E4CB589}" presName="root" presStyleCnt="0"/>
      <dgm:spPr/>
    </dgm:pt>
    <dgm:pt modelId="{791B9219-83F7-42A3-8474-F51E117F27FD}" type="pres">
      <dgm:prSet presAssocID="{E7447F34-E57D-45C7-83AC-081D8E4CB589}" presName="rootComposite" presStyleCnt="0"/>
      <dgm:spPr/>
    </dgm:pt>
    <dgm:pt modelId="{4DEDC4D8-40D5-49A2-B1F0-1CC87693FA8D}" type="pres">
      <dgm:prSet presAssocID="{E7447F34-E57D-45C7-83AC-081D8E4CB589}" presName="rootText" presStyleLbl="node1" presStyleIdx="2" presStyleCnt="5"/>
      <dgm:spPr/>
    </dgm:pt>
    <dgm:pt modelId="{7F5EBA93-080B-46BA-9E80-96EE7CF94313}" type="pres">
      <dgm:prSet presAssocID="{E7447F34-E57D-45C7-83AC-081D8E4CB589}" presName="rootConnector" presStyleLbl="node1" presStyleIdx="2" presStyleCnt="5"/>
      <dgm:spPr/>
    </dgm:pt>
    <dgm:pt modelId="{443F5B3E-DD9D-45AA-A3BF-8AB6907EA877}" type="pres">
      <dgm:prSet presAssocID="{E7447F34-E57D-45C7-83AC-081D8E4CB589}" presName="childShape" presStyleCnt="0"/>
      <dgm:spPr/>
    </dgm:pt>
    <dgm:pt modelId="{F1308CF2-13E5-44C8-804D-21B8F717BB2E}" type="pres">
      <dgm:prSet presAssocID="{DE4A18D6-F065-406D-B025-67B88F43106E}" presName="root" presStyleCnt="0"/>
      <dgm:spPr/>
    </dgm:pt>
    <dgm:pt modelId="{3AADFFCE-3165-4D96-AF82-394C87C5FAEF}" type="pres">
      <dgm:prSet presAssocID="{DE4A18D6-F065-406D-B025-67B88F43106E}" presName="rootComposite" presStyleCnt="0"/>
      <dgm:spPr/>
    </dgm:pt>
    <dgm:pt modelId="{EC03EF27-7B53-47E2-8480-87C70882124F}" type="pres">
      <dgm:prSet presAssocID="{DE4A18D6-F065-406D-B025-67B88F43106E}" presName="rootText" presStyleLbl="node1" presStyleIdx="3" presStyleCnt="5"/>
      <dgm:spPr/>
    </dgm:pt>
    <dgm:pt modelId="{39A6147E-CC4F-4BFC-919A-2717B70EA0A7}" type="pres">
      <dgm:prSet presAssocID="{DE4A18D6-F065-406D-B025-67B88F43106E}" presName="rootConnector" presStyleLbl="node1" presStyleIdx="3" presStyleCnt="5"/>
      <dgm:spPr/>
    </dgm:pt>
    <dgm:pt modelId="{C45B9F48-625C-4BBD-A7EA-7D1F8C13C201}" type="pres">
      <dgm:prSet presAssocID="{DE4A18D6-F065-406D-B025-67B88F43106E}" presName="childShape" presStyleCnt="0"/>
      <dgm:spPr/>
    </dgm:pt>
    <dgm:pt modelId="{F81C5096-244F-43B4-B337-D4A57AAF2324}" type="pres">
      <dgm:prSet presAssocID="{36387D2C-987F-44FA-855C-59615C34383D}" presName="root" presStyleCnt="0"/>
      <dgm:spPr/>
    </dgm:pt>
    <dgm:pt modelId="{33196CD4-126B-418C-AFA3-7E49079F97F5}" type="pres">
      <dgm:prSet presAssocID="{36387D2C-987F-44FA-855C-59615C34383D}" presName="rootComposite" presStyleCnt="0"/>
      <dgm:spPr/>
    </dgm:pt>
    <dgm:pt modelId="{3AEBAB60-7C59-4008-A53D-100C921E25AE}" type="pres">
      <dgm:prSet presAssocID="{36387D2C-987F-44FA-855C-59615C34383D}" presName="rootText" presStyleLbl="node1" presStyleIdx="4" presStyleCnt="5"/>
      <dgm:spPr/>
    </dgm:pt>
    <dgm:pt modelId="{F69B5814-D961-431D-8A0B-A984FB7FDB21}" type="pres">
      <dgm:prSet presAssocID="{36387D2C-987F-44FA-855C-59615C34383D}" presName="rootConnector" presStyleLbl="node1" presStyleIdx="4" presStyleCnt="5"/>
      <dgm:spPr/>
    </dgm:pt>
    <dgm:pt modelId="{499E93AD-597E-4ABE-A017-8CD59284B5A7}" type="pres">
      <dgm:prSet presAssocID="{36387D2C-987F-44FA-855C-59615C34383D}" presName="childShape" presStyleCnt="0"/>
      <dgm:spPr/>
    </dgm:pt>
  </dgm:ptLst>
  <dgm:cxnLst>
    <dgm:cxn modelId="{B8212A05-1AE7-4540-9E9A-17FFDAEF8861}" type="presOf" srcId="{94DF291D-EE94-41EA-A010-E7991D32546F}" destId="{7B48A427-1930-4CD2-AE85-4A33320C166E}" srcOrd="0" destOrd="0" presId="urn:microsoft.com/office/officeart/2005/8/layout/hierarchy3"/>
    <dgm:cxn modelId="{82BEFD27-3828-4B68-AEC8-AE3FC20D34B8}" type="presOf" srcId="{3DFABD1D-FC43-4ABD-8FF3-9E66438D2EC4}" destId="{9BDB9C7C-6008-4FAB-92B6-533B58CBCE9A}" srcOrd="1" destOrd="0" presId="urn:microsoft.com/office/officeart/2005/8/layout/hierarchy3"/>
    <dgm:cxn modelId="{2DC07F32-C469-4DDB-A50B-C4BDF3CEA2BE}" type="presOf" srcId="{2227A894-A539-42E9-9D70-E18EE3CFDEAA}" destId="{7D12D2CD-A4BF-412C-ACF2-DBEC86FD312E}" srcOrd="0" destOrd="0" presId="urn:microsoft.com/office/officeart/2005/8/layout/hierarchy3"/>
    <dgm:cxn modelId="{1179013F-E142-440F-B3CC-9679729559F8}" srcId="{2227A894-A539-42E9-9D70-E18EE3CFDEAA}" destId="{DE4A18D6-F065-406D-B025-67B88F43106E}" srcOrd="3" destOrd="0" parTransId="{9F9FAEFD-5072-458F-833C-C953DC5EE4C6}" sibTransId="{BF7985A5-EA77-473A-8667-D2896CAFFC32}"/>
    <dgm:cxn modelId="{1627575B-A559-4D88-9F4A-D63FCB07D70F}" type="presOf" srcId="{36387D2C-987F-44FA-855C-59615C34383D}" destId="{F69B5814-D961-431D-8A0B-A984FB7FDB21}" srcOrd="1" destOrd="0" presId="urn:microsoft.com/office/officeart/2005/8/layout/hierarchy3"/>
    <dgm:cxn modelId="{B1FDAD5B-9F5F-46D8-980A-8261AB06504A}" srcId="{2227A894-A539-42E9-9D70-E18EE3CFDEAA}" destId="{E7447F34-E57D-45C7-83AC-081D8E4CB589}" srcOrd="2" destOrd="0" parTransId="{7D9769F9-8A21-420B-BEB9-66EB867EFB7A}" sibTransId="{54967BB5-7162-45B1-BCA6-37C8E6847CD5}"/>
    <dgm:cxn modelId="{740FEB49-D744-49DA-9E29-5AF02B5BEEC9}" type="presOf" srcId="{E7447F34-E57D-45C7-83AC-081D8E4CB589}" destId="{4DEDC4D8-40D5-49A2-B1F0-1CC87693FA8D}" srcOrd="0" destOrd="0" presId="urn:microsoft.com/office/officeart/2005/8/layout/hierarchy3"/>
    <dgm:cxn modelId="{7E4FD94A-79B2-47E8-8C12-F4BD5988CA33}" srcId="{2227A894-A539-42E9-9D70-E18EE3CFDEAA}" destId="{36387D2C-987F-44FA-855C-59615C34383D}" srcOrd="4" destOrd="0" parTransId="{AE618C6D-9CFE-4D01-9B64-5ABF8E30366E}" sibTransId="{18C72902-6BFF-4B89-A820-62AF2DA1B8E4}"/>
    <dgm:cxn modelId="{111D944C-E99D-44E0-98A3-DC3A227C2BAD}" type="presOf" srcId="{DE4A18D6-F065-406D-B025-67B88F43106E}" destId="{EC03EF27-7B53-47E2-8480-87C70882124F}" srcOrd="0" destOrd="0" presId="urn:microsoft.com/office/officeart/2005/8/layout/hierarchy3"/>
    <dgm:cxn modelId="{AE7B5775-9230-45F2-B087-586314A5AC1F}" type="presOf" srcId="{E7447F34-E57D-45C7-83AC-081D8E4CB589}" destId="{7F5EBA93-080B-46BA-9E80-96EE7CF94313}" srcOrd="1" destOrd="0" presId="urn:microsoft.com/office/officeart/2005/8/layout/hierarchy3"/>
    <dgm:cxn modelId="{33B8F991-71B1-4FA3-933C-F76ACFF36E44}" type="presOf" srcId="{36387D2C-987F-44FA-855C-59615C34383D}" destId="{3AEBAB60-7C59-4008-A53D-100C921E25AE}" srcOrd="0" destOrd="0" presId="urn:microsoft.com/office/officeart/2005/8/layout/hierarchy3"/>
    <dgm:cxn modelId="{476FCDAC-8260-4313-8F70-25B91A9B9734}" srcId="{2227A894-A539-42E9-9D70-E18EE3CFDEAA}" destId="{3DFABD1D-FC43-4ABD-8FF3-9E66438D2EC4}" srcOrd="0" destOrd="0" parTransId="{37A4BE15-8FB2-4AF7-A482-8578249D2242}" sibTransId="{42B5C27A-3A65-47A1-AC61-FE005B385A9E}"/>
    <dgm:cxn modelId="{E6483CCA-A1B2-4320-9294-3D76F9278FC1}" type="presOf" srcId="{DE4A18D6-F065-406D-B025-67B88F43106E}" destId="{39A6147E-CC4F-4BFC-919A-2717B70EA0A7}" srcOrd="1" destOrd="0" presId="urn:microsoft.com/office/officeart/2005/8/layout/hierarchy3"/>
    <dgm:cxn modelId="{9DB635D6-EE56-428D-948D-CFCF2F27C8F6}" srcId="{2227A894-A539-42E9-9D70-E18EE3CFDEAA}" destId="{94DF291D-EE94-41EA-A010-E7991D32546F}" srcOrd="1" destOrd="0" parTransId="{F14A047D-0253-480A-8E36-775D839BF601}" sibTransId="{7BCB7603-9D3D-418F-BBBF-52D84B11E924}"/>
    <dgm:cxn modelId="{92677BED-9785-4B16-AD31-09B51052F16F}" type="presOf" srcId="{3DFABD1D-FC43-4ABD-8FF3-9E66438D2EC4}" destId="{436AE369-0775-41EF-BC50-1D135156C390}" srcOrd="0" destOrd="0" presId="urn:microsoft.com/office/officeart/2005/8/layout/hierarchy3"/>
    <dgm:cxn modelId="{5739A0EF-B373-47BA-B4BF-973662E8DE7F}" type="presOf" srcId="{94DF291D-EE94-41EA-A010-E7991D32546F}" destId="{0C68088C-12AC-4DD5-B1E2-778DCEDAB3F0}" srcOrd="1" destOrd="0" presId="urn:microsoft.com/office/officeart/2005/8/layout/hierarchy3"/>
    <dgm:cxn modelId="{5EE25CA2-EDA7-4B40-8BB4-5041839967C8}" type="presParOf" srcId="{7D12D2CD-A4BF-412C-ACF2-DBEC86FD312E}" destId="{3420B5B7-BABF-435C-B62C-23F142E31677}" srcOrd="0" destOrd="0" presId="urn:microsoft.com/office/officeart/2005/8/layout/hierarchy3"/>
    <dgm:cxn modelId="{2BD1C9A4-908F-497E-8D18-25F878201638}" type="presParOf" srcId="{3420B5B7-BABF-435C-B62C-23F142E31677}" destId="{97CDA369-B8F4-4C0A-970C-D5F35ACA86F6}" srcOrd="0" destOrd="0" presId="urn:microsoft.com/office/officeart/2005/8/layout/hierarchy3"/>
    <dgm:cxn modelId="{0BD2E5C7-7C14-4C50-BC36-4ACFB8CB27D2}" type="presParOf" srcId="{97CDA369-B8F4-4C0A-970C-D5F35ACA86F6}" destId="{436AE369-0775-41EF-BC50-1D135156C390}" srcOrd="0" destOrd="0" presId="urn:microsoft.com/office/officeart/2005/8/layout/hierarchy3"/>
    <dgm:cxn modelId="{5CF91552-F2CA-436C-B053-D374B09D3826}" type="presParOf" srcId="{97CDA369-B8F4-4C0A-970C-D5F35ACA86F6}" destId="{9BDB9C7C-6008-4FAB-92B6-533B58CBCE9A}" srcOrd="1" destOrd="0" presId="urn:microsoft.com/office/officeart/2005/8/layout/hierarchy3"/>
    <dgm:cxn modelId="{5D171A24-CBA2-43EF-84B4-20D8BE2D6E10}" type="presParOf" srcId="{3420B5B7-BABF-435C-B62C-23F142E31677}" destId="{86172A33-4810-45E5-83D6-FC1D65B23ECE}" srcOrd="1" destOrd="0" presId="urn:microsoft.com/office/officeart/2005/8/layout/hierarchy3"/>
    <dgm:cxn modelId="{EAA45F7A-3D7D-42AD-BCE9-528E0CCB1903}" type="presParOf" srcId="{7D12D2CD-A4BF-412C-ACF2-DBEC86FD312E}" destId="{9D45CA86-2C87-47C6-A1B5-1DA995A8A771}" srcOrd="1" destOrd="0" presId="urn:microsoft.com/office/officeart/2005/8/layout/hierarchy3"/>
    <dgm:cxn modelId="{3A0552FD-40ED-426C-9CA5-0D4C1C3A4BF7}" type="presParOf" srcId="{9D45CA86-2C87-47C6-A1B5-1DA995A8A771}" destId="{6792D846-C2D0-4D6A-9EE8-715CCC3288EE}" srcOrd="0" destOrd="0" presId="urn:microsoft.com/office/officeart/2005/8/layout/hierarchy3"/>
    <dgm:cxn modelId="{B0929EBF-2145-4706-8926-52979A9AE4C9}" type="presParOf" srcId="{6792D846-C2D0-4D6A-9EE8-715CCC3288EE}" destId="{7B48A427-1930-4CD2-AE85-4A33320C166E}" srcOrd="0" destOrd="0" presId="urn:microsoft.com/office/officeart/2005/8/layout/hierarchy3"/>
    <dgm:cxn modelId="{42988A7C-8F7D-4248-97F2-7C0C2DF31480}" type="presParOf" srcId="{6792D846-C2D0-4D6A-9EE8-715CCC3288EE}" destId="{0C68088C-12AC-4DD5-B1E2-778DCEDAB3F0}" srcOrd="1" destOrd="0" presId="urn:microsoft.com/office/officeart/2005/8/layout/hierarchy3"/>
    <dgm:cxn modelId="{405EE99F-3599-4160-AC47-7EB800F11D1A}" type="presParOf" srcId="{9D45CA86-2C87-47C6-A1B5-1DA995A8A771}" destId="{A057560B-7277-4825-B6A7-B2D4D9D54A0C}" srcOrd="1" destOrd="0" presId="urn:microsoft.com/office/officeart/2005/8/layout/hierarchy3"/>
    <dgm:cxn modelId="{1A69CD8C-1BD0-47BC-8FDB-63E9FDF5A372}" type="presParOf" srcId="{7D12D2CD-A4BF-412C-ACF2-DBEC86FD312E}" destId="{30B689AE-3FF8-48D3-A35F-B5D7B31092C5}" srcOrd="2" destOrd="0" presId="urn:microsoft.com/office/officeart/2005/8/layout/hierarchy3"/>
    <dgm:cxn modelId="{645C070E-1BE1-4963-8061-78C4FC5D006C}" type="presParOf" srcId="{30B689AE-3FF8-48D3-A35F-B5D7B31092C5}" destId="{791B9219-83F7-42A3-8474-F51E117F27FD}" srcOrd="0" destOrd="0" presId="urn:microsoft.com/office/officeart/2005/8/layout/hierarchy3"/>
    <dgm:cxn modelId="{22AFC9D3-3512-479B-AC08-20FC01DE7184}" type="presParOf" srcId="{791B9219-83F7-42A3-8474-F51E117F27FD}" destId="{4DEDC4D8-40D5-49A2-B1F0-1CC87693FA8D}" srcOrd="0" destOrd="0" presId="urn:microsoft.com/office/officeart/2005/8/layout/hierarchy3"/>
    <dgm:cxn modelId="{9B7817DB-7D09-44ED-8E34-3F9C96A072D0}" type="presParOf" srcId="{791B9219-83F7-42A3-8474-F51E117F27FD}" destId="{7F5EBA93-080B-46BA-9E80-96EE7CF94313}" srcOrd="1" destOrd="0" presId="urn:microsoft.com/office/officeart/2005/8/layout/hierarchy3"/>
    <dgm:cxn modelId="{2C183B07-EA79-49E4-987E-D13EA971D466}" type="presParOf" srcId="{30B689AE-3FF8-48D3-A35F-B5D7B31092C5}" destId="{443F5B3E-DD9D-45AA-A3BF-8AB6907EA877}" srcOrd="1" destOrd="0" presId="urn:microsoft.com/office/officeart/2005/8/layout/hierarchy3"/>
    <dgm:cxn modelId="{3949F914-B416-4CEF-8277-6D1607306C61}" type="presParOf" srcId="{7D12D2CD-A4BF-412C-ACF2-DBEC86FD312E}" destId="{F1308CF2-13E5-44C8-804D-21B8F717BB2E}" srcOrd="3" destOrd="0" presId="urn:microsoft.com/office/officeart/2005/8/layout/hierarchy3"/>
    <dgm:cxn modelId="{CC102EF9-D107-47B3-88B0-AD9403C06601}" type="presParOf" srcId="{F1308CF2-13E5-44C8-804D-21B8F717BB2E}" destId="{3AADFFCE-3165-4D96-AF82-394C87C5FAEF}" srcOrd="0" destOrd="0" presId="urn:microsoft.com/office/officeart/2005/8/layout/hierarchy3"/>
    <dgm:cxn modelId="{5C963A18-6797-4716-8CCC-6E6FAC14707C}" type="presParOf" srcId="{3AADFFCE-3165-4D96-AF82-394C87C5FAEF}" destId="{EC03EF27-7B53-47E2-8480-87C70882124F}" srcOrd="0" destOrd="0" presId="urn:microsoft.com/office/officeart/2005/8/layout/hierarchy3"/>
    <dgm:cxn modelId="{3CB50F81-3EF0-43E1-9BEB-84A3A4869434}" type="presParOf" srcId="{3AADFFCE-3165-4D96-AF82-394C87C5FAEF}" destId="{39A6147E-CC4F-4BFC-919A-2717B70EA0A7}" srcOrd="1" destOrd="0" presId="urn:microsoft.com/office/officeart/2005/8/layout/hierarchy3"/>
    <dgm:cxn modelId="{B7685882-C62E-4F49-B3B7-EBBF806EA410}" type="presParOf" srcId="{F1308CF2-13E5-44C8-804D-21B8F717BB2E}" destId="{C45B9F48-625C-4BBD-A7EA-7D1F8C13C201}" srcOrd="1" destOrd="0" presId="urn:microsoft.com/office/officeart/2005/8/layout/hierarchy3"/>
    <dgm:cxn modelId="{97BE3E99-8C2B-4F8F-A495-887F75BC8F76}" type="presParOf" srcId="{7D12D2CD-A4BF-412C-ACF2-DBEC86FD312E}" destId="{F81C5096-244F-43B4-B337-D4A57AAF2324}" srcOrd="4" destOrd="0" presId="urn:microsoft.com/office/officeart/2005/8/layout/hierarchy3"/>
    <dgm:cxn modelId="{9FBDA4BE-9511-40A9-833E-C763FA7D8666}" type="presParOf" srcId="{F81C5096-244F-43B4-B337-D4A57AAF2324}" destId="{33196CD4-126B-418C-AFA3-7E49079F97F5}" srcOrd="0" destOrd="0" presId="urn:microsoft.com/office/officeart/2005/8/layout/hierarchy3"/>
    <dgm:cxn modelId="{220D4B43-53C3-437A-BFFF-6DE6C6F72210}" type="presParOf" srcId="{33196CD4-126B-418C-AFA3-7E49079F97F5}" destId="{3AEBAB60-7C59-4008-A53D-100C921E25AE}" srcOrd="0" destOrd="0" presId="urn:microsoft.com/office/officeart/2005/8/layout/hierarchy3"/>
    <dgm:cxn modelId="{D615F645-FDBC-4505-A218-C7A36C953A2A}" type="presParOf" srcId="{33196CD4-126B-418C-AFA3-7E49079F97F5}" destId="{F69B5814-D961-431D-8A0B-A984FB7FDB21}" srcOrd="1" destOrd="0" presId="urn:microsoft.com/office/officeart/2005/8/layout/hierarchy3"/>
    <dgm:cxn modelId="{679DA322-7D3F-4ECF-9209-00364D9E66BC}" type="presParOf" srcId="{F81C5096-244F-43B4-B337-D4A57AAF2324}" destId="{499E93AD-597E-4ABE-A017-8CD59284B5A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AE369-0775-41EF-BC50-1D135156C390}">
      <dsp:nvSpPr>
        <dsp:cNvPr id="0" name=""/>
        <dsp:cNvSpPr/>
      </dsp:nvSpPr>
      <dsp:spPr>
        <a:xfrm>
          <a:off x="236190" y="563"/>
          <a:ext cx="1673869" cy="83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DataMavericks Team</a:t>
          </a:r>
        </a:p>
      </dsp:txBody>
      <dsp:txXfrm>
        <a:off x="260703" y="25076"/>
        <a:ext cx="1624843" cy="787908"/>
      </dsp:txXfrm>
    </dsp:sp>
    <dsp:sp modelId="{7B48A427-1930-4CD2-AE85-4A33320C166E}">
      <dsp:nvSpPr>
        <dsp:cNvPr id="0" name=""/>
        <dsp:cNvSpPr/>
      </dsp:nvSpPr>
      <dsp:spPr>
        <a:xfrm>
          <a:off x="2328527" y="563"/>
          <a:ext cx="1673869" cy="83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Ashish Nachane</a:t>
          </a:r>
        </a:p>
      </dsp:txBody>
      <dsp:txXfrm>
        <a:off x="2353040" y="25076"/>
        <a:ext cx="1624843" cy="787908"/>
      </dsp:txXfrm>
    </dsp:sp>
    <dsp:sp modelId="{4DEDC4D8-40D5-49A2-B1F0-1CC87693FA8D}">
      <dsp:nvSpPr>
        <dsp:cNvPr id="0" name=""/>
        <dsp:cNvSpPr/>
      </dsp:nvSpPr>
      <dsp:spPr>
        <a:xfrm>
          <a:off x="4420865" y="563"/>
          <a:ext cx="1673869" cy="83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Aiyana Liz Mathew</a:t>
          </a:r>
        </a:p>
      </dsp:txBody>
      <dsp:txXfrm>
        <a:off x="4445378" y="25076"/>
        <a:ext cx="1624843" cy="787908"/>
      </dsp:txXfrm>
    </dsp:sp>
    <dsp:sp modelId="{EC03EF27-7B53-47E2-8480-87C70882124F}">
      <dsp:nvSpPr>
        <dsp:cNvPr id="0" name=""/>
        <dsp:cNvSpPr/>
      </dsp:nvSpPr>
      <dsp:spPr>
        <a:xfrm>
          <a:off x="6513202" y="563"/>
          <a:ext cx="1673869" cy="83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Ruchi Chandra</a:t>
          </a:r>
        </a:p>
      </dsp:txBody>
      <dsp:txXfrm>
        <a:off x="6537715" y="25076"/>
        <a:ext cx="1624843" cy="787908"/>
      </dsp:txXfrm>
    </dsp:sp>
    <dsp:sp modelId="{3AEBAB60-7C59-4008-A53D-100C921E25AE}">
      <dsp:nvSpPr>
        <dsp:cNvPr id="0" name=""/>
        <dsp:cNvSpPr/>
      </dsp:nvSpPr>
      <dsp:spPr>
        <a:xfrm>
          <a:off x="8605539" y="563"/>
          <a:ext cx="1673869" cy="83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Mario Aburto</a:t>
          </a:r>
        </a:p>
      </dsp:txBody>
      <dsp:txXfrm>
        <a:off x="8630052" y="25076"/>
        <a:ext cx="1624843" cy="787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4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7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79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28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53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70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7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6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7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6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70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9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FEA808-5247-408B-8BD5-32B775276F3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6E504C-559B-4020-8A07-DABAFA68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2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.ly/javascript/scatter-plots-on-map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ACAB-B6E1-4C8D-99F4-7BD0E54CB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289" y="821708"/>
            <a:ext cx="8574622" cy="2616199"/>
          </a:xfrm>
        </p:spPr>
        <p:txBody>
          <a:bodyPr/>
          <a:lstStyle/>
          <a:p>
            <a:r>
              <a:rPr lang="en-US" dirty="0"/>
              <a:t>Cars Machine Learning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3DC62-264D-4760-8182-74173A505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4206963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Maverick team deep dive – </a:t>
            </a:r>
          </a:p>
          <a:p>
            <a:r>
              <a:rPr lang="en-US" dirty="0" err="1"/>
              <a:t>Riicha</a:t>
            </a:r>
            <a:r>
              <a:rPr lang="en-US" dirty="0"/>
              <a:t> Mohan</a:t>
            </a:r>
          </a:p>
          <a:p>
            <a:r>
              <a:rPr lang="en-US" dirty="0"/>
              <a:t>Deepa </a:t>
            </a:r>
            <a:r>
              <a:rPr lang="en-US" dirty="0" err="1"/>
              <a:t>Karnani</a:t>
            </a:r>
            <a:endParaRPr lang="en-US" dirty="0"/>
          </a:p>
          <a:p>
            <a:r>
              <a:rPr lang="en-US" dirty="0"/>
              <a:t>Ira </a:t>
            </a:r>
            <a:r>
              <a:rPr lang="en-US" dirty="0" err="1"/>
              <a:t>Buchberger</a:t>
            </a:r>
            <a:endParaRPr lang="en-US" dirty="0"/>
          </a:p>
          <a:p>
            <a:r>
              <a:rPr lang="en-US" dirty="0"/>
              <a:t>Roderick Jean</a:t>
            </a:r>
          </a:p>
        </p:txBody>
      </p:sp>
      <p:pic>
        <p:nvPicPr>
          <p:cNvPr id="1026" name="Picture 2" descr="Image result for cars">
            <a:extLst>
              <a:ext uri="{FF2B5EF4-FFF2-40B4-BE49-F238E27FC236}">
                <a16:creationId xmlns:a16="http://schemas.microsoft.com/office/drawing/2014/main" id="{5764832E-9A83-4FD7-8F36-8E163A949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334" y="2651037"/>
            <a:ext cx="4110429" cy="207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5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64FE-216F-419D-A1C4-3DDC2069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BMW &amp; Ford are apart from Japanese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DB1A5-6C09-44BE-84DC-7D832F2E8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14" y="2667000"/>
            <a:ext cx="4828309" cy="3124200"/>
          </a:xfrm>
        </p:spPr>
      </p:pic>
    </p:spTree>
    <p:extLst>
      <p:ext uri="{BB962C8B-B14F-4D97-AF65-F5344CB8AC3E}">
        <p14:creationId xmlns:p14="http://schemas.microsoft.com/office/powerpoint/2010/main" val="97029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8EEE-4705-4EAF-8CCF-54A7D2CE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468" y="296409"/>
            <a:ext cx="10018713" cy="1039130"/>
          </a:xfrm>
        </p:spPr>
        <p:txBody>
          <a:bodyPr>
            <a:normAutofit/>
          </a:bodyPr>
          <a:lstStyle/>
          <a:p>
            <a:r>
              <a:rPr lang="en-US" dirty="0"/>
              <a:t>Decision Tree Vs 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983A1-9633-4815-8E01-F9E23CB4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57" y="1690688"/>
            <a:ext cx="4515206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455137-493A-4E36-A30D-08EA89ED1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43" y="1213871"/>
            <a:ext cx="5299848" cy="530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58EB-64CE-46F4-AD38-E7BDABD0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2314"/>
            <a:ext cx="10018713" cy="489857"/>
          </a:xfrm>
        </p:spPr>
        <p:txBody>
          <a:bodyPr>
            <a:normAutofit fontScale="90000"/>
          </a:bodyPr>
          <a:lstStyle/>
          <a:p>
            <a:r>
              <a:rPr lang="en-US" dirty="0"/>
              <a:t>Depth vs Mean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A7C43-9620-4272-B96B-6EEEC5FC1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41" y="595086"/>
            <a:ext cx="8906448" cy="312420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94E47A6-34C9-4DE2-8930-505776B5D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738" y="3944257"/>
            <a:ext cx="8624952" cy="3124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D8F8FE-A38A-467B-A21F-DA4112153EB6}"/>
              </a:ext>
            </a:extLst>
          </p:cNvPr>
          <p:cNvSpPr txBox="1">
            <a:spLocks/>
          </p:cNvSpPr>
          <p:nvPr/>
        </p:nvSpPr>
        <p:spPr>
          <a:xfrm>
            <a:off x="1084202" y="3632200"/>
            <a:ext cx="10018713" cy="4862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Depth and R</a:t>
            </a:r>
            <a:r>
              <a:rPr lang="en-US" baseline="3000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3028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E79F-705D-40E5-A56F-2DB8EBD5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09EA-8D29-4A82-85B8-354F6724B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Boosting is a machine learning ensemble meta-algorithm for primarily reducing bias, and also variance in supervised learning, and a family of machine learning algorithms which convert weak learners to strong ones. Boosting is based on the question posed by Kearns and Valiant (1988, 1989): </a:t>
            </a:r>
          </a:p>
          <a:p>
            <a:r>
              <a:rPr lang="en-US" dirty="0"/>
              <a:t>Can a set of weak learners create a single strong learner? A weak learner is defined to be a classifier which is only slightly correlated with the true classification (it can label examples better than random guessing). In contrast, a strong learner is a classifier that is arbitrarily well-correlated with the true classification. ~ </a:t>
            </a:r>
            <a:r>
              <a:rPr lang="en-US" dirty="0" err="1"/>
              <a:t>WikiPedia</a:t>
            </a:r>
            <a:r>
              <a:rPr lang="en-US" dirty="0"/>
              <a:t>) </a:t>
            </a:r>
            <a:br>
              <a:rPr lang="en-US" dirty="0"/>
            </a:br>
            <a:r>
              <a:rPr lang="en-US" dirty="0"/>
              <a:t>Let's see if boosting can improve our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1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52A6-1901-4C56-B444-35107B3A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414" y="193432"/>
            <a:ext cx="10018713" cy="818938"/>
          </a:xfrm>
        </p:spPr>
        <p:txBody>
          <a:bodyPr>
            <a:normAutofit/>
          </a:bodyPr>
          <a:lstStyle/>
          <a:p>
            <a:r>
              <a:rPr lang="en-US" dirty="0"/>
              <a:t>Before and after Gradient Boosting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061A5F-76D3-4FCF-ADD3-E189A2B38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54" y="936171"/>
            <a:ext cx="4455884" cy="498565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CC654A-6F8D-4D9B-A4C2-DD06F3FD6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4" y="920259"/>
            <a:ext cx="4967633" cy="5001569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1FA4A0F4-8D43-40D6-BAC4-61558A07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63" y="6171601"/>
            <a:ext cx="7232749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Cross Validation Scores: [ 0.13138574 0.2287211 -0.07146873 -0.01487822 0.1965145 -0.15226534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-0.35215761 0.26947998 0.28404311 0.15576505 0.14053602 0.02408153]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 Score: 0.06997976114267189 RMSE: 7221.055204912808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1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49D1-12C1-4FFF-AEA4-A031722B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kNN</a:t>
            </a:r>
            <a:r>
              <a:rPr lang="en-US" dirty="0"/>
              <a:t> application delivers lower </a:t>
            </a:r>
            <a:r>
              <a:rPr lang="en-US" dirty="0" err="1"/>
              <a:t>rsme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C22A1-1EF6-4E07-B601-E4C79EFC7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11" y="2028091"/>
            <a:ext cx="4857413" cy="4489939"/>
          </a:xfrm>
        </p:spPr>
      </p:pic>
    </p:spTree>
    <p:extLst>
      <p:ext uri="{BB962C8B-B14F-4D97-AF65-F5344CB8AC3E}">
        <p14:creationId xmlns:p14="http://schemas.microsoft.com/office/powerpoint/2010/main" val="200517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A046-A408-4938-9B4A-4D347E11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and tested..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269CD-7560-465B-A538-EA96DFBE4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12" y="2667000"/>
            <a:ext cx="9903714" cy="3124200"/>
          </a:xfrm>
        </p:spPr>
      </p:pic>
    </p:spTree>
    <p:extLst>
      <p:ext uri="{BB962C8B-B14F-4D97-AF65-F5344CB8AC3E}">
        <p14:creationId xmlns:p14="http://schemas.microsoft.com/office/powerpoint/2010/main" val="264251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026D-C70C-408E-B6E4-41F3F494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NJ’s top 20 cities with Cars inventory distribution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1B5ED-4A9A-473B-8771-2EC8218BD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9" y="1946031"/>
            <a:ext cx="9741877" cy="3845169"/>
          </a:xfrm>
        </p:spPr>
      </p:pic>
    </p:spTree>
    <p:extLst>
      <p:ext uri="{BB962C8B-B14F-4D97-AF65-F5344CB8AC3E}">
        <p14:creationId xmlns:p14="http://schemas.microsoft.com/office/powerpoint/2010/main" val="282281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BDF8-A118-4BE8-BA4C-89AD55C1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cars!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A0C42-F102-4E49-B0A7-2A0FA30AF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6" y="1981201"/>
            <a:ext cx="9648092" cy="4607168"/>
          </a:xfrm>
        </p:spPr>
      </p:pic>
    </p:spTree>
    <p:extLst>
      <p:ext uri="{BB962C8B-B14F-4D97-AF65-F5344CB8AC3E}">
        <p14:creationId xmlns:p14="http://schemas.microsoft.com/office/powerpoint/2010/main" val="177127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C8FD-07DA-4E61-A280-3F08145A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D785F8-4DCC-43F9-BECE-9093E83A3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647929"/>
              </p:ext>
            </p:extLst>
          </p:nvPr>
        </p:nvGraphicFramePr>
        <p:xfrm>
          <a:off x="1752600" y="2275874"/>
          <a:ext cx="7858125" cy="1752600"/>
        </p:xfrm>
        <a:graphic>
          <a:graphicData uri="http://schemas.openxmlformats.org/drawingml/2006/table">
            <a:tbl>
              <a:tblPr/>
              <a:tblGrid>
                <a:gridCol w="2619375">
                  <a:extLst>
                    <a:ext uri="{9D8B030D-6E8A-4147-A177-3AD203B41FA5}">
                      <a16:colId xmlns:a16="http://schemas.microsoft.com/office/drawing/2014/main" val="64861435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3928853559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1273864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Model</a:t>
                      </a:r>
                    </a:p>
                  </a:txBody>
                  <a:tcPr marL="38100" marR="38100" marT="38100" marB="381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84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Variance Score</a:t>
                      </a:r>
                    </a:p>
                  </a:txBody>
                  <a:tcPr marL="38100" marR="38100" marT="38100" marB="381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RMSE</a:t>
                      </a:r>
                    </a:p>
                  </a:txBody>
                  <a:tcPr marL="38100" marR="38100" marT="38100" marB="381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4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079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KNN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0.56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37709.67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02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Multiple Linear Regression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0.62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34865.07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4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Gradient Boosting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0.80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25176.16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943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Decision Tree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0.63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34551.17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1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4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AF30-A558-451B-B173-40BB63C2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20CF4-1088-44BF-8217-56520C337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6" y="2121877"/>
            <a:ext cx="9612922" cy="4736123"/>
          </a:xfrm>
        </p:spPr>
      </p:pic>
    </p:spTree>
    <p:extLst>
      <p:ext uri="{BB962C8B-B14F-4D97-AF65-F5344CB8AC3E}">
        <p14:creationId xmlns:p14="http://schemas.microsoft.com/office/powerpoint/2010/main" val="3859500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8BE4-B5BA-4AEF-8FAA-23C4F025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 and Future Work: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6F81F9-4BDF-493C-9B9B-4A6922AB5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498899"/>
              </p:ext>
            </p:extLst>
          </p:nvPr>
        </p:nvGraphicFramePr>
        <p:xfrm>
          <a:off x="838200" y="2209447"/>
          <a:ext cx="10515600" cy="83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F61B1-8A99-4C10-AA70-AD6FAA8D7C61}"/>
              </a:ext>
            </a:extLst>
          </p:cNvPr>
          <p:cNvSpPr txBox="1"/>
          <p:nvPr/>
        </p:nvSpPr>
        <p:spPr>
          <a:xfrm>
            <a:off x="1899138" y="3429000"/>
            <a:ext cx="9272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Fuel type as parameter for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Cars Images identification via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5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06F0-54FB-4B46-A71C-B258EA30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014"/>
          </a:xfrm>
        </p:spPr>
        <p:txBody>
          <a:bodyPr>
            <a:normAutofit/>
          </a:bodyPr>
          <a:lstStyle/>
          <a:p>
            <a:r>
              <a:rPr lang="en-US" sz="2400" dirty="0"/>
              <a:t>References</a:t>
            </a:r>
            <a:r>
              <a:rPr lang="en-US" sz="2000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A02A0-9905-4082-B8CA-FB872F6AB5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033329"/>
            <a:ext cx="10515600" cy="460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https://github.com/chrisjameskirkham/car-mpg/blob/master/param_search.py</a:t>
            </a:r>
          </a:p>
          <a:p>
            <a:r>
              <a:rPr lang="en-US" sz="1800" dirty="0"/>
              <a:t>https://evantamle.wordpress.com/2015/07/13/regression-analysis-with-python/</a:t>
            </a:r>
          </a:p>
          <a:p>
            <a:r>
              <a:rPr lang="en-US" sz="1800" dirty="0"/>
              <a:t>http://scikit-learn.org/stable/modules/linear_model.html#polynomial-regression-extending-linear-models-with-basis-functions</a:t>
            </a:r>
          </a:p>
          <a:p>
            <a:r>
              <a:rPr lang="en-US" sz="1800" dirty="0"/>
              <a:t>https://www.analyticsvidhya.com/blog/2016/01/complete-tutorial-ridge-lasso-regression-python/</a:t>
            </a:r>
          </a:p>
          <a:p>
            <a:r>
              <a:rPr lang="en-US" sz="1800" dirty="0"/>
              <a:t>https://www.kaggle.com/devanshbesain/exploration-and-analysis-auto-mpg</a:t>
            </a:r>
          </a:p>
          <a:p>
            <a:r>
              <a:rPr lang="en-US" sz="1800" dirty="0"/>
              <a:t>https://www.crockford.com/javascript/</a:t>
            </a:r>
          </a:p>
          <a:p>
            <a:r>
              <a:rPr lang="en-US" sz="1800" dirty="0"/>
              <a:t>carfolio.com</a:t>
            </a:r>
          </a:p>
          <a:p>
            <a:r>
              <a:rPr lang="en-US" sz="1800" dirty="0"/>
              <a:t>https://stackoverflow.com/questions/42196589/any-way-to-get-mappings-of-a-label-encoder-in-python-pandas</a:t>
            </a:r>
          </a:p>
          <a:p>
            <a:r>
              <a:rPr lang="en-US" sz="1800" dirty="0">
                <a:hlinkClick r:id="rId2"/>
              </a:rPr>
              <a:t>https://plot.ly/javascript/scatter-plots-on-maps/</a:t>
            </a:r>
            <a:endParaRPr lang="en-US" sz="1800" dirty="0"/>
          </a:p>
          <a:p>
            <a:r>
              <a:rPr lang="en-US" sz="1800" dirty="0"/>
              <a:t>https://www.kaggle.com/jpayne/852k-used-car-listings</a:t>
            </a:r>
          </a:p>
        </p:txBody>
      </p:sp>
    </p:spTree>
    <p:extLst>
      <p:ext uri="{BB962C8B-B14F-4D97-AF65-F5344CB8AC3E}">
        <p14:creationId xmlns:p14="http://schemas.microsoft.com/office/powerpoint/2010/main" val="2818901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A4F8-27D0-4C0E-A850-4B93E30F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3651-226E-476F-A70B-3E2155E5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68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6B32-1E33-4C67-9DD7-78CC538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1DE-0034-4B89-8052-7266BBA00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09C4-CE67-40B7-8570-8FA38139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Scatter Plot of Price and Year of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A34FD-A599-4D4B-BBFC-750726667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233" y="3346938"/>
            <a:ext cx="5592317" cy="3124200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3FD8D0-50D9-4A71-8B73-E529A0AF8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059471"/>
              </p:ext>
            </p:extLst>
          </p:nvPr>
        </p:nvGraphicFramePr>
        <p:xfrm>
          <a:off x="604450" y="1945138"/>
          <a:ext cx="6005367" cy="3346380"/>
        </p:xfrm>
        <a:graphic>
          <a:graphicData uri="http://schemas.openxmlformats.org/drawingml/2006/table">
            <a:tbl>
              <a:tblPr/>
              <a:tblGrid>
                <a:gridCol w="667263">
                  <a:extLst>
                    <a:ext uri="{9D8B030D-6E8A-4147-A177-3AD203B41FA5}">
                      <a16:colId xmlns:a16="http://schemas.microsoft.com/office/drawing/2014/main" val="3276033748"/>
                    </a:ext>
                  </a:extLst>
                </a:gridCol>
                <a:gridCol w="667263">
                  <a:extLst>
                    <a:ext uri="{9D8B030D-6E8A-4147-A177-3AD203B41FA5}">
                      <a16:colId xmlns:a16="http://schemas.microsoft.com/office/drawing/2014/main" val="3460311391"/>
                    </a:ext>
                  </a:extLst>
                </a:gridCol>
                <a:gridCol w="667263">
                  <a:extLst>
                    <a:ext uri="{9D8B030D-6E8A-4147-A177-3AD203B41FA5}">
                      <a16:colId xmlns:a16="http://schemas.microsoft.com/office/drawing/2014/main" val="422757548"/>
                    </a:ext>
                  </a:extLst>
                </a:gridCol>
                <a:gridCol w="667263">
                  <a:extLst>
                    <a:ext uri="{9D8B030D-6E8A-4147-A177-3AD203B41FA5}">
                      <a16:colId xmlns:a16="http://schemas.microsoft.com/office/drawing/2014/main" val="3581362969"/>
                    </a:ext>
                  </a:extLst>
                </a:gridCol>
                <a:gridCol w="667263">
                  <a:extLst>
                    <a:ext uri="{9D8B030D-6E8A-4147-A177-3AD203B41FA5}">
                      <a16:colId xmlns:a16="http://schemas.microsoft.com/office/drawing/2014/main" val="1749770176"/>
                    </a:ext>
                  </a:extLst>
                </a:gridCol>
                <a:gridCol w="667263">
                  <a:extLst>
                    <a:ext uri="{9D8B030D-6E8A-4147-A177-3AD203B41FA5}">
                      <a16:colId xmlns:a16="http://schemas.microsoft.com/office/drawing/2014/main" val="2769545557"/>
                    </a:ext>
                  </a:extLst>
                </a:gridCol>
                <a:gridCol w="667263">
                  <a:extLst>
                    <a:ext uri="{9D8B030D-6E8A-4147-A177-3AD203B41FA5}">
                      <a16:colId xmlns:a16="http://schemas.microsoft.com/office/drawing/2014/main" val="2866252052"/>
                    </a:ext>
                  </a:extLst>
                </a:gridCol>
                <a:gridCol w="667263">
                  <a:extLst>
                    <a:ext uri="{9D8B030D-6E8A-4147-A177-3AD203B41FA5}">
                      <a16:colId xmlns:a16="http://schemas.microsoft.com/office/drawing/2014/main" val="1667614176"/>
                    </a:ext>
                  </a:extLst>
                </a:gridCol>
                <a:gridCol w="667263">
                  <a:extLst>
                    <a:ext uri="{9D8B030D-6E8A-4147-A177-3AD203B41FA5}">
                      <a16:colId xmlns:a16="http://schemas.microsoft.com/office/drawing/2014/main" val="2593720196"/>
                    </a:ext>
                  </a:extLst>
                </a:gridCol>
              </a:tblGrid>
              <a:tr h="383674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100" b="1" dirty="0">
                          <a:effectLst/>
                        </a:rPr>
                      </a:br>
                      <a:endParaRPr lang="en-US" sz="1100" b="1" dirty="0">
                        <a:effectLst/>
                      </a:endParaRP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Price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effectLst/>
                      </a:endParaRPr>
                    </a:p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Year</a:t>
                      </a:r>
                    </a:p>
                    <a:p>
                      <a:pPr algn="r" fontAlgn="ctr"/>
                      <a:endParaRPr lang="en-US" sz="1100" b="1" dirty="0">
                        <a:effectLst/>
                      </a:endParaRP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Mileage</a:t>
                      </a:r>
                    </a:p>
                    <a:p>
                      <a:pPr algn="r" fontAlgn="ctr"/>
                      <a:endParaRPr lang="en-US" sz="1100" b="1" dirty="0">
                        <a:effectLst/>
                      </a:endParaRP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City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State</a:t>
                      </a:r>
                    </a:p>
                    <a:p>
                      <a:pPr algn="r" fontAlgn="ctr"/>
                      <a:endParaRPr lang="en-US" sz="1100" b="1" dirty="0">
                        <a:effectLst/>
                      </a:endParaRP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Vin</a:t>
                      </a:r>
                    </a:p>
                    <a:p>
                      <a:pPr algn="r" fontAlgn="ctr"/>
                      <a:endParaRPr lang="en-US" sz="1100" b="1" dirty="0">
                        <a:effectLst/>
                      </a:endParaRP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Make</a:t>
                      </a:r>
                    </a:p>
                    <a:p>
                      <a:pPr algn="r" fontAlgn="ctr"/>
                      <a:endParaRPr lang="en-US" sz="1100" b="1" dirty="0">
                        <a:effectLst/>
                      </a:endParaRP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Model</a:t>
                      </a:r>
                    </a:p>
                  </a:txBody>
                  <a:tcPr marL="54811" marR="54811" marT="27405" marB="2740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4105432"/>
                  </a:ext>
                </a:extLst>
              </a:tr>
              <a:tr h="5481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0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8995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2014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35725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El Paso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TX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19VDE2E53EE000083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Acura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ILX6-Speed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787659"/>
                  </a:ext>
                </a:extLst>
              </a:tr>
              <a:tr h="5481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1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10888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2013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19606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Long Island City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NY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19VDE1F52DE012636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Acura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ILX5-Speed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00615"/>
                  </a:ext>
                </a:extLst>
              </a:tr>
              <a:tr h="5481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2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8995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2013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48851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El Paso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TX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19VDE2E52DE000025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Acura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ILX6-Speed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063596"/>
                  </a:ext>
                </a:extLst>
              </a:tr>
              <a:tr h="5481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3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10999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2014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39922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Windsor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CO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19VDE1F71EE003817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Acura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ILX5-Speed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119175"/>
                  </a:ext>
                </a:extLst>
              </a:tr>
              <a:tr h="5481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4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14799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2016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22142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Lindon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UT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19UDE2F32GA001284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Acura</a:t>
                      </a: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ILXAutomatic</a:t>
                      </a:r>
                      <a:endParaRPr lang="en-US" sz="1100" dirty="0">
                        <a:effectLst/>
                      </a:endParaRPr>
                    </a:p>
                  </a:txBody>
                  <a:tcPr marL="54811" marR="54811" marT="27405" marB="2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7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04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E37B-8FDC-4B25-9EA4-C66F5268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Willing to pay the right price?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C4D02-411C-4F30-BF73-47D6D9F04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56" y="2667000"/>
            <a:ext cx="4234825" cy="3124200"/>
          </a:xfrm>
        </p:spPr>
      </p:pic>
    </p:spTree>
    <p:extLst>
      <p:ext uri="{BB962C8B-B14F-4D97-AF65-F5344CB8AC3E}">
        <p14:creationId xmlns:p14="http://schemas.microsoft.com/office/powerpoint/2010/main" val="204426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D4A5-64B1-42A0-8058-4ED5F332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our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FB0CEA-5968-4BF7-AA5E-788C35F2C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2051538"/>
            <a:ext cx="9917724" cy="4595447"/>
          </a:xfrm>
        </p:spPr>
      </p:pic>
    </p:spTree>
    <p:extLst>
      <p:ext uri="{BB962C8B-B14F-4D97-AF65-F5344CB8AC3E}">
        <p14:creationId xmlns:p14="http://schemas.microsoft.com/office/powerpoint/2010/main" val="196167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F680-84BF-41B0-9023-54CBF5EB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9986"/>
            <a:ext cx="10018713" cy="1752599"/>
          </a:xfrm>
        </p:spPr>
        <p:txBody>
          <a:bodyPr/>
          <a:lstStyle/>
          <a:p>
            <a:r>
              <a:rPr lang="en-US" dirty="0"/>
              <a:t>One hot encoding!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06725-7211-40FA-B19D-8179812C8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3" y="1488832"/>
            <a:ext cx="11113477" cy="4935415"/>
          </a:xfrm>
        </p:spPr>
      </p:pic>
    </p:spTree>
    <p:extLst>
      <p:ext uri="{BB962C8B-B14F-4D97-AF65-F5344CB8AC3E}">
        <p14:creationId xmlns:p14="http://schemas.microsoft.com/office/powerpoint/2010/main" val="173638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51ED-C957-4D75-A0F6-85F6A0D6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 Matrix – Fits 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1F290-8A17-4D9E-B45E-89C1CBAED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66" y="2667000"/>
            <a:ext cx="3430805" cy="3124200"/>
          </a:xfrm>
        </p:spPr>
      </p:pic>
    </p:spTree>
    <p:extLst>
      <p:ext uri="{BB962C8B-B14F-4D97-AF65-F5344CB8AC3E}">
        <p14:creationId xmlns:p14="http://schemas.microsoft.com/office/powerpoint/2010/main" val="329395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34E1-1780-43E2-9935-B422956C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168" y="0"/>
            <a:ext cx="10018713" cy="1752599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8699CF-010A-4AD0-B10F-978F2A37E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1291771"/>
            <a:ext cx="10537371" cy="5704115"/>
          </a:xfrm>
        </p:spPr>
      </p:pic>
    </p:spTree>
    <p:extLst>
      <p:ext uri="{BB962C8B-B14F-4D97-AF65-F5344CB8AC3E}">
        <p14:creationId xmlns:p14="http://schemas.microsoft.com/office/powerpoint/2010/main" val="337285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AD20-6C30-4CBC-BC4E-91A1FAD1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6228"/>
          </a:xfrm>
        </p:spPr>
        <p:txBody>
          <a:bodyPr/>
          <a:lstStyle/>
          <a:p>
            <a:r>
              <a:rPr lang="en-US" dirty="0" err="1"/>
              <a:t>kNN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D450C-868C-4107-8253-31431DA46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81" y="1320800"/>
            <a:ext cx="10130971" cy="5537200"/>
          </a:xfrm>
        </p:spPr>
      </p:pic>
    </p:spTree>
    <p:extLst>
      <p:ext uri="{BB962C8B-B14F-4D97-AF65-F5344CB8AC3E}">
        <p14:creationId xmlns:p14="http://schemas.microsoft.com/office/powerpoint/2010/main" val="3567022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604</TotalTime>
  <Words>466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Corbel</vt:lpstr>
      <vt:lpstr>Courier New</vt:lpstr>
      <vt:lpstr>Parallax</vt:lpstr>
      <vt:lpstr>Cars Machine Learning Journey</vt:lpstr>
      <vt:lpstr>Data Source</vt:lpstr>
      <vt:lpstr>Scatter Plot of Price and Year of Model</vt:lpstr>
      <vt:lpstr>Willing to pay the right price?</vt:lpstr>
      <vt:lpstr>Machine Learning our model</vt:lpstr>
      <vt:lpstr>One hot encoding!</vt:lpstr>
      <vt:lpstr>Correlation Matrix – Fits Machine Learning</vt:lpstr>
      <vt:lpstr>Code</vt:lpstr>
      <vt:lpstr>kNN</vt:lpstr>
      <vt:lpstr>BMW &amp; Ford are apart from Japanese</vt:lpstr>
      <vt:lpstr>Decision Tree Vs Linear Regression</vt:lpstr>
      <vt:lpstr>Depth vs Mean Scores</vt:lpstr>
      <vt:lpstr>Gradient Boosting</vt:lpstr>
      <vt:lpstr>Before and after Gradient Boosting</vt:lpstr>
      <vt:lpstr>kNN application delivers lower rsme</vt:lpstr>
      <vt:lpstr>Trained and tested.. </vt:lpstr>
      <vt:lpstr>NJ’s top 20 cities with Cars inventory distribution </vt:lpstr>
      <vt:lpstr>Top 20 cars!</vt:lpstr>
      <vt:lpstr>RMSE Scores</vt:lpstr>
      <vt:lpstr>Acknowledgements and Future Work:</vt:lpstr>
      <vt:lpstr>References: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 Machine Learning Journey</dc:title>
  <dc:creator>d k</dc:creator>
  <cp:lastModifiedBy>d k</cp:lastModifiedBy>
  <cp:revision>25</cp:revision>
  <dcterms:created xsi:type="dcterms:W3CDTF">2018-10-23T03:26:14Z</dcterms:created>
  <dcterms:modified xsi:type="dcterms:W3CDTF">2018-10-24T00:11:29Z</dcterms:modified>
</cp:coreProperties>
</file>