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5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5" autoAdjust="0"/>
    <p:restoredTop sz="94660"/>
  </p:normalViewPr>
  <p:slideViewPr>
    <p:cSldViewPr snapToGrid="0">
      <p:cViewPr varScale="1">
        <p:scale>
          <a:sx n="79" d="100"/>
          <a:sy n="79" d="100"/>
        </p:scale>
        <p:origin x="-84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10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A558D-EEA7-4437-BB66-044FF263E58D}" type="datetimeFigureOut">
              <a:rPr lang="en-US" smtClean="0"/>
              <a:t>5/25/18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F926E-5111-4D0E-A220-54F0865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86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B5B48-A88C-4504-B18A-BC72DA1CE798}" type="datetimeFigureOut">
              <a:rPr lang="en-US" smtClean="0"/>
              <a:t>5/25/18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4724E-7CB4-4288-908A-97852378B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84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74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cs typeface="Times New Roman" charset="0"/>
              </a:rPr>
              <a:t>We looked at this in NLTK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211479BB-D31E-DB47-88B4-DFE0F68BA945}" type="slidenum">
              <a:rPr lang="en-US" sz="1200">
                <a:cs typeface="Times New Roman" charset="0"/>
              </a:rPr>
              <a:pPr eaLnBrk="1" hangingPunct="1"/>
              <a:t>8</a:t>
            </a:fld>
            <a:endParaRPr lang="en-US" sz="1200"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cs typeface="Times New Roman" charset="0"/>
              </a:rPr>
              <a:t>Both of these topics still under research.  For Twitter some people have had success using the sentiment of the last word.</a:t>
            </a:r>
          </a:p>
          <a:p>
            <a:r>
              <a:rPr lang="en-US">
                <a:latin typeface="Times New Roman" charset="0"/>
                <a:cs typeface="Times New Roman" charset="0"/>
              </a:rPr>
              <a:t>Some people have had success in using multiple lexicons.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5084996-4B94-8B4C-8893-CB0DE1252D0E}" type="slidenum">
              <a:rPr lang="en-US" sz="1200">
                <a:cs typeface="Times New Roman" charset="0"/>
              </a:rPr>
              <a:pPr eaLnBrk="1" hangingPunct="1"/>
              <a:t>9</a:t>
            </a:fld>
            <a:endParaRPr lang="en-US" sz="1200">
              <a:cs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200" spc="200" baseline="0">
                <a:solidFill>
                  <a:srgbClr val="EE5612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098" y="6470704"/>
            <a:ext cx="839788" cy="25726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CC4E5189-0973-4C0E-85EF-9CF74FA863BB}" type="datetime1">
              <a:rPr lang="en-US" smtClean="0"/>
              <a:t>5/25/18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29489" y="6470704"/>
            <a:ext cx="4318283" cy="27077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School of Information Studies | Syracuse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69375" y="6470704"/>
            <a:ext cx="833309" cy="274320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83152" y="5264106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2286" y="1"/>
            <a:ext cx="9141714" cy="4572000"/>
          </a:xfrm>
          <a:solidFill>
            <a:schemeClr val="bg1">
              <a:lumMod val="75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065" y="5520046"/>
            <a:ext cx="2647686" cy="4025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itl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8098" y="6470704"/>
            <a:ext cx="839788" cy="257263"/>
          </a:xfrm>
          <a:prstGeom prst="rect">
            <a:avLst/>
          </a:prstGeom>
        </p:spPr>
        <p:txBody>
          <a:bodyPr/>
          <a:lstStyle/>
          <a:p>
            <a:fld id="{00682357-D158-470D-AD20-0063E9FBD795}" type="datetime1">
              <a:rPr lang="en-US" smtClean="0"/>
              <a:t>5/25/18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729489" y="6470704"/>
            <a:ext cx="4318283" cy="27077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School of Information Studies | Syracuse University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169375" y="6470704"/>
            <a:ext cx="833309" cy="274320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68098" y="849599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none" baseline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8" y="849599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000" b="0" kern="1200" cap="none" baseline="0" dirty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768098" y="1798814"/>
            <a:ext cx="3566160" cy="3250944"/>
          </a:xfr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15938" indent="-22225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93738" indent="-17780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857250" indent="-16351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033463" indent="-17621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4493168" y="1798814"/>
            <a:ext cx="3566160" cy="3250944"/>
          </a:xfr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15938" indent="-22225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93738" indent="-17780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857250" indent="-16351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033463" indent="-17621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744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8098" y="6470704"/>
            <a:ext cx="839788" cy="257263"/>
          </a:xfrm>
          <a:prstGeom prst="rect">
            <a:avLst/>
          </a:prstGeom>
        </p:spPr>
        <p:txBody>
          <a:bodyPr/>
          <a:lstStyle/>
          <a:p>
            <a:fld id="{85485D31-BBD7-40AE-9312-CE893F084601}" type="datetime1">
              <a:rPr lang="en-US" smtClean="0"/>
              <a:t>5/25/18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29489" y="6470704"/>
            <a:ext cx="4318283" cy="27077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School of Information Studies | Syracuse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69375" y="6470704"/>
            <a:ext cx="833309" cy="274320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856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8098" y="6470704"/>
            <a:ext cx="839788" cy="2572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21A7C89-EADD-4531-BAC9-4E0A273DF350}" type="datetime1">
              <a:rPr lang="en-US" smtClean="0"/>
              <a:t>5/25/18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29489" y="6470704"/>
            <a:ext cx="4318283" cy="2707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School of Information Studies | Syracuse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69375" y="6470704"/>
            <a:ext cx="833309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43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8098" y="6470704"/>
            <a:ext cx="839788" cy="2572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21A7C89-EADD-4531-BAC9-4E0A273DF350}" type="datetime1">
              <a:rPr lang="en-US" smtClean="0"/>
              <a:t>5/25/18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29489" y="6470704"/>
            <a:ext cx="4318283" cy="2707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School of Information Studies | Syracuse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69375" y="6470704"/>
            <a:ext cx="833309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91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8098" y="6470704"/>
            <a:ext cx="839788" cy="2572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21A7C89-EADD-4531-BAC9-4E0A273DF350}" type="datetime1">
              <a:rPr lang="en-US" smtClean="0"/>
              <a:t>5/25/18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29489" y="6470704"/>
            <a:ext cx="4318283" cy="2707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School of Information Studies | Syracuse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69375" y="6470704"/>
            <a:ext cx="833309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07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8098" y="6470704"/>
            <a:ext cx="839788" cy="2572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21A7C89-EADD-4531-BAC9-4E0A273DF350}" type="datetime1">
              <a:rPr lang="en-US" smtClean="0"/>
              <a:t>5/25/18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29489" y="6470704"/>
            <a:ext cx="4318283" cy="2707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School of Information Studies | Syracuse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69375" y="6470704"/>
            <a:ext cx="833309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9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200">
                <a:solidFill>
                  <a:srgbClr val="EE561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15938" indent="-22225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93738" indent="-17780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857250" indent="-16351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033463" indent="-17621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098" y="6470704"/>
            <a:ext cx="839788" cy="257263"/>
          </a:xfrm>
          <a:prstGeom prst="rect">
            <a:avLst/>
          </a:prstGeom>
        </p:spPr>
        <p:txBody>
          <a:bodyPr/>
          <a:lstStyle/>
          <a:p>
            <a:fld id="{50C4DB54-D908-476A-B7DE-76ED373D8996}" type="datetime1">
              <a:rPr lang="en-US" smtClean="0"/>
              <a:t>5/25/18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29489" y="6470704"/>
            <a:ext cx="4318283" cy="27077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School of Information Studies | Syracuse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69375" y="6470704"/>
            <a:ext cx="833309" cy="274320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8098" y="6470704"/>
            <a:ext cx="839788" cy="2572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21A7C89-EADD-4531-BAC9-4E0A273DF350}" type="datetime1">
              <a:rPr lang="en-US" smtClean="0"/>
              <a:t>5/25/18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29489" y="6470704"/>
            <a:ext cx="4318283" cy="2707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School of Information Studies | Syracuse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69375" y="6470704"/>
            <a:ext cx="833309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68096" y="2291938"/>
            <a:ext cx="3566160" cy="402336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15938" indent="-22225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93738" indent="-17780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857250" indent="-16351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033463" indent="-17621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4"/>
          </p:nvPr>
        </p:nvSpPr>
        <p:spPr>
          <a:xfrm>
            <a:off x="4491990" y="2291938"/>
            <a:ext cx="3566160" cy="402336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15938" indent="-22225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93738" indent="-17780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857250" indent="-16351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033463" indent="-17621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none" baseline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000" b="0" kern="1200" cap="none" baseline="0" dirty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8098" y="6470704"/>
            <a:ext cx="839788" cy="257263"/>
          </a:xfrm>
          <a:prstGeom prst="rect">
            <a:avLst/>
          </a:prstGeom>
        </p:spPr>
        <p:txBody>
          <a:bodyPr/>
          <a:lstStyle/>
          <a:p>
            <a:fld id="{00682357-D158-470D-AD20-0063E9FBD795}" type="datetime1">
              <a:rPr lang="en-US" smtClean="0"/>
              <a:t>5/25/18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729489" y="6470704"/>
            <a:ext cx="4318283" cy="27077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School of Information Studies | Syracuse University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169375" y="6470704"/>
            <a:ext cx="833309" cy="274320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768096" y="3093224"/>
            <a:ext cx="3566160" cy="3250944"/>
          </a:xfr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15938" indent="-22225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93738" indent="-17780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857250" indent="-16351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033463" indent="-17621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4493166" y="3093224"/>
            <a:ext cx="3566160" cy="3250944"/>
          </a:xfr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15938" indent="-22225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93738" indent="-17780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857250" indent="-16351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033463" indent="-17621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8098" y="6470704"/>
            <a:ext cx="839788" cy="257263"/>
          </a:xfrm>
          <a:prstGeom prst="rect">
            <a:avLst/>
          </a:prstGeom>
        </p:spPr>
        <p:txBody>
          <a:bodyPr/>
          <a:lstStyle/>
          <a:p>
            <a:fld id="{85485D31-BBD7-40AE-9312-CE893F084601}" type="datetime1">
              <a:rPr lang="en-US" smtClean="0"/>
              <a:t>5/25/18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29489" y="6470704"/>
            <a:ext cx="4318283" cy="27077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School of Information Studies | Syracuse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69375" y="6470704"/>
            <a:ext cx="833309" cy="274320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800">
                <a:solidFill>
                  <a:srgbClr val="EE561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8098" y="6470704"/>
            <a:ext cx="839788" cy="257263"/>
          </a:xfrm>
          <a:prstGeom prst="rect">
            <a:avLst/>
          </a:prstGeom>
        </p:spPr>
        <p:txBody>
          <a:bodyPr/>
          <a:lstStyle/>
          <a:p>
            <a:fld id="{6ACE935D-E818-44FA-A758-DE0FC8E1B300}" type="datetime1">
              <a:rPr lang="en-US" smtClean="0"/>
              <a:t>5/25/18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29489" y="6470704"/>
            <a:ext cx="4318283" cy="27077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School of Information Studies | Syracuse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69375" y="6470704"/>
            <a:ext cx="833309" cy="274320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288694" y="822960"/>
            <a:ext cx="4261539" cy="51968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15938" indent="-222250">
              <a:tabLst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93738" indent="-177800"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857250" indent="-163513"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033463" indent="-176213"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200" spc="200" baseline="0">
                <a:solidFill>
                  <a:srgbClr val="EE5612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rgbClr val="BFBFBF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8098" y="6470704"/>
            <a:ext cx="839788" cy="257263"/>
          </a:xfrm>
          <a:prstGeom prst="rect">
            <a:avLst/>
          </a:prstGeom>
        </p:spPr>
        <p:txBody>
          <a:bodyPr/>
          <a:lstStyle/>
          <a:p>
            <a:fld id="{036080E7-0B51-411B-A13C-07E58C294B7D}" type="datetime1">
              <a:rPr lang="en-US" smtClean="0"/>
              <a:t>5/25/18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29489" y="6470704"/>
            <a:ext cx="4318283" cy="27077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School of Information Studies | Syracuse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69375" y="6470704"/>
            <a:ext cx="833309" cy="274320"/>
          </a:xfrm>
          <a:prstGeom prst="rect">
            <a:avLst/>
          </a:prstGeom>
        </p:spPr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55232" y="5264106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925" y="5572367"/>
            <a:ext cx="2647686" cy="4025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098" y="6470704"/>
            <a:ext cx="839788" cy="257263"/>
          </a:xfrm>
          <a:prstGeom prst="rect">
            <a:avLst/>
          </a:prstGeom>
        </p:spPr>
        <p:txBody>
          <a:bodyPr/>
          <a:lstStyle/>
          <a:p>
            <a:fld id="{50C4DB54-D908-476A-B7DE-76ED373D8996}" type="datetime1">
              <a:rPr lang="en-US" smtClean="0"/>
              <a:t>5/25/18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29489" y="6470704"/>
            <a:ext cx="4318283" cy="27077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School of Information Studies | Syracuse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69375" y="6470704"/>
            <a:ext cx="833309" cy="274320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8098" y="896587"/>
            <a:ext cx="7290055" cy="402336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15938" indent="-22225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93738" indent="-17780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857250" indent="-16351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033463" indent="-17621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303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itl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8098" y="6470704"/>
            <a:ext cx="839788" cy="2572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21A7C89-EADD-4531-BAC9-4E0A273DF350}" type="datetime1">
              <a:rPr lang="en-US" smtClean="0"/>
              <a:t>5/25/18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29489" y="6470704"/>
            <a:ext cx="4318283" cy="2707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School of Information Studies | Syracuse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69375" y="6470704"/>
            <a:ext cx="833309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768098" y="902525"/>
            <a:ext cx="3566160" cy="402336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15938" indent="-22225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93738" indent="-17780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857250" indent="-16351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033463" indent="-17621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491992" y="902525"/>
            <a:ext cx="3566160" cy="402336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15938" indent="-22225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93738" indent="-17780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857250" indent="-16351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033463" indent="-17621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924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672810"/>
            <a:ext cx="7582122" cy="1093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498" y="1833423"/>
            <a:ext cx="7611319" cy="460484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339" y="6454929"/>
            <a:ext cx="1989245" cy="3024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6" r:id="rId12"/>
    <p:sldLayoutId id="2147483667" r:id="rId13"/>
    <p:sldLayoutId id="2147483668" r:id="rId14"/>
    <p:sldLayoutId id="2147483669" r:id="rId15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200" kern="1200" cap="none" spc="100" baseline="0">
          <a:solidFill>
            <a:srgbClr val="EE5612"/>
          </a:solidFill>
          <a:latin typeface="Sherman Serif Book" charset="0"/>
          <a:ea typeface="Sherman Serif Book" charset="0"/>
          <a:cs typeface="Sherman Serif Book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rgbClr val="002060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>
              <a:lumMod val="65000"/>
              <a:lumOff val="35000"/>
            </a:schemeClr>
          </a:solidFill>
          <a:latin typeface="Sherman Sans Book" charset="0"/>
          <a:ea typeface="Sherman Sans Book" charset="0"/>
          <a:cs typeface="Sherman Sans Book" charset="0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2060"/>
        </a:buClr>
        <a:buFont typeface="Wingdings 3" pitchFamily="18" charset="2"/>
        <a:buChar char=""/>
        <a:defRPr sz="2000" kern="1200">
          <a:solidFill>
            <a:schemeClr val="tx1">
              <a:lumMod val="65000"/>
              <a:lumOff val="35000"/>
            </a:schemeClr>
          </a:solidFill>
          <a:latin typeface="Sherman Sans Book" charset="0"/>
          <a:ea typeface="Sherman Sans Book" charset="0"/>
          <a:cs typeface="Sherman Sans Book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2060"/>
        </a:buClr>
        <a:buFont typeface="Wingdings 3" pitchFamily="18" charset="2"/>
        <a:buChar char=""/>
        <a:defRPr sz="2000" kern="1200">
          <a:solidFill>
            <a:schemeClr val="tx1">
              <a:lumMod val="65000"/>
              <a:lumOff val="35000"/>
            </a:schemeClr>
          </a:solidFill>
          <a:latin typeface="Sherman Sans Book" charset="0"/>
          <a:ea typeface="Sherman Sans Book" charset="0"/>
          <a:cs typeface="Sherman Sans Book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2060"/>
        </a:buClr>
        <a:buFont typeface="Wingdings 3" pitchFamily="18" charset="2"/>
        <a:buChar char=""/>
        <a:defRPr sz="2000" kern="1200">
          <a:solidFill>
            <a:schemeClr val="tx1">
              <a:lumMod val="65000"/>
              <a:lumOff val="35000"/>
            </a:schemeClr>
          </a:solidFill>
          <a:latin typeface="Sherman Sans Book" charset="0"/>
          <a:ea typeface="Sherman Sans Book" charset="0"/>
          <a:cs typeface="Sherman Sans Book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2060"/>
        </a:buClr>
        <a:buFont typeface="Wingdings 3" pitchFamily="18" charset="2"/>
        <a:buChar char=""/>
        <a:defRPr sz="2000" kern="1200">
          <a:solidFill>
            <a:schemeClr val="tx1">
              <a:lumMod val="65000"/>
              <a:lumOff val="35000"/>
            </a:schemeClr>
          </a:solidFill>
          <a:latin typeface="Sherman Sans Book" charset="0"/>
          <a:ea typeface="Sherman Sans Book" charset="0"/>
          <a:cs typeface="Sherman Sans Book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pitt.edu/mpqa/subj_lexicon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iwc.ne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ea.phhp.ufl.edu/Media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jh.harvard.edu/~inquirer/homecat.htm" TargetMode="External"/><Relationship Id="rId4" Type="http://schemas.openxmlformats.org/officeDocument/2006/relationships/hyperlink" Target="http://www.wjh.harvard.edu/~inquirer/inquirerbasic.xl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jh.harvard.edu/~inquirer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uic.edu/~liub/FBS/sentiment-analysis.html" TargetMode="External"/><Relationship Id="rId3" Type="http://schemas.openxmlformats.org/officeDocument/2006/relationships/hyperlink" Target="http://www.cs.uic.edu/~liub/FBS/opinion-lexicon-English.rar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entiwordnet.isti.cnr.it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Sentiment Analysis:</a:t>
            </a:r>
            <a:br>
              <a:rPr lang="en-US" dirty="0" smtClean="0"/>
            </a:br>
            <a:r>
              <a:rPr lang="en-US" dirty="0" smtClean="0"/>
              <a:t>Lexicons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8" b="124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51287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 a sentiment lexicon</a:t>
            </a:r>
            <a:endParaRPr lang="en-US"/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some domains, it has been shown that the best lexicon is one built for that domain</a:t>
            </a:r>
          </a:p>
          <a:p>
            <a:r>
              <a:rPr lang="en-US" smtClean="0"/>
              <a:t>Automatic lexicon building from unlabeled data</a:t>
            </a:r>
          </a:p>
          <a:p>
            <a:pPr lvl="1"/>
            <a:r>
              <a:rPr lang="en-US" smtClean="0"/>
              <a:t>bootstrapping</a:t>
            </a:r>
          </a:p>
          <a:p>
            <a:pPr lvl="2"/>
            <a:r>
              <a:rPr lang="en-US" smtClean="0"/>
              <a:t>Identify a number of seed words of positive and negative polarity</a:t>
            </a:r>
          </a:p>
          <a:p>
            <a:pPr lvl="2"/>
            <a:r>
              <a:rPr lang="en-US" smtClean="0"/>
              <a:t>Search for text involving those words that also have connecting words, such as “and”</a:t>
            </a:r>
          </a:p>
          <a:p>
            <a:pPr lvl="2"/>
            <a:r>
              <a:rPr lang="en-US" smtClean="0"/>
              <a:t>Other words that occur with the connecting word are added to the lexicon with the appropriate polarity</a:t>
            </a:r>
          </a:p>
          <a:p>
            <a:pPr lvl="1"/>
            <a:r>
              <a:rPr lang="en-US" smtClean="0"/>
              <a:t>Trained from annotated text by associating words with the sentiment labels that they occur with</a:t>
            </a:r>
          </a:p>
          <a:p>
            <a:pPr lvl="2"/>
            <a:r>
              <a:rPr lang="en-US" smtClean="0"/>
              <a:t>Using Mutual Information scores or other measures</a:t>
            </a:r>
            <a:endParaRPr lang="en-US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83B6F98-56D1-4D4C-A29A-B67FA5957D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54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a sentiment lexicon</a:t>
            </a:r>
            <a:endParaRPr lang="en-US"/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Automatic lexicon building from labeled data</a:t>
            </a:r>
          </a:p>
          <a:p>
            <a:pPr lvl="1"/>
            <a:r>
              <a:rPr lang="en-US" smtClean="0"/>
              <a:t>In some cases, the domain has lots of text that has been labeled with sentiment</a:t>
            </a:r>
          </a:p>
          <a:p>
            <a:pPr lvl="1"/>
            <a:r>
              <a:rPr lang="en-US" smtClean="0"/>
              <a:t>Twitter</a:t>
            </a:r>
          </a:p>
          <a:p>
            <a:pPr lvl="2"/>
            <a:r>
              <a:rPr lang="en-US" smtClean="0"/>
              <a:t>Use tweets labeled with sentiment hashtags:  #good, #happy, #bad, #sad</a:t>
            </a:r>
          </a:p>
          <a:p>
            <a:pPr lvl="2"/>
            <a:r>
              <a:rPr lang="en-US" smtClean="0"/>
              <a:t>Use tweets labeled with happy or sad emoticons</a:t>
            </a:r>
          </a:p>
          <a:p>
            <a:pPr lvl="1"/>
            <a:r>
              <a:rPr lang="en-US" smtClean="0"/>
              <a:t>Collect words from the positive and negative labeled texts and keep the frequent ones as part of a lexicon</a:t>
            </a:r>
            <a:endParaRPr lang="en-US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BF6B816-4698-8A48-B79D-198CEFC452D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5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Sentiment Lexicons</a:t>
            </a:r>
            <a:endParaRPr lang="en-US"/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753498" y="1769122"/>
            <a:ext cx="7611319" cy="5088878"/>
          </a:xfrm>
        </p:spPr>
        <p:txBody>
          <a:bodyPr>
            <a:normAutofit/>
          </a:bodyPr>
          <a:lstStyle/>
          <a:p>
            <a:r>
              <a:rPr lang="en-US" dirty="0" smtClean="0"/>
              <a:t>One of the early approaches to sentiment analysis was to just count the words in each document that had either a positive or negative polarity from a (hand-built) sentiment lexicon.</a:t>
            </a:r>
          </a:p>
          <a:p>
            <a:pPr lvl="1"/>
            <a:r>
              <a:rPr lang="en-US" dirty="0" smtClean="0"/>
              <a:t>This approach usually not very accurate on individual documents, but it’s easy because doesn’t need training data.</a:t>
            </a:r>
          </a:p>
          <a:p>
            <a:pPr lvl="1"/>
            <a:r>
              <a:rPr lang="en-US" dirty="0" smtClean="0"/>
              <a:t>May be useful over aggregate collections or to show trends over time.</a:t>
            </a:r>
          </a:p>
          <a:p>
            <a:r>
              <a:rPr lang="en-US" dirty="0" smtClean="0"/>
              <a:t>Now we use </a:t>
            </a:r>
            <a:r>
              <a:rPr lang="en-US" b="1" dirty="0" smtClean="0"/>
              <a:t>either presence or frequencies of sentiment words as features of the classifier</a:t>
            </a:r>
          </a:p>
          <a:p>
            <a:pPr lvl="1"/>
            <a:r>
              <a:rPr lang="en-US" dirty="0" smtClean="0"/>
              <a:t>This is an important part of the sentiment analysis approach</a:t>
            </a:r>
          </a:p>
          <a:p>
            <a:pPr lvl="1"/>
            <a:r>
              <a:rPr lang="en-US" dirty="0" smtClean="0"/>
              <a:t>Features usually included from one or more sentiment lexicons</a:t>
            </a:r>
          </a:p>
          <a:p>
            <a:pPr lvl="2"/>
            <a:r>
              <a:rPr lang="en-US" dirty="0" smtClean="0"/>
              <a:t>Sometimes both standard lexicons and specially built domain lexicons used</a:t>
            </a:r>
            <a:endParaRPr lang="en-US" dirty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1577838-F25D-B440-9AFF-85B12D08B2B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7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MPQA Subjectivity Cues Lexicon</a:t>
            </a:r>
            <a:endParaRPr lang="en-US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Gives a list of words that have been judged to be weakly or strongly positive, negative or neutral in subjectivity</a:t>
            </a:r>
          </a:p>
          <a:p>
            <a:r>
              <a:rPr lang="en-US" smtClean="0"/>
              <a:t>Home page: </a:t>
            </a:r>
            <a:r>
              <a:rPr lang="en-US" smtClean="0">
                <a:hlinkClick r:id="rId2"/>
              </a:rPr>
              <a:t>http://www.cs.pitt.edu/mpqa/subj_lexicon.html</a:t>
            </a:r>
            <a:endParaRPr lang="en-US" smtClean="0"/>
          </a:p>
          <a:p>
            <a:r>
              <a:rPr lang="en-US" smtClean="0"/>
              <a:t>6885 words from 8221 lemmas</a:t>
            </a:r>
          </a:p>
          <a:p>
            <a:pPr lvl="1"/>
            <a:r>
              <a:rPr lang="en-US" smtClean="0"/>
              <a:t>2718 positive, 4912 negative</a:t>
            </a:r>
          </a:p>
          <a:p>
            <a:pPr lvl="1"/>
            <a:r>
              <a:rPr lang="en-US" smtClean="0"/>
              <a:t>GNU GPL license</a:t>
            </a:r>
          </a:p>
          <a:p>
            <a:pPr lvl="1"/>
            <a:r>
              <a:rPr lang="en-US" smtClean="0"/>
              <a:t>Examples:</a:t>
            </a:r>
            <a:endParaRPr lang="en-US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7EE2918-F292-4845-A53F-BFF43D4E7D1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0724" name="TextBox 4"/>
          <p:cNvSpPr txBox="1">
            <a:spLocks noChangeArrowheads="1"/>
          </p:cNvSpPr>
          <p:nvPr/>
        </p:nvSpPr>
        <p:spPr bwMode="auto">
          <a:xfrm>
            <a:off x="762000" y="4549775"/>
            <a:ext cx="77343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type=weaksubj len=1 word1=abandoned pos1=adj stemmed1=n priorpolarity=negative</a:t>
            </a:r>
          </a:p>
          <a:p>
            <a:pPr eaLnBrk="1" hangingPunct="1"/>
            <a:r>
              <a:rPr lang="en-US" sz="1600"/>
              <a:t>type=weaksubj len=1 word1=abandonment pos1=noun stemmed1=n priorpolarity=negative</a:t>
            </a:r>
          </a:p>
          <a:p>
            <a:pPr eaLnBrk="1" hangingPunct="1"/>
            <a:r>
              <a:rPr lang="en-US" sz="1600"/>
              <a:t>type=weaksubj len=1 word1=abandon pos1=verb stemmed1=y priorpolarity=negative</a:t>
            </a:r>
          </a:p>
          <a:p>
            <a:pPr eaLnBrk="1" hangingPunct="1"/>
            <a:r>
              <a:rPr lang="en-US" sz="1600"/>
              <a:t>type=strongsubj len=1 word1=abase pos1=verb stemmed1=y priorpolarity=negative</a:t>
            </a:r>
          </a:p>
          <a:p>
            <a:pPr eaLnBrk="1" hangingPunct="1"/>
            <a:r>
              <a:rPr lang="en-US" sz="1600"/>
              <a:t>type=strongsubj len=1 word1=abasement pos1=anypos stemmed1=y priorpolarity=negative</a:t>
            </a:r>
          </a:p>
          <a:p>
            <a:pPr eaLnBrk="1" hangingPunct="1"/>
            <a:r>
              <a:rPr lang="en-US" sz="1600"/>
              <a:t>type=strongsubj len=1 word1=abash pos1=verb stemmed1=y priorpolarity=negative</a:t>
            </a:r>
          </a:p>
          <a:p>
            <a:pPr eaLnBrk="1" hangingPunct="1"/>
            <a:r>
              <a:rPr lang="en-US" sz="1600"/>
              <a:t>type=weaksubj len=1 word1=abate pos1=verb stemmed1=y priorpolarity=negative</a:t>
            </a:r>
          </a:p>
          <a:p>
            <a:pPr eaLnBrk="1" hangingPunct="1"/>
            <a:r>
              <a:rPr lang="en-US" sz="1600"/>
              <a:t>type=strongsubj len=1 word1=absolve pos1=verb stemmed1=y priorpolarity=positive</a:t>
            </a:r>
          </a:p>
          <a:p>
            <a:pPr eaLnBrk="1" hangingPunct="1"/>
            <a:r>
              <a:rPr lang="en-US" sz="1600"/>
              <a:t>type=strongsubj len=1 word1=absolute pos1=adj stemmed1=n priorpolarity=neutral</a:t>
            </a:r>
          </a:p>
        </p:txBody>
      </p:sp>
      <p:sp>
        <p:nvSpPr>
          <p:cNvPr id="30725" name="TextBox 5"/>
          <p:cNvSpPr txBox="1">
            <a:spLocks noChangeArrowheads="1"/>
          </p:cNvSpPr>
          <p:nvPr/>
        </p:nvSpPr>
        <p:spPr bwMode="auto">
          <a:xfrm>
            <a:off x="1371600" y="1371600"/>
            <a:ext cx="7086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pl-PL" sz="1200">
                <a:solidFill>
                  <a:srgbClr val="28817A"/>
                </a:solidFill>
              </a:rPr>
              <a:t>Theresa Wilson, Janyce Wiebe, and Paul Hoffmann (2005). Recognizing Contextual Polarity in  Phrase-Level Sentiment Analysis. Proc. of HLT-EMNLP-2005.</a:t>
            </a:r>
          </a:p>
        </p:txBody>
      </p:sp>
    </p:spTree>
    <p:extLst>
      <p:ext uri="{BB962C8B-B14F-4D97-AF65-F5344CB8AC3E}">
        <p14:creationId xmlns:p14="http://schemas.microsoft.com/office/powerpoint/2010/main" val="77753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LIWC (Linguistic Inquiry and Word Count)</a:t>
            </a:r>
            <a:endParaRPr lang="en-US"/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Linguistic Inquiry and Word Count</a:t>
            </a:r>
          </a:p>
          <a:p>
            <a:pPr lvl="1"/>
            <a:r>
              <a:rPr lang="en-US" smtClean="0"/>
              <a:t>Text analysis software based on dictionaries of word dimensions</a:t>
            </a:r>
          </a:p>
          <a:p>
            <a:pPr lvl="1"/>
            <a:r>
              <a:rPr lang="en-US" smtClean="0"/>
              <a:t>Dimensions can be syntactic</a:t>
            </a:r>
          </a:p>
          <a:p>
            <a:pPr lvl="2"/>
            <a:r>
              <a:rPr lang="en-US" smtClean="0"/>
              <a:t>Pronouns, past-tense verbs</a:t>
            </a:r>
          </a:p>
          <a:p>
            <a:pPr lvl="1"/>
            <a:r>
              <a:rPr lang="en-US" smtClean="0"/>
              <a:t>Dimensions can be semantic	</a:t>
            </a:r>
          </a:p>
          <a:p>
            <a:pPr lvl="2"/>
            <a:r>
              <a:rPr lang="en-US" smtClean="0"/>
              <a:t>Social words, affect, cognitive mechanisms</a:t>
            </a:r>
          </a:p>
          <a:p>
            <a:pPr lvl="1"/>
            <a:r>
              <a:rPr lang="en-US" smtClean="0"/>
              <a:t>Other categories</a:t>
            </a:r>
          </a:p>
          <a:p>
            <a:pPr lvl="2"/>
            <a:r>
              <a:rPr lang="en-US" smtClean="0"/>
              <a:t>See http://www.liwc.net/comparedicts.php</a:t>
            </a:r>
          </a:p>
          <a:p>
            <a:r>
              <a:rPr lang="en-US" smtClean="0"/>
              <a:t>James Pennebaker, Univ. of Texas at Austin</a:t>
            </a:r>
          </a:p>
          <a:p>
            <a:pPr lvl="1"/>
            <a:r>
              <a:rPr lang="en-US" smtClean="0">
                <a:hlinkClick r:id="rId2"/>
              </a:rPr>
              <a:t>http://www.liwc.net/</a:t>
            </a:r>
            <a:endParaRPr lang="en-US" smtClean="0"/>
          </a:p>
          <a:p>
            <a:pPr lvl="2"/>
            <a:r>
              <a:rPr lang="en-US" smtClean="0"/>
              <a:t>$30 - $90 fee for software (make sure to get dictionaries)	</a:t>
            </a:r>
          </a:p>
          <a:p>
            <a:r>
              <a:rPr lang="en-US" smtClean="0"/>
              <a:t>Often used for positive and negative emotion words in opinion mining</a:t>
            </a:r>
          </a:p>
          <a:p>
            <a:pPr lvl="1"/>
            <a:endParaRPr lang="en-US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2653585-896D-2846-A5F2-97F0828D40B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8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ANEW (Affective Norms for English Words)</a:t>
            </a:r>
            <a:endParaRPr lang="en-US"/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Provides a set of emotional ratings for a large number of words in the English language</a:t>
            </a:r>
          </a:p>
          <a:p>
            <a:r>
              <a:rPr lang="en-US" smtClean="0"/>
              <a:t>Participants gave graded reactions from 1-9 on three dimensions</a:t>
            </a:r>
          </a:p>
          <a:p>
            <a:pPr lvl="1"/>
            <a:r>
              <a:rPr lang="en-US" smtClean="0"/>
              <a:t>Good/bad, psychological valence</a:t>
            </a:r>
          </a:p>
          <a:p>
            <a:pPr lvl="1"/>
            <a:r>
              <a:rPr lang="en-US" smtClean="0"/>
              <a:t>Active/passive, arousal valence</a:t>
            </a:r>
          </a:p>
          <a:p>
            <a:pPr lvl="1"/>
            <a:r>
              <a:rPr lang="en-US" smtClean="0"/>
              <a:t>Strong/weak, dominance valence</a:t>
            </a:r>
          </a:p>
          <a:p>
            <a:r>
              <a:rPr lang="en-US" smtClean="0"/>
              <a:t>From the NIMH Center for the Study of Emotion and Attention at the University of Florida</a:t>
            </a:r>
          </a:p>
          <a:p>
            <a:pPr lvl="1"/>
            <a:r>
              <a:rPr lang="en-US" smtClean="0">
                <a:hlinkClick r:id="rId2"/>
              </a:rPr>
              <a:t>http://csea.phhp.ufl.edu/Media.html</a:t>
            </a:r>
            <a:endParaRPr lang="en-US" smtClean="0"/>
          </a:p>
          <a:p>
            <a:pPr lvl="1"/>
            <a:r>
              <a:rPr lang="en-US" smtClean="0"/>
              <a:t>See also the paper by Dodds and Danforth on Happiness of Large-Scale Written Expressions</a:t>
            </a:r>
          </a:p>
          <a:p>
            <a:pPr lvl="1"/>
            <a:r>
              <a:rPr lang="en-US" smtClean="0"/>
              <a:t>Free for research use</a:t>
            </a:r>
            <a:endParaRPr lang="en-US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3B86EB7-CBE9-7F40-B5C1-37804B1A568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6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General Inquirer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smtClean="0"/>
              <a:t>Home page: </a:t>
            </a:r>
            <a:r>
              <a:rPr lang="en-US" smtClean="0">
                <a:hlinkClick r:id="rId2"/>
              </a:rPr>
              <a:t>http://www.wjh.harvard.edu/~inquirer</a:t>
            </a:r>
            <a:endParaRPr lang="en-US" smtClean="0"/>
          </a:p>
          <a:p>
            <a:pPr lvl="1"/>
            <a:r>
              <a:rPr lang="en-US" smtClean="0"/>
              <a:t>List of Categories:  </a:t>
            </a:r>
            <a:r>
              <a:rPr lang="en-US" smtClean="0">
                <a:hlinkClick r:id="rId3"/>
              </a:rPr>
              <a:t>http://www.wjh.harvard.edu/~inquirer/homecat.htm</a:t>
            </a:r>
            <a:endParaRPr lang="en-US" smtClean="0"/>
          </a:p>
          <a:p>
            <a:pPr lvl="1"/>
            <a:r>
              <a:rPr lang="en-US" smtClean="0"/>
              <a:t>Spreadsheet: </a:t>
            </a:r>
            <a:r>
              <a:rPr lang="en-US" smtClean="0">
                <a:hlinkClick r:id="rId4"/>
              </a:rPr>
              <a:t>http://www.wjh.harvard.edu/~inquirer/inquirerbasic.xls</a:t>
            </a:r>
            <a:endParaRPr lang="en-US" smtClean="0"/>
          </a:p>
          <a:p>
            <a:r>
              <a:rPr lang="en-US" smtClean="0"/>
              <a:t>Categories:</a:t>
            </a:r>
          </a:p>
          <a:p>
            <a:pPr lvl="1"/>
            <a:r>
              <a:rPr lang="en-US" smtClean="0"/>
              <a:t>Positiv (1915 words) and Negativ (2291 words)</a:t>
            </a:r>
          </a:p>
          <a:p>
            <a:pPr lvl="1"/>
            <a:r>
              <a:rPr lang="en-US" smtClean="0"/>
              <a:t>Strong vs Weak, Active vs Passive, Overstated versus Understated</a:t>
            </a:r>
          </a:p>
          <a:p>
            <a:pPr lvl="1"/>
            <a:r>
              <a:rPr lang="en-US" smtClean="0"/>
              <a:t>Pleasure, Pain, Virtue, Vice, Motivation, Cognitive Orientation, etc</a:t>
            </a:r>
          </a:p>
          <a:p>
            <a:r>
              <a:rPr lang="en-US" smtClean="0"/>
              <a:t>Free for Research Use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2000" y="1457325"/>
            <a:ext cx="70104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  <a:cs typeface="Times New Roman" charset="0"/>
              </a:rPr>
              <a:t>Philip J. Stone, Dexter C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+mn-lt"/>
                <a:cs typeface="Times New Roman" charset="0"/>
              </a:rPr>
              <a:t>Dunphy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  <a:cs typeface="Times New Roman" charset="0"/>
              </a:rPr>
              <a:t>, Marshall S. Smith, Daniel M. Ogilvie. 1966. The General Inquirer: A Computer Approach to Content Analysis. MIT Press</a:t>
            </a:r>
          </a:p>
        </p:txBody>
      </p:sp>
    </p:spTree>
    <p:extLst>
      <p:ext uri="{BB962C8B-B14F-4D97-AF65-F5344CB8AC3E}">
        <p14:creationId xmlns:p14="http://schemas.microsoft.com/office/powerpoint/2010/main" val="1897776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Bing Liu Opinion Lexicon</a:t>
            </a:r>
            <a:endParaRPr lang="en-US"/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Bing Liu's Page on Opinion Mining</a:t>
            </a:r>
            <a:endParaRPr lang="en-US" smtClean="0"/>
          </a:p>
          <a:p>
            <a:r>
              <a:rPr lang="en-US" smtClean="0">
                <a:hlinkClick r:id="rId3"/>
              </a:rPr>
              <a:t>http://www.cs.uic.edu/~liub/FBS/opinion-lexicon-English.rar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6786 words</a:t>
            </a:r>
          </a:p>
          <a:p>
            <a:pPr lvl="1"/>
            <a:r>
              <a:rPr lang="en-US" smtClean="0"/>
              <a:t>2006 positive</a:t>
            </a:r>
          </a:p>
          <a:p>
            <a:pPr lvl="1"/>
            <a:r>
              <a:rPr lang="en-US" smtClean="0"/>
              <a:t>4783 negative</a:t>
            </a:r>
          </a:p>
          <a:p>
            <a:endParaRPr lang="en-US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E1FBBFE-22C3-884E-B9D4-FDCEB1DBB7D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09713" y="1498600"/>
            <a:ext cx="76628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 err="1">
                <a:solidFill>
                  <a:srgbClr val="28817A"/>
                </a:solidFill>
                <a:latin typeface="+mn-lt"/>
                <a:cs typeface="Times New Roman" charset="0"/>
              </a:rPr>
              <a:t>Minqing</a:t>
            </a:r>
            <a:r>
              <a:rPr lang="en-US" sz="1600" dirty="0">
                <a:solidFill>
                  <a:srgbClr val="28817A"/>
                </a:solidFill>
                <a:latin typeface="+mn-lt"/>
                <a:cs typeface="Times New Roman" charset="0"/>
              </a:rPr>
              <a:t> Hu and Bing Liu. Mining and Summarizing Customer Reviews. ACM SIGKDD-2004.</a:t>
            </a:r>
          </a:p>
        </p:txBody>
      </p:sp>
    </p:spTree>
    <p:extLst>
      <p:ext uri="{BB962C8B-B14F-4D97-AF65-F5344CB8AC3E}">
        <p14:creationId xmlns:p14="http://schemas.microsoft.com/office/powerpoint/2010/main" val="2892107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SentiWordNet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it-IT" smtClean="0"/>
              <a:t>Stefano Baccianella, Andrea Esuli, and Fabrizio Sebastiani. 2010 SENTIWORDNET 3.0: An Enhanced Lexical Resource for Sentiment Analysis and Opinion Mining. LREC-2010</a:t>
            </a:r>
          </a:p>
          <a:p>
            <a:pPr lvl="1"/>
            <a:r>
              <a:rPr lang="en-US" smtClean="0"/>
              <a:t>Home page: </a:t>
            </a:r>
            <a:r>
              <a:rPr lang="pl-PL" smtClean="0">
                <a:hlinkClick r:id="rId3"/>
              </a:rPr>
              <a:t>http://sentiwordnet.isti.cnr.it/</a:t>
            </a:r>
            <a:endParaRPr lang="pl-PL" smtClean="0"/>
          </a:p>
          <a:p>
            <a:pPr lvl="1"/>
            <a:r>
              <a:rPr lang="en-US" smtClean="0"/>
              <a:t>All WordNet synsets automatically annotated for degrees of positivity, negativity, and neutrality/objectiveness</a:t>
            </a:r>
          </a:p>
          <a:p>
            <a:pPr lvl="1"/>
            <a:r>
              <a:rPr lang="en-US" smtClean="0"/>
              <a:t> [estimable(J,3)] “may be computed or estimated” </a:t>
            </a:r>
          </a:p>
          <a:p>
            <a:pPr lvl="1"/>
            <a:r>
              <a:rPr lang="en-US" smtClean="0"/>
              <a:t>	Pos  0   Neg 0   Obj 1 </a:t>
            </a:r>
          </a:p>
          <a:p>
            <a:pPr lvl="1"/>
            <a:r>
              <a:rPr lang="en-US" smtClean="0"/>
              <a:t>[estimable(J,1)] “deserving of respect or high regard” </a:t>
            </a:r>
          </a:p>
          <a:p>
            <a:pPr lvl="1"/>
            <a:r>
              <a:rPr lang="en-US" smtClean="0"/>
              <a:t>	Pos .75  Neg 0   Obj .25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35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Which Sentiment Lexicon to use?</a:t>
            </a:r>
            <a:endParaRPr lang="en-US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An area of active research in the sentiment analysis community</a:t>
            </a:r>
          </a:p>
          <a:p>
            <a:r>
              <a:rPr lang="en-US" smtClean="0"/>
              <a:t>It is now recognized that the amount of overlap between the lexicons is small!</a:t>
            </a:r>
          </a:p>
          <a:p>
            <a:pPr lvl="1"/>
            <a:r>
              <a:rPr lang="en-US" smtClean="0"/>
              <a:t>But in general, where there is overlap, the sentiment polarity of the words is in agreement, 2% or less disagreement.</a:t>
            </a:r>
          </a:p>
          <a:p>
            <a:pPr lvl="2"/>
            <a:r>
              <a:rPr lang="en-US" smtClean="0"/>
              <a:t>Except for SentiWordNet, which disagrees up to 25%</a:t>
            </a:r>
          </a:p>
          <a:p>
            <a:pPr lvl="3"/>
            <a:r>
              <a:rPr lang="en-US" smtClean="0"/>
              <a:t>Chris Potts, Sentiment Symposium Tutorial</a:t>
            </a:r>
          </a:p>
          <a:p>
            <a:r>
              <a:rPr lang="en-US" smtClean="0"/>
              <a:t>How to represent features from sentiment words still under research:</a:t>
            </a:r>
          </a:p>
          <a:p>
            <a:pPr lvl="1"/>
            <a:r>
              <a:rPr lang="en-US" smtClean="0"/>
              <a:t>Frequency of all positive and all negative words</a:t>
            </a:r>
          </a:p>
          <a:p>
            <a:pPr lvl="1"/>
            <a:r>
              <a:rPr lang="en-US" smtClean="0"/>
              <a:t>Presence of positive or negative words (particularly for twitter)</a:t>
            </a:r>
          </a:p>
          <a:p>
            <a:pPr lvl="1"/>
            <a:r>
              <a:rPr lang="en-US" smtClean="0"/>
              <a:t>Sum of the positive or negative intensity scores</a:t>
            </a:r>
            <a:endParaRPr lang="en-US"/>
          </a:p>
        </p:txBody>
      </p:sp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1DD03C8-C5BF-4F48-9450-452D373FAC3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77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1229</TotalTime>
  <Words>1057</Words>
  <Application>Microsoft Macintosh PowerPoint</Application>
  <PresentationFormat>On-screen Show (4:3)</PresentationFormat>
  <Paragraphs>115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Integral</vt:lpstr>
      <vt:lpstr>Sentiment Analysis: Lexicons</vt:lpstr>
      <vt:lpstr>Sentiment Lexicons</vt:lpstr>
      <vt:lpstr>MPQA Subjectivity Cues Lexicon</vt:lpstr>
      <vt:lpstr>LIWC (Linguistic Inquiry and Word Count)</vt:lpstr>
      <vt:lpstr>ANEW (Affective Norms for English Words)</vt:lpstr>
      <vt:lpstr>The General Inquirer</vt:lpstr>
      <vt:lpstr>Bing Liu Opinion Lexicon</vt:lpstr>
      <vt:lpstr>SentiWordNet</vt:lpstr>
      <vt:lpstr>Which Sentiment Lexicon to use?</vt:lpstr>
      <vt:lpstr>Build a sentiment lexicon</vt:lpstr>
      <vt:lpstr>Building a sentiment lexicon</vt:lpstr>
    </vt:vector>
  </TitlesOfParts>
  <Company>Syracuse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convocation</dc:title>
  <dc:creator>mmclarke</dc:creator>
  <cp:lastModifiedBy>Nancy McCracken</cp:lastModifiedBy>
  <cp:revision>41</cp:revision>
  <dcterms:created xsi:type="dcterms:W3CDTF">2014-08-07T12:49:35Z</dcterms:created>
  <dcterms:modified xsi:type="dcterms:W3CDTF">2018-05-25T11:55:05Z</dcterms:modified>
</cp:coreProperties>
</file>