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7" r:id="rId5"/>
    <p:sldId id="354" r:id="rId6"/>
    <p:sldId id="351" r:id="rId7"/>
    <p:sldId id="352" r:id="rId8"/>
    <p:sldId id="353" r:id="rId9"/>
    <p:sldId id="355" r:id="rId10"/>
    <p:sldId id="356" r:id="rId11"/>
  </p:sldIdLst>
  <p:sldSz cx="12192000" cy="6858000"/>
  <p:notesSz cx="6858000" cy="9144000"/>
  <p:embeddedFontLst>
    <p:embeddedFont>
      <p:font typeface="Acumin Pro" panose="020B0504020202020204" pitchFamily="34" charset="77"/>
      <p:regular r:id="rId13"/>
      <p:bold r:id="rId14"/>
      <p:italic r:id="rId15"/>
      <p:boldItalic r:id="rId16"/>
    </p:embeddedFont>
    <p:embeddedFont>
      <p:font typeface="Acumin Pro ExtraCondensed" panose="020B0508020202020204" pitchFamily="34" charset="77"/>
      <p:regular r:id="rId17"/>
      <p:bold r:id="rId18"/>
      <p:italic r:id="rId19"/>
      <p:boldItalic r:id="rId20"/>
    </p:embeddedFont>
    <p:embeddedFont>
      <p:font typeface="Acumin Pro SemiCondensed" panose="020F0502020204030204" pitchFamily="3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Franklin Gothic Book" panose="020B0503020102020204" pitchFamily="34" charset="0"/>
      <p:regular r:id="rId29"/>
      <p:italic r:id="rId30"/>
    </p:embeddedFont>
    <p:embeddedFont>
      <p:font typeface="Franklin Gothic Medium" panose="020B0603020102020204" pitchFamily="34" charset="0"/>
      <p:regular r:id="rId31"/>
      <p:italic r:id="rId32"/>
    </p:embeddedFont>
    <p:embeddedFont>
      <p:font typeface="Franklin Gothic Medium Cond" panose="020B0606030402020204" pitchFamily="34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6CE219-6CB4-4D82-2315-C217F06FFCCD}" name="Hiller, Kelly R" initials="HKR" userId="S::khiller@purdue.edu::b25b1487-7f5e-4b7f-a0b2-f8bcb0b1ea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99F"/>
    <a:srgbClr val="DDB945"/>
    <a:srgbClr val="CFB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5FA47D-9019-AA42-B546-C98140492BDC}" v="1" dt="2023-04-12T14:32:20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92"/>
  </p:normalViewPr>
  <p:slideViewPr>
    <p:cSldViewPr snapToGrid="0">
      <p:cViewPr varScale="1">
        <p:scale>
          <a:sx n="106" d="100"/>
          <a:sy n="106" d="100"/>
        </p:scale>
        <p:origin x="1352" y="176"/>
      </p:cViewPr>
      <p:guideLst>
        <p:guide orient="horz" pos="1080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microsoft.com/office/2018/10/relationships/authors" Target="authors.xml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6CF7-48D8-2F46-AFC8-8A5D2298DFDD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F745-0557-B241-863F-056113C7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F3A2B-14A6-8F47-B753-A658CA1257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3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6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70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urdue Logo" descr="Purdue Logo">
            <a:extLst>
              <a:ext uri="{FF2B5EF4-FFF2-40B4-BE49-F238E27FC236}">
                <a16:creationId xmlns:a16="http://schemas.microsoft.com/office/drawing/2014/main" id="{121060AA-930A-4F8F-D7F6-9CFE82494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077" y="5756157"/>
            <a:ext cx="2709200" cy="484939"/>
          </a:xfrm>
          <a:prstGeom prst="rect">
            <a:avLst/>
          </a:prstGeom>
        </p:spPr>
      </p:pic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005070"/>
            <a:ext cx="7763458" cy="592834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29338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07129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3" y="3652272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1" y="1543323"/>
            <a:ext cx="546974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275945" y="1543323"/>
            <a:ext cx="5458727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4929" y="3652271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1641B97-9FFC-02AC-9A83-AD9CF1F958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8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4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2" y="1543323"/>
            <a:ext cx="3534479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36974" y="1543324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5959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205605" y="1532307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47E27B2-1DE2-3469-81EF-9EBD7DC7A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94590" y="3641255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039C530-4D1F-8F28-146E-3ECC4BBCE9E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6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402-16CB-60F1-259A-4E1A161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4314823" cy="964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9552-EB9F-6D72-9130-E107C02C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4314823" cy="42986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6EAB8-D2BB-0BDE-C7AC-895B69C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871" y="457200"/>
            <a:ext cx="6662927" cy="5411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821C840C-3AA9-6493-3A9D-CE82D8D49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C4977-AD33-556A-2AED-7416F7D439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9A83-2C12-9A72-A547-B9374C10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70037"/>
            <a:ext cx="4325711" cy="1034775"/>
          </a:xfrm>
        </p:spPr>
        <p:txBody>
          <a:bodyPr anchor="b"/>
          <a:lstStyle>
            <a:lvl1pPr fontAlgn="t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70037"/>
            <a:ext cx="6562498" cy="53910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14" y="1759226"/>
            <a:ext cx="4325711" cy="4086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56456-EFF1-AF89-28F7-3D4A6920E0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54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3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832766-AA56-63AE-E2AA-9A29473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F92D672-5C11-B647-ADA7-722837BA86C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86962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AFB8997-E903-BD34-CBB7-A70F3BD09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135B86-20D4-13D9-0376-A64DF5C381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086" y="1543323"/>
            <a:ext cx="5862679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5759" y="1543322"/>
            <a:ext cx="5129927" cy="43075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486577" y="3795304"/>
            <a:ext cx="2844188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8086" y="3795304"/>
            <a:ext cx="2844188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A9D6A4-F44C-720B-EF21-A331231A64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4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314295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57200" y="125714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0A3B0E8-AC0D-A169-37E3-2D123D6EBF2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325104" y="125714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40970D8-E511-89A8-FC5C-6DB37485ADE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8214780" y="125714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04B79A-B4BD-0306-3D46-D570E1F51C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303332" y="314295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0B4796-C4B7-C272-5ADD-7D6C896B703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214780" y="314295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633AE4D-056F-FC97-1F10-877F247AB31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13656" y="564563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716662-3C77-F831-E45C-F9EA49810F58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435428" y="375982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ED1A14F-5E0D-476E-9C60-BD987EFC4940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4303332" y="375982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0003A4C-26CB-DD7F-0B22-024AFB58DC6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8193008" y="375982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8CE8D58-56A2-6AE5-AB18-C53F4134DD8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281560" y="564563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4C2D1F-1A58-AC60-F606-B816E5F23FF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8193008" y="564563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D3EBD5-219C-5B88-5FAA-E3535228FBD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4" y="1542762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34406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3655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23A017-A902-92C1-8A99-7D45B08D860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2904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352EAA-3DC6-450E-518D-B55638975EC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1843620" y="3651150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E5E3807-051E-4D4B-1143-A6B4BDDBB5D8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474136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659EF4B-6B57-DE2A-B33A-D60A659CFE6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3385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0B1371B0-95CE-4462-18BB-F77CBC19BF8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1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21986" y="3884037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134D-7A3A-AD4B-91DF-57347E308706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81B053-21C8-C0AD-58C7-637A6315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1726" y="3395949"/>
            <a:ext cx="521294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2033E-9DB9-9A2B-D4C5-6D8960838D22}"/>
              </a:ext>
            </a:extLst>
          </p:cNvPr>
          <p:cNvSpPr/>
          <p:nvPr userDrawn="1"/>
        </p:nvSpPr>
        <p:spPr>
          <a:xfrm>
            <a:off x="6521856" y="5636913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02FFCFA-A84F-7535-4A5F-29A5FC646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21726" y="5636913"/>
            <a:ext cx="521281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785C5DB-355E-CD09-6EF5-58F892E8FB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en-US"/>
              <a:t>3/31/23            </a:t>
            </a:r>
            <a:fld id="{2D8F9ACA-D6C0-E54C-B1B8-E9196C9CD10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2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9287219" y="3884037"/>
            <a:ext cx="2447580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521986" y="3879120"/>
            <a:ext cx="2528916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C4E08-5A51-BF4F-655E-4E54DD771548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D80C23-74F3-F853-02BF-83C7430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1823" y="3395949"/>
            <a:ext cx="5162846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2EB8-4EFD-86A4-8EB8-8A4F1A1AA2DF}"/>
              </a:ext>
            </a:extLst>
          </p:cNvPr>
          <p:cNvSpPr/>
          <p:nvPr userDrawn="1"/>
        </p:nvSpPr>
        <p:spPr>
          <a:xfrm>
            <a:off x="6512818" y="5631997"/>
            <a:ext cx="251233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A4B2AA-E0AE-18DD-BAA3-AF2A9CA698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62654" y="5631997"/>
            <a:ext cx="2488248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5CD1-FF93-2C9C-1BFF-73A3CE39E65D}"/>
              </a:ext>
            </a:extLst>
          </p:cNvPr>
          <p:cNvSpPr/>
          <p:nvPr userDrawn="1"/>
        </p:nvSpPr>
        <p:spPr>
          <a:xfrm>
            <a:off x="9287218" y="5641703"/>
            <a:ext cx="2431941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2272AC-9734-6D60-9441-B5E7B9E4E3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9337055" y="5641703"/>
            <a:ext cx="2408630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E9F3313-6532-97CE-1E0D-3A21EA40A39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algn="r"/>
            <a:r>
              <a:rPr lang="en-US"/>
              <a:t>3/31/23            </a:t>
            </a:r>
            <a:fld id="{2D8F9ACA-D6C0-E54C-B1B8-E9196C9CD10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4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1812045"/>
            <a:ext cx="7763458" cy="719757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17146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BF34A7-30DF-7BD2-A5A2-434BBF667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48847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3/31/23</a:t>
            </a:r>
          </a:p>
        </p:txBody>
      </p:sp>
    </p:spTree>
    <p:extLst>
      <p:ext uri="{BB962C8B-B14F-4D97-AF65-F5344CB8AC3E}">
        <p14:creationId xmlns:p14="http://schemas.microsoft.com/office/powerpoint/2010/main" val="56992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FF414-FA47-F7EC-7EFB-7073E26BB831}"/>
              </a:ext>
            </a:extLst>
          </p:cNvPr>
          <p:cNvSpPr/>
          <p:nvPr userDrawn="1"/>
        </p:nvSpPr>
        <p:spPr>
          <a:xfrm>
            <a:off x="7938475" y="1315894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C0F4F-1E76-E3A4-E5AA-8FA79C7C69FB}"/>
              </a:ext>
            </a:extLst>
          </p:cNvPr>
          <p:cNvSpPr/>
          <p:nvPr userDrawn="1"/>
        </p:nvSpPr>
        <p:spPr>
          <a:xfrm>
            <a:off x="4420956" y="1315895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05CB-DECE-0616-2A57-776784CFC1CB}"/>
              </a:ext>
            </a:extLst>
          </p:cNvPr>
          <p:cNvSpPr/>
          <p:nvPr userDrawn="1"/>
        </p:nvSpPr>
        <p:spPr>
          <a:xfrm>
            <a:off x="903437" y="1315896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3FE17-B697-FB87-4ED6-D832D798E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506" y="1436468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E94D6C-2E61-91FC-DA54-8FB71DE93C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943" y="2043222"/>
            <a:ext cx="2950589" cy="16913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consetetur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sadipscing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elitr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nonumy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eirmod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invidunt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aliquyam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erat,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voluptua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 At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vero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eos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accusam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justo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duo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rebum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65CB9D-AA49-05C2-2100-C63D32C82B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943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204028-135E-83A2-B94A-693154F531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284" y="1436468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6D1137-A56F-85A2-FEB3-FEBA9D3C86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721" y="2043222"/>
            <a:ext cx="2950589" cy="16913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consetetur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sadipscing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elitr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nonumy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eirmod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invidunt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aliquyam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erat,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voluptua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 At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vero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eos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accusam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justo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duo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rebum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D4E810FD-2D00-764A-B144-B235C21E3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721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71EF50-386A-A3B9-93FB-6EF179A4EE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803" y="1433918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26B9638-0AB1-0F11-EA67-211E598673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240" y="2040672"/>
            <a:ext cx="2950589" cy="16913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consetetur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sadipscing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elitr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nonumy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eirmod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invidunt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aliquyam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erat,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voluptua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 At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vero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eos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accusam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justo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duo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rebum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/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AE17ED9-FDD9-34C3-1F7D-9A8EA4C4B4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7240" y="4043274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endParaRPr lang="en-US" dirty="0"/>
          </a:p>
        </p:txBody>
      </p:sp>
      <p:pic>
        <p:nvPicPr>
          <p:cNvPr id="15" name="Purdue Logo" descr="Purdue Logo">
            <a:extLst>
              <a:ext uri="{FF2B5EF4-FFF2-40B4-BE49-F238E27FC236}">
                <a16:creationId xmlns:a16="http://schemas.microsoft.com/office/drawing/2014/main" id="{F444D1CF-9A99-D079-5D89-6DE824A893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77D3ED32-45F9-B948-371F-67E8465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F278F-8AAE-FA0B-4B47-AB0FFECE69F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en-US"/>
              <a:t>3/31/23            </a:t>
            </a:r>
            <a:fld id="{2D8F9ACA-D6C0-E54C-B1B8-E9196C9CD10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12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8D576-4759-5408-883D-2E56D9D0F603}"/>
              </a:ext>
            </a:extLst>
          </p:cNvPr>
          <p:cNvSpPr/>
          <p:nvPr userDrawn="1"/>
        </p:nvSpPr>
        <p:spPr>
          <a:xfrm>
            <a:off x="7938216" y="1315892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44A1A-1D1D-F2D9-8EC1-EFF25EBA1FB0}"/>
              </a:ext>
            </a:extLst>
          </p:cNvPr>
          <p:cNvSpPr/>
          <p:nvPr userDrawn="1"/>
        </p:nvSpPr>
        <p:spPr>
          <a:xfrm>
            <a:off x="4420697" y="1315893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8D75A-DD50-6C6E-0A9D-7F77E72C780A}"/>
              </a:ext>
            </a:extLst>
          </p:cNvPr>
          <p:cNvSpPr/>
          <p:nvPr userDrawn="1"/>
        </p:nvSpPr>
        <p:spPr>
          <a:xfrm>
            <a:off x="903178" y="1315894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6A1563-09E6-06B6-EC4A-8E309CC5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247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401EC8-7352-A985-133C-726A718A9E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025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1A04C69-EC92-81B2-FCD5-39464C669B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544" y="143391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E5BF8CB-9477-F598-75C4-6F35D608B3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1684" y="2040670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E6CE746-1703-63A8-BBD4-546AD104E27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4604880" y="2065258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53952BA5-2190-5106-0EBD-DA1D15EFB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684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835FE666-CADC-4DB4-80A4-BFD9823DE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462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ECA5017-0E7C-4957-02B2-65FA6C1F6E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6981" y="4043272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endParaRPr lang="en-US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F4CE92C-83FA-CA44-69CB-E6229E14419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8129414" y="2071424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DDE6D-DD47-E873-4306-EBFC1F91F65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algn="r"/>
            <a:r>
              <a:rPr lang="en-US"/>
              <a:t>3/31/23            </a:t>
            </a:r>
            <a:fld id="{2D8F9ACA-D6C0-E54C-B1B8-E9196C9CD10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46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5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9A34A-6A6B-FC98-1EC8-8347FAB1A48F}"/>
              </a:ext>
            </a:extLst>
          </p:cNvPr>
          <p:cNvSpPr/>
          <p:nvPr userDrawn="1"/>
        </p:nvSpPr>
        <p:spPr>
          <a:xfrm>
            <a:off x="1008584" y="1660596"/>
            <a:ext cx="1918020" cy="436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2A76-73C1-7478-1C52-F70D9B50BC0A}"/>
              </a:ext>
            </a:extLst>
          </p:cNvPr>
          <p:cNvSpPr/>
          <p:nvPr userDrawn="1"/>
        </p:nvSpPr>
        <p:spPr>
          <a:xfrm>
            <a:off x="1011339" y="2160555"/>
            <a:ext cx="1915265" cy="32335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525D0-8078-E003-46A7-FFCB83C221E0}"/>
              </a:ext>
            </a:extLst>
          </p:cNvPr>
          <p:cNvSpPr/>
          <p:nvPr userDrawn="1"/>
        </p:nvSpPr>
        <p:spPr>
          <a:xfrm>
            <a:off x="3045437" y="1660596"/>
            <a:ext cx="1918020" cy="4364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AD059-9160-4AE4-0F86-92FB0AAD082C}"/>
              </a:ext>
            </a:extLst>
          </p:cNvPr>
          <p:cNvSpPr/>
          <p:nvPr userDrawn="1"/>
        </p:nvSpPr>
        <p:spPr>
          <a:xfrm>
            <a:off x="3048192" y="2160555"/>
            <a:ext cx="1915265" cy="3233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701C0-7A2F-0B95-E95C-07302A14CA56}"/>
              </a:ext>
            </a:extLst>
          </p:cNvPr>
          <p:cNvSpPr/>
          <p:nvPr userDrawn="1"/>
        </p:nvSpPr>
        <p:spPr>
          <a:xfrm>
            <a:off x="5082290" y="1660596"/>
            <a:ext cx="1918020" cy="436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6ED8-9187-C7FB-F774-CE52A2971FFD}"/>
              </a:ext>
            </a:extLst>
          </p:cNvPr>
          <p:cNvSpPr/>
          <p:nvPr userDrawn="1"/>
        </p:nvSpPr>
        <p:spPr>
          <a:xfrm>
            <a:off x="5085045" y="2160555"/>
            <a:ext cx="1915265" cy="323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F5635-02F3-829F-B778-4A766D8D4A2D}"/>
              </a:ext>
            </a:extLst>
          </p:cNvPr>
          <p:cNvSpPr/>
          <p:nvPr userDrawn="1"/>
        </p:nvSpPr>
        <p:spPr>
          <a:xfrm>
            <a:off x="7119143" y="1660596"/>
            <a:ext cx="1918020" cy="43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D6A50-2E1C-FDDB-2F9B-D9101B8535C5}"/>
              </a:ext>
            </a:extLst>
          </p:cNvPr>
          <p:cNvSpPr/>
          <p:nvPr userDrawn="1"/>
        </p:nvSpPr>
        <p:spPr>
          <a:xfrm>
            <a:off x="7121898" y="2160555"/>
            <a:ext cx="1915265" cy="3233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9B4FF-413F-3DBC-C6E4-087C951C5464}"/>
              </a:ext>
            </a:extLst>
          </p:cNvPr>
          <p:cNvSpPr/>
          <p:nvPr userDrawn="1"/>
        </p:nvSpPr>
        <p:spPr>
          <a:xfrm>
            <a:off x="9155998" y="1660596"/>
            <a:ext cx="1918020" cy="436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8434E-9F38-4592-327E-51A570C73E09}"/>
              </a:ext>
            </a:extLst>
          </p:cNvPr>
          <p:cNvSpPr/>
          <p:nvPr userDrawn="1"/>
        </p:nvSpPr>
        <p:spPr>
          <a:xfrm>
            <a:off x="9158753" y="2160555"/>
            <a:ext cx="1915265" cy="3233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BA8130D-B7F2-9815-5056-6F334D4BB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8584" y="1783909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A41A66E4-0B84-E1FB-88CD-3E0E6E80C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5438" y="1768552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35E5CE7-3D80-1BB5-DACD-8A63CA927E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82291" y="1768552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85C02D4-EA4F-4962-D397-F6439EC5C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19145" y="1768552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F46F0A7-55C4-6BAE-BCB0-157A86C91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56000" y="1770870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9E69C3F7-0A3A-FAC2-6540-8BB750E9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982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40CB427-2320-1A81-037C-6D83BCA5B36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3175312" y="2299864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3144BCA8-7BD5-8323-CDAB-E5362D78AA68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5212165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2EC0719-39BA-B2AB-F29D-3C947DC78925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7249018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9ED29-1A95-3771-8E52-C1F99F848AB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285873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F45DEB53-8B0A-80C6-DDED-B72344235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58850-3E44-9220-12DF-98BC6F729C54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 algn="r"/>
            <a:r>
              <a:rPr lang="en-US"/>
              <a:t>3/31/23            </a:t>
            </a:r>
            <a:fld id="{2D8F9ACA-D6C0-E54C-B1B8-E9196C9CD10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4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Black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4"/>
            <a:ext cx="6581614" cy="6867524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-944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0ED9A8-0DA3-BC24-94A1-086C8ECA81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74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White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5"/>
            <a:ext cx="6581614" cy="6892463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11E696-D9D7-67E3-048E-80603F311A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02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  <p:pic>
        <p:nvPicPr>
          <p:cNvPr id="8" name="Purdue Logo" descr="Purdue Logo">
            <a:extLst>
              <a:ext uri="{FF2B5EF4-FFF2-40B4-BE49-F238E27FC236}">
                <a16:creationId xmlns:a16="http://schemas.microsoft.com/office/drawing/2014/main" id="{D1A65555-63A8-D3C1-AA71-F25B3071BD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070" y="5739119"/>
            <a:ext cx="2709200" cy="4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3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1648B145-A545-0D6D-AFF0-0F715C907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D40940-377F-6BBC-02CB-083B672BF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</p:spTree>
    <p:extLst>
      <p:ext uri="{BB962C8B-B14F-4D97-AF65-F5344CB8AC3E}">
        <p14:creationId xmlns:p14="http://schemas.microsoft.com/office/powerpoint/2010/main" val="161802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lack Background">
            <a:extLst>
              <a:ext uri="{FF2B5EF4-FFF2-40B4-BE49-F238E27FC236}">
                <a16:creationId xmlns:a16="http://schemas.microsoft.com/office/drawing/2014/main" id="{EACB2F0C-1C3D-CD48-AD13-7B5AD683F7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blackWhite">
          <a:xfrm>
            <a:off x="2647199" y="1501742"/>
            <a:ext cx="6801602" cy="1685077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6000" b="1" i="1" spc="0">
                <a:solidFill>
                  <a:schemeClr val="tx2"/>
                </a:solidFill>
                <a:latin typeface="Acumin Pro ExtraCondensed" panose="020B0508020202020204" pitchFamily="34" charset="77"/>
              </a:defRPr>
            </a:lvl1pPr>
          </a:lstStyle>
          <a:p>
            <a:r>
              <a:rPr lang="en-US"/>
              <a:t>Title Slide </a:t>
            </a:r>
            <a:r>
              <a:rPr lang="en-US" err="1"/>
              <a:t>Acumin</a:t>
            </a:r>
            <a:r>
              <a:rPr lang="en-US"/>
              <a:t> Pro Extra Cond Bold Italic 60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647197" y="3937834"/>
            <a:ext cx="6801603" cy="336015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200" b="1" i="0">
                <a:solidFill>
                  <a:schemeClr val="accent4"/>
                </a:solidFill>
                <a:latin typeface="Acumin Pro SemiCondensed" panose="020B0506020202020204" pitchFamily="34" charset="77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</a:t>
            </a:r>
            <a:r>
              <a:rPr lang="en-US" err="1"/>
              <a:t>Acumin</a:t>
            </a:r>
            <a:r>
              <a:rPr lang="en-US"/>
              <a:t> Pro Semi Cond Bold 22 </a:t>
            </a:r>
            <a:r>
              <a:rPr lang="en-US" err="1"/>
              <a:t>pt</a:t>
            </a:r>
            <a:endParaRPr lang="en-US"/>
          </a:p>
        </p:txBody>
      </p:sp>
      <p:pic>
        <p:nvPicPr>
          <p:cNvPr id="11" name="Purdue Logo" descr="Purdue Logo">
            <a:extLst>
              <a:ext uri="{FF2B5EF4-FFF2-40B4-BE49-F238E27FC236}">
                <a16:creationId xmlns:a16="http://schemas.microsoft.com/office/drawing/2014/main" id="{EA75A1C2-E386-F54B-A1CF-CCEB6306B1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1493" y="5987945"/>
            <a:ext cx="2459736" cy="440287"/>
          </a:xfrm>
          <a:prstGeom prst="rect">
            <a:avLst/>
          </a:prstGeom>
        </p:spPr>
      </p:pic>
      <p:sp>
        <p:nvSpPr>
          <p:cNvPr id="12" name="Date">
            <a:extLst>
              <a:ext uri="{FF2B5EF4-FFF2-40B4-BE49-F238E27FC236}">
                <a16:creationId xmlns:a16="http://schemas.microsoft.com/office/drawing/2014/main" id="{569EEC58-EAB4-064A-8F4A-AFD41D2C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26248" y="6220740"/>
            <a:ext cx="1021891" cy="323968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D47A9A36-4EB0-BF46-AE48-7CDA251B954B}" type="datetime1">
              <a:rPr lang="en-US" smtClean="0"/>
              <a:pPr/>
              <a:t>9/4/23</a:t>
            </a:fld>
            <a:endParaRPr lang="en-US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F5536D05-EE19-B94F-AEFA-CBB9C74B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96500" y="6200875"/>
            <a:ext cx="48768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Line 1">
            <a:extLst>
              <a:ext uri="{FF2B5EF4-FFF2-40B4-BE49-F238E27FC236}">
                <a16:creationId xmlns:a16="http://schemas.microsoft.com/office/drawing/2014/main" id="{6A4A8F82-5B38-7048-AC2C-C6614B1C1F87}"/>
              </a:ext>
            </a:extLst>
          </p:cNvPr>
          <p:cNvCxnSpPr/>
          <p:nvPr userDrawn="1"/>
        </p:nvCxnSpPr>
        <p:spPr>
          <a:xfrm>
            <a:off x="1281648" y="5789"/>
            <a:ext cx="0" cy="646446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ne 2">
            <a:extLst>
              <a:ext uri="{FF2B5EF4-FFF2-40B4-BE49-F238E27FC236}">
                <a16:creationId xmlns:a16="http://schemas.microsoft.com/office/drawing/2014/main" id="{8D8B04B8-2399-454A-B669-A05BD4291FE0}"/>
              </a:ext>
            </a:extLst>
          </p:cNvPr>
          <p:cNvCxnSpPr>
            <a:cxnSpLocks/>
          </p:cNvCxnSpPr>
          <p:nvPr userDrawn="1"/>
        </p:nvCxnSpPr>
        <p:spPr>
          <a:xfrm>
            <a:off x="8724900" y="5735256"/>
            <a:ext cx="0" cy="112274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ne 3">
            <a:extLst>
              <a:ext uri="{FF2B5EF4-FFF2-40B4-BE49-F238E27FC236}">
                <a16:creationId xmlns:a16="http://schemas.microsoft.com/office/drawing/2014/main" id="{E7D4788F-092F-E04C-9AB1-9F6377412706}"/>
              </a:ext>
            </a:extLst>
          </p:cNvPr>
          <p:cNvCxnSpPr>
            <a:cxnSpLocks/>
          </p:cNvCxnSpPr>
          <p:nvPr userDrawn="1"/>
        </p:nvCxnSpPr>
        <p:spPr>
          <a:xfrm>
            <a:off x="10880901" y="1597306"/>
            <a:ext cx="0" cy="526069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98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16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- Cop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lack Bar">
            <a:extLst>
              <a:ext uri="{FF2B5EF4-FFF2-40B4-BE49-F238E27FC236}">
                <a16:creationId xmlns:a16="http://schemas.microsoft.com/office/drawing/2014/main" id="{EACB2F0C-1C3D-CD48-AD13-7B5AD683F7C7}"/>
              </a:ext>
            </a:extLst>
          </p:cNvPr>
          <p:cNvSpPr/>
          <p:nvPr/>
        </p:nvSpPr>
        <p:spPr>
          <a:xfrm>
            <a:off x="1752599" y="0"/>
            <a:ext cx="10439397" cy="908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blackWhite">
          <a:xfrm>
            <a:off x="2107520" y="437030"/>
            <a:ext cx="7988980" cy="512448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3600" b="1" i="1" cap="none" spc="0">
                <a:solidFill>
                  <a:schemeClr val="tx2"/>
                </a:solidFill>
                <a:latin typeface="Acumin Pro ExtraCondensed" panose="020B0508020202020204" pitchFamily="34" charset="77"/>
              </a:defRPr>
            </a:lvl1pPr>
          </a:lstStyle>
          <a:p>
            <a:r>
              <a:rPr lang="en-US"/>
              <a:t>Title </a:t>
            </a:r>
            <a:r>
              <a:rPr lang="en-US" err="1"/>
              <a:t>Acumin</a:t>
            </a:r>
            <a:r>
              <a:rPr lang="en-US"/>
              <a:t> Pro Extra Cond Bold Italic 36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3" name="Subhead"/>
          <p:cNvSpPr>
            <a:spLocks noGrp="1"/>
          </p:cNvSpPr>
          <p:nvPr>
            <p:ph type="subTitle" idx="1" hasCustomPrompt="1"/>
          </p:nvPr>
        </p:nvSpPr>
        <p:spPr>
          <a:xfrm>
            <a:off x="2107518" y="1345167"/>
            <a:ext cx="7988982" cy="341599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Acumin Pro SemiCondensed" panose="020B0506020202020204" pitchFamily="34" charset="77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 </a:t>
            </a:r>
            <a:r>
              <a:rPr lang="en-US" err="1"/>
              <a:t>Acumin</a:t>
            </a:r>
            <a:r>
              <a:rPr lang="en-US"/>
              <a:t> Pro Semi Cond Bold 22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25" name="Body Text">
            <a:extLst>
              <a:ext uri="{FF2B5EF4-FFF2-40B4-BE49-F238E27FC236}">
                <a16:creationId xmlns:a16="http://schemas.microsoft.com/office/drawing/2014/main" id="{9F798712-4535-8340-942F-27FFD5E3FE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6056" y="1917389"/>
            <a:ext cx="7366000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pPr lvl="0"/>
            <a:r>
              <a:rPr lang="en-US"/>
              <a:t>Bulleted copy. </a:t>
            </a:r>
            <a:r>
              <a:rPr lang="en-US" err="1"/>
              <a:t>Acumin</a:t>
            </a:r>
            <a:r>
              <a:rPr lang="en-US"/>
              <a:t> Pro Reg 18 pt. Keep it short with bite-size chunks of information.</a:t>
            </a:r>
          </a:p>
          <a:p>
            <a:pPr lvl="0"/>
            <a:endParaRPr lang="en-US"/>
          </a:p>
          <a:p>
            <a:pPr lvl="0"/>
            <a:r>
              <a:rPr lang="en-US"/>
              <a:t>Bulleted copy. </a:t>
            </a:r>
            <a:r>
              <a:rPr lang="en-US" err="1"/>
              <a:t>Acumin</a:t>
            </a:r>
            <a:r>
              <a:rPr lang="en-US"/>
              <a:t> Pro Reg 18 pt. Keep it short with bite-size chunks of information.</a:t>
            </a:r>
          </a:p>
          <a:p>
            <a:pPr lvl="0"/>
            <a:endParaRPr lang="en-US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/>
              <a:t>Bulleted copy. </a:t>
            </a:r>
            <a:r>
              <a:rPr lang="en-US" err="1"/>
              <a:t>Acumin</a:t>
            </a:r>
            <a:r>
              <a:rPr lang="en-US"/>
              <a:t> Pro Reg 18 pt. Keep it short with bite-size chunks of information.</a:t>
            </a:r>
          </a:p>
          <a:p>
            <a:pPr lvl="0"/>
            <a:endParaRPr lang="en-US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/>
              <a:t>Bulleted copy. </a:t>
            </a:r>
            <a:r>
              <a:rPr lang="en-US" err="1"/>
              <a:t>Acumin</a:t>
            </a:r>
            <a:r>
              <a:rPr lang="en-US"/>
              <a:t> Pro Reg 18 pt. Keep it short with bite-size chunks of information.</a:t>
            </a:r>
          </a:p>
          <a:p>
            <a:pPr lvl="0"/>
            <a:endParaRPr lang="en-US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877984E-7F57-E649-B9D9-2C224098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5132" y="6227000"/>
            <a:ext cx="48768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Line 1">
            <a:extLst>
              <a:ext uri="{FF2B5EF4-FFF2-40B4-BE49-F238E27FC236}">
                <a16:creationId xmlns:a16="http://schemas.microsoft.com/office/drawing/2014/main" id="{8936B9D4-1725-3C46-A32F-C28623BAF26E}"/>
              </a:ext>
            </a:extLst>
          </p:cNvPr>
          <p:cNvCxnSpPr/>
          <p:nvPr userDrawn="1"/>
        </p:nvCxnSpPr>
        <p:spPr>
          <a:xfrm>
            <a:off x="1281648" y="5789"/>
            <a:ext cx="0" cy="646446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243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1104">
          <p15:clr>
            <a:srgbClr val="FBAE40"/>
          </p15:clr>
        </p15:guide>
        <p15:guide id="8" pos="1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176D92-8FAB-782E-E607-5D0C5CC9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AFB6-8BB6-ADBB-6574-5B0C25E7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671391"/>
            <a:ext cx="11266714" cy="14014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FF931D0-D7E7-D9E1-3CCC-83299A092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972" y="6085510"/>
            <a:ext cx="11266714" cy="4492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6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5"/>
            <a:ext cx="12192000" cy="6892463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0E95C-D44C-0BD3-29E1-C39EBAC823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1718D0-66F2-E88D-01BB-CD3AF9F1A3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2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1718D0-66F2-E88D-01BB-CD3AF9F1A3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98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28D381-488B-4C1C-32F0-1D389C1FF7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086" y="1543324"/>
            <a:ext cx="11266714" cy="4454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57E46A32-0E35-7B3E-4B6F-A7D50B076D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EE0A7E-143D-2A83-397F-55801DA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5EE62C3-A7DA-7701-DE4B-C1A290C4FA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54FE2-5844-7885-7089-16924C393E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03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6" y="1543324"/>
            <a:ext cx="5413169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49F3F-4187-E891-E28D-ABAA401181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157" y="1543324"/>
            <a:ext cx="5425643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urdue Logo" descr="Purdue Logo">
            <a:extLst>
              <a:ext uri="{FF2B5EF4-FFF2-40B4-BE49-F238E27FC236}">
                <a16:creationId xmlns:a16="http://schemas.microsoft.com/office/drawing/2014/main" id="{1187A0AE-82DF-15CC-71EB-814F9338E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FC4CE19-DA95-2729-993D-BB0D45B6B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23E79-165A-C0A0-34F4-D4CD4FAC54E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7" y="1543324"/>
            <a:ext cx="3507565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D9D56DBC-682D-9000-C377-A3E36338D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D77F14-E88B-D0A5-6F63-E4DA45A7CD6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342217" y="1543323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5E987-1BAB-5DE6-3A52-75935C62985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243137" y="1543322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CA31FF2-2F1A-7D0F-36B0-1773F6A9A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20F0F-7917-55BD-382B-A4E02410819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9200A-5F39-EB36-4116-B2C1717CC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48231" y="6295058"/>
            <a:ext cx="1786567" cy="323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/>
              <a:t>3/31/23            ‹#›</a:t>
            </a: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192696"/>
            <a:ext cx="11266714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702" r:id="rId3"/>
    <p:sldLayoutId id="2147483708" r:id="rId4"/>
    <p:sldLayoutId id="2147483687" r:id="rId5"/>
    <p:sldLayoutId id="2147483714" r:id="rId6"/>
    <p:sldLayoutId id="2147483688" r:id="rId7"/>
    <p:sldLayoutId id="2147483650" r:id="rId8"/>
    <p:sldLayoutId id="2147483701" r:id="rId9"/>
    <p:sldLayoutId id="2147483711" r:id="rId10"/>
    <p:sldLayoutId id="2147483712" r:id="rId11"/>
    <p:sldLayoutId id="2147483656" r:id="rId12"/>
    <p:sldLayoutId id="2147483657" r:id="rId13"/>
    <p:sldLayoutId id="2147483706" r:id="rId14"/>
    <p:sldLayoutId id="2147483705" r:id="rId15"/>
    <p:sldLayoutId id="2147483707" r:id="rId16"/>
    <p:sldLayoutId id="2147483713" r:id="rId17"/>
    <p:sldLayoutId id="2147483709" r:id="rId18"/>
    <p:sldLayoutId id="2147483710" r:id="rId19"/>
    <p:sldLayoutId id="2147483653" r:id="rId20"/>
    <p:sldLayoutId id="2147483690" r:id="rId21"/>
    <p:sldLayoutId id="2147483704" r:id="rId22"/>
    <p:sldLayoutId id="2147483692" r:id="rId23"/>
    <p:sldLayoutId id="2147483693" r:id="rId24"/>
    <p:sldLayoutId id="2147483691" r:id="rId25"/>
    <p:sldLayoutId id="2147483703" r:id="rId26"/>
    <p:sldLayoutId id="2147483715" r:id="rId27"/>
    <p:sldLayoutId id="2147483716" r:id="rId28"/>
  </p:sldLayoutIdLst>
  <p:hf sldNum="0" hdr="0" dt="0"/>
  <p:txStyles>
    <p:titleStyle>
      <a:lvl1pPr algn="l" defTabSz="914400" rtl="0" eaLnBrk="1" fontAlgn="t" latinLnBrk="0" hangingPunct="1">
        <a:lnSpc>
          <a:spcPct val="90000"/>
        </a:lnSpc>
        <a:spcBef>
          <a:spcPct val="0"/>
        </a:spcBef>
        <a:buNone/>
        <a:defRPr lang="en-US" sz="4800" b="0" i="1" kern="1200" cap="none" baseline="0" dirty="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5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create.kahoot.it/share/tdm-agile-review/2d89128e-9e57-4d18-8f67-4e8b703d749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standuply.com%2Fblog%2Fwp-content%2Fuploads%2F2022%2F01%2F713158b01a2c8c580e121343d12d07dc.jpg&amp;tbnid=U1EvDdS4QHnpnM&amp;vet=12ahUKEwj9-e-RiYOBAxXiKd4AHRQUAggQMygHegQIARBm..i&amp;imgrefurl=https%3A%2F%2Fstanduply.com%2Fblog%2Fdaily-standup-meeting%2F&amp;docid=7CzlEgczntqR1M&amp;w=2000&amp;h=1200&amp;q=sprint%20stand%20up&amp;ved=2ahUKEwj9-e-RiYOBAxXiKd4AHRQUAggQMygHegQIARB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medium.com%2Fagileinsider%2Fmastering-the-daily-stand-up-e3e543e54161%3Fsource%3Drss------productivity-5&amp;psig=AOvVaw0iohNneEjxencPIlyvTwUK&amp;ust=1693439839395000&amp;source=images&amp;cd=vfe&amp;opi=89978449&amp;ved=0CA8QjRxqFwoTCMDXsZKJg4EDFQAAAAAdAAAAABA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flaticon.com%2Ffree-icon%2Fgithub-logo_25231&amp;psig=AOvVaw2nhGUs_jS7ORH8htTDzuIi&amp;ust=1693439460929000&amp;source=images&amp;cd=vfe&amp;opi=89978449&amp;ved=0CA8QjRxqFwoTCJjaiOOHg4EDFQAAAAAdAAAAABAE" TargetMode="External"/><Relationship Id="rId2" Type="http://schemas.openxmlformats.org/officeDocument/2006/relationships/hyperlink" Target="https://the-examples-book.com/starter-guides/tools-and-standards/git/github-anvil" TargetMode="Externa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he-examples-book.com/starter-guides/tools-and-standards/git/github-anvi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9.jpeg"/><Relationship Id="rId5" Type="http://schemas.openxmlformats.org/officeDocument/2006/relationships/hyperlink" Target="https://www.google.com/url?sa=i&amp;url=https%3A%2F%2Fwww.istockphoto.com%2Fphotos%2Fliterature-review&amp;psig=AOvVaw1kR7QeaiSuBAGbYUk6hB9S&amp;ust=1693950237340000&amp;source=images&amp;cd=vfe&amp;opi=89978449&amp;ved=0CA8QjRxqFwoTCIisiMP2kYEDFQAAAAAdAAAAABAE" TargetMode="External"/><Relationship Id="rId4" Type="http://schemas.openxmlformats.org/officeDocument/2006/relationships/hyperlink" Target="https://the-examples-book.com/starter-guides/introdu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54EA7F14-B9DE-164B-9F38-47D5668D2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790" y="1840297"/>
            <a:ext cx="8217317" cy="939488"/>
          </a:xfrm>
        </p:spPr>
        <p:txBody>
          <a:bodyPr/>
          <a:lstStyle/>
          <a:p>
            <a:r>
              <a:rPr lang="en-US" sz="6600" dirty="0">
                <a:solidFill>
                  <a:srgbClr val="EBD99F"/>
                </a:solidFill>
                <a:latin typeface="Acumin Pro ExtraCondensed"/>
              </a:rPr>
              <a:t>Agile reflection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FCAA48C-2045-8749-8754-B722B9DB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0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8AB06A-6B63-9A84-6282-A333F77AF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510" y="370921"/>
            <a:ext cx="7988980" cy="626325"/>
          </a:xfrm>
        </p:spPr>
        <p:txBody>
          <a:bodyPr/>
          <a:lstStyle/>
          <a:p>
            <a:r>
              <a:rPr lang="en-US" sz="4400" dirty="0">
                <a:solidFill>
                  <a:srgbClr val="EBD99F"/>
                </a:solidFill>
              </a:rPr>
              <a:t>Sprint Review Kahoot (8 minutes)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CDBEF-9D1D-DDB1-C4C8-A9817DA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6F09-9B10-5238-7123-0B118E57F7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744769" y="6227670"/>
            <a:ext cx="1161231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Acumin Pro" panose="020B0504020202020204" pitchFamily="34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C8DACD-4E35-4E4C-AC75-C3DE50F04E7E}" type="datetime1">
              <a:rPr lang="en-US" smtClean="0"/>
              <a:pPr/>
              <a:t>9/4/23</a:t>
            </a:fld>
            <a:endParaRPr lang="en-US"/>
          </a:p>
        </p:txBody>
      </p:sp>
      <p:pic>
        <p:nvPicPr>
          <p:cNvPr id="1026" name="Picture 2" descr="Kahoot! | Community of Online Research Assignments">
            <a:extLst>
              <a:ext uri="{FF2B5EF4-FFF2-40B4-BE49-F238E27FC236}">
                <a16:creationId xmlns:a16="http://schemas.microsoft.com/office/drawing/2014/main" id="{706301AB-2337-B601-58E1-827AA6808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859181"/>
            <a:ext cx="8299450" cy="466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BA4F46-BAE2-18F8-A826-9EC0425B33EE}"/>
              </a:ext>
            </a:extLst>
          </p:cNvPr>
          <p:cNvSpPr txBox="1"/>
          <p:nvPr/>
        </p:nvSpPr>
        <p:spPr>
          <a:xfrm>
            <a:off x="1936750" y="1212850"/>
            <a:ext cx="836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Kahoot Link: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err="1">
                <a:solidFill>
                  <a:schemeClr val="bg1"/>
                </a:solidFill>
                <a:hlinkClick r:id="rId4"/>
              </a:rPr>
              <a:t>create.kahoot.it</a:t>
            </a:r>
            <a:r>
              <a:rPr lang="en-US" dirty="0">
                <a:solidFill>
                  <a:schemeClr val="bg1"/>
                </a:solidFill>
                <a:hlinkClick r:id="rId4"/>
              </a:rPr>
              <a:t>/share/tdm-agile-review/2d89128e-9e57-4d18-8f67-4e8b703d7493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7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8AB06A-6B63-9A84-6282-A333F77AF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510" y="370921"/>
            <a:ext cx="7988980" cy="626325"/>
          </a:xfrm>
        </p:spPr>
        <p:txBody>
          <a:bodyPr/>
          <a:lstStyle/>
          <a:p>
            <a:r>
              <a:rPr lang="en-US" sz="4400" dirty="0">
                <a:solidFill>
                  <a:srgbClr val="EBD99F"/>
                </a:solidFill>
              </a:rPr>
              <a:t>Sprint Retrospective (8 minutes)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CDBEF-9D1D-DDB1-C4C8-A9817DA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6F09-9B10-5238-7123-0B118E57F7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744769" y="6227670"/>
            <a:ext cx="1161231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Acumin Pro" panose="020B0504020202020204" pitchFamily="34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C8DACD-4E35-4E4C-AC75-C3DE50F04E7E}" type="datetime1">
              <a:rPr lang="en-US" smtClean="0"/>
              <a:pPr/>
              <a:t>9/4/23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388497-E684-709C-58BB-E0CD5F4CEA90}"/>
              </a:ext>
            </a:extLst>
          </p:cNvPr>
          <p:cNvSpPr txBox="1">
            <a:spLocks/>
          </p:cNvSpPr>
          <p:nvPr/>
        </p:nvSpPr>
        <p:spPr>
          <a:xfrm>
            <a:off x="2101510" y="1591421"/>
            <a:ext cx="7763458" cy="449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What went well during Sprint #1? (Lego Activity, Mentor/Lab Meeting)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didn’t go well during Sprint #1? (Lego Activity, Mentor/Lab Meeting)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 can we improve Sprint #2?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are some questions you have regarding Spring #1?</a:t>
            </a:r>
          </a:p>
          <a:p>
            <a:endParaRPr lang="en-US" dirty="0"/>
          </a:p>
        </p:txBody>
      </p:sp>
      <p:pic>
        <p:nvPicPr>
          <p:cNvPr id="2050" name="Picture 2" descr="Agile Testing: a Symphony of People, Ideas, and Technology">
            <a:extLst>
              <a:ext uri="{FF2B5EF4-FFF2-40B4-BE49-F238E27FC236}">
                <a16:creationId xmlns:a16="http://schemas.microsoft.com/office/drawing/2014/main" id="{6D9C0401-180E-BE32-7802-4FBE44229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112" y="3930650"/>
            <a:ext cx="271068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97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8AB06A-6B63-9A84-6282-A333F77AF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510" y="370921"/>
            <a:ext cx="7988980" cy="626325"/>
          </a:xfrm>
        </p:spPr>
        <p:txBody>
          <a:bodyPr/>
          <a:lstStyle/>
          <a:p>
            <a:r>
              <a:rPr lang="en-US" sz="4400" dirty="0">
                <a:solidFill>
                  <a:srgbClr val="EBD99F"/>
                </a:solidFill>
              </a:rPr>
              <a:t>Stand-up (5-10 minutes)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CDBEF-9D1D-DDB1-C4C8-A9817DA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6F09-9B10-5238-7123-0B118E57F7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744769" y="6227670"/>
            <a:ext cx="1161231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Acumin Pro" panose="020B0504020202020204" pitchFamily="34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C8DACD-4E35-4E4C-AC75-C3DE50F04E7E}" type="datetime1">
              <a:rPr lang="en-US" smtClean="0"/>
              <a:pPr/>
              <a:t>9/4/23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388497-E684-709C-58BB-E0CD5F4CEA90}"/>
              </a:ext>
            </a:extLst>
          </p:cNvPr>
          <p:cNvSpPr txBox="1">
            <a:spLocks/>
          </p:cNvSpPr>
          <p:nvPr/>
        </p:nvSpPr>
        <p:spPr>
          <a:xfrm>
            <a:off x="2101510" y="1591421"/>
            <a:ext cx="7763458" cy="449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What have you been working on since the last meeting?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are you currently working on?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Are there any blockers or barriers preventing you from doing your work?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Daily Standup Meeting: Best Standup Tools and Agile Software">
            <a:hlinkClick r:id="rId3"/>
            <a:extLst>
              <a:ext uri="{FF2B5EF4-FFF2-40B4-BE49-F238E27FC236}">
                <a16:creationId xmlns:a16="http://schemas.microsoft.com/office/drawing/2014/main" id="{E9388E02-BC6C-C182-4675-CA824DE5D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101" y="4017200"/>
            <a:ext cx="3683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49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8AB06A-6B63-9A84-6282-A333F77AF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510" y="370921"/>
            <a:ext cx="7988980" cy="626325"/>
          </a:xfrm>
        </p:spPr>
        <p:txBody>
          <a:bodyPr/>
          <a:lstStyle/>
          <a:p>
            <a:r>
              <a:rPr lang="en-US" sz="4400" dirty="0">
                <a:solidFill>
                  <a:srgbClr val="EBD99F"/>
                </a:solidFill>
              </a:rPr>
              <a:t>Sprint Planning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CDBEF-9D1D-DDB1-C4C8-A9817DA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6F09-9B10-5238-7123-0B118E57F7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744769" y="6227670"/>
            <a:ext cx="1161231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Acumin Pro" panose="020B0504020202020204" pitchFamily="34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C8DACD-4E35-4E4C-AC75-C3DE50F04E7E}" type="datetime1">
              <a:rPr lang="en-US" smtClean="0"/>
              <a:pPr/>
              <a:t>9/4/23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388497-E684-709C-58BB-E0CD5F4CEA90}"/>
              </a:ext>
            </a:extLst>
          </p:cNvPr>
          <p:cNvSpPr txBox="1">
            <a:spLocks/>
          </p:cNvSpPr>
          <p:nvPr/>
        </p:nvSpPr>
        <p:spPr>
          <a:xfrm>
            <a:off x="2101510" y="1591421"/>
            <a:ext cx="7763458" cy="449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What are some task we want to focus on completing this sprint?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Who will work on these task(s)?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will the final product of this task look like?</a:t>
            </a:r>
          </a:p>
          <a:p>
            <a:endParaRPr lang="en-US" dirty="0"/>
          </a:p>
        </p:txBody>
      </p:sp>
      <p:pic>
        <p:nvPicPr>
          <p:cNvPr id="4098" name="Picture 2" descr="Mastering the Daily Stand-Up. Agile Ceremonies, Part 2 of 6 | by Manoukian  | Agile Insider | Jun, 2023 | Medium">
            <a:hlinkClick r:id="rId3"/>
            <a:extLst>
              <a:ext uri="{FF2B5EF4-FFF2-40B4-BE49-F238E27FC236}">
                <a16:creationId xmlns:a16="http://schemas.microsoft.com/office/drawing/2014/main" id="{F2433468-3D6E-98FD-70DE-534E567A8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3142877"/>
            <a:ext cx="4627837" cy="308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1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8AB06A-6B63-9A84-6282-A333F77AF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510" y="370921"/>
            <a:ext cx="7988980" cy="626325"/>
          </a:xfrm>
        </p:spPr>
        <p:txBody>
          <a:bodyPr/>
          <a:lstStyle/>
          <a:p>
            <a:r>
              <a:rPr lang="en-US" sz="4400" dirty="0" err="1">
                <a:solidFill>
                  <a:srgbClr val="EBD99F"/>
                </a:solidFill>
              </a:rPr>
              <a:t>Github</a:t>
            </a:r>
            <a:r>
              <a:rPr lang="en-US" sz="4400" dirty="0">
                <a:solidFill>
                  <a:srgbClr val="EBD99F"/>
                </a:solidFill>
              </a:rPr>
              <a:t> on Anvil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CDBEF-9D1D-DDB1-C4C8-A9817DA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6F09-9B10-5238-7123-0B118E57F7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744769" y="6227670"/>
            <a:ext cx="1161231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Acumin Pro" panose="020B0504020202020204" pitchFamily="34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C8DACD-4E35-4E4C-AC75-C3DE50F04E7E}" type="datetime1">
              <a:rPr lang="en-US" smtClean="0"/>
              <a:pPr/>
              <a:t>9/4/23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78FA1-F450-79FC-F095-B4F244524A43}"/>
              </a:ext>
            </a:extLst>
          </p:cNvPr>
          <p:cNvSpPr txBox="1"/>
          <p:nvPr/>
        </p:nvSpPr>
        <p:spPr>
          <a:xfrm>
            <a:off x="1433384" y="5580669"/>
            <a:ext cx="104661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Github on Anvil Guide: 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https://the-examples-book.com/starter-guides/tools-and-standards/git/github-anvil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5" name="Picture 3" descr="Github Logo - Free social media icons">
            <a:hlinkClick r:id="rId3"/>
            <a:extLst>
              <a:ext uri="{FF2B5EF4-FFF2-40B4-BE49-F238E27FC236}">
                <a16:creationId xmlns:a16="http://schemas.microsoft.com/office/drawing/2014/main" id="{A18E4878-3EB5-C054-023C-815DD3F1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596" y="1573083"/>
            <a:ext cx="3431747" cy="343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55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8AB06A-6B63-9A84-6282-A333F77AF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510" y="370921"/>
            <a:ext cx="7988980" cy="626325"/>
          </a:xfrm>
        </p:spPr>
        <p:txBody>
          <a:bodyPr/>
          <a:lstStyle/>
          <a:p>
            <a:r>
              <a:rPr lang="en-US" sz="4400" dirty="0">
                <a:solidFill>
                  <a:srgbClr val="EBD99F"/>
                </a:solidFill>
              </a:rPr>
              <a:t>Starter Guide &amp; Literature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CDBEF-9D1D-DDB1-C4C8-A9817DA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6F09-9B10-5238-7123-0B118E57F7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744769" y="6227670"/>
            <a:ext cx="1161231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Acumin Pro" panose="020B0504020202020204" pitchFamily="34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C8DACD-4E35-4E4C-AC75-C3DE50F04E7E}" type="datetime1">
              <a:rPr lang="en-US" smtClean="0"/>
              <a:pPr/>
              <a:t>9/4/23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78FA1-F450-79FC-F095-B4F244524A43}"/>
              </a:ext>
            </a:extLst>
          </p:cNvPr>
          <p:cNvSpPr txBox="1"/>
          <p:nvPr/>
        </p:nvSpPr>
        <p:spPr>
          <a:xfrm>
            <a:off x="1366772" y="5580669"/>
            <a:ext cx="104661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hlinkClick r:id="rId3"/>
              </a:rPr>
              <a:t>Starter guides: </a:t>
            </a:r>
            <a:r>
              <a:rPr lang="en-US" b="1" u="sng" dirty="0">
                <a:solidFill>
                  <a:schemeClr val="bg1"/>
                </a:solidFill>
              </a:rPr>
              <a:t> </a:t>
            </a:r>
            <a:r>
              <a:rPr lang="en-US" b="1" u="sng" dirty="0">
                <a:solidFill>
                  <a:schemeClr val="bg1"/>
                </a:solidFill>
                <a:hlinkClick r:id="rId4"/>
              </a:rPr>
              <a:t>https://the-examples-book.com/starter-guides/introduction</a:t>
            </a:r>
            <a:endParaRPr lang="en-US" b="1" u="sng" dirty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chemeClr val="bg1"/>
                </a:solidFill>
              </a:rPr>
              <a:t>Purdue literature review guide: https://</a:t>
            </a:r>
            <a:r>
              <a:rPr lang="en-US" b="1" u="sng" dirty="0" err="1">
                <a:solidFill>
                  <a:schemeClr val="bg1"/>
                </a:solidFill>
              </a:rPr>
              <a:t>guides.lib.purdue.edu</a:t>
            </a:r>
            <a:r>
              <a:rPr lang="en-US" b="1" u="sng" dirty="0">
                <a:solidFill>
                  <a:schemeClr val="bg1"/>
                </a:solidFill>
              </a:rPr>
              <a:t>/</a:t>
            </a:r>
            <a:r>
              <a:rPr lang="en-US" b="1" u="sng" dirty="0" err="1">
                <a:solidFill>
                  <a:schemeClr val="bg1"/>
                </a:solidFill>
              </a:rPr>
              <a:t>research_approaches</a:t>
            </a:r>
            <a:r>
              <a:rPr lang="en-US" b="1" u="sng" dirty="0">
                <a:solidFill>
                  <a:schemeClr val="bg1"/>
                </a:solidFill>
              </a:rPr>
              <a:t>/</a:t>
            </a:r>
            <a:r>
              <a:rPr lang="en-US" b="1" u="sng" dirty="0" err="1">
                <a:solidFill>
                  <a:schemeClr val="bg1"/>
                </a:solidFill>
              </a:rPr>
              <a:t>litreview</a:t>
            </a:r>
            <a:endParaRPr lang="en-US" b="1" u="sng" dirty="0">
              <a:solidFill>
                <a:schemeClr val="bg1"/>
              </a:solidFill>
            </a:endParaRPr>
          </a:p>
        </p:txBody>
      </p:sp>
      <p:pic>
        <p:nvPicPr>
          <p:cNvPr id="1026" name="Picture 2" descr="12,600+ Literature Review Stock Photos, Pictures &amp; Royalty-Free Images -  iStock | Literature review icon">
            <a:hlinkClick r:id="rId5"/>
            <a:extLst>
              <a:ext uri="{FF2B5EF4-FFF2-40B4-BE49-F238E27FC236}">
                <a16:creationId xmlns:a16="http://schemas.microsoft.com/office/drawing/2014/main" id="{E31AAAD4-16CD-F88D-7145-0968C1730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189" y="1311754"/>
            <a:ext cx="5888313" cy="395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73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aster Template.potx" id="{7A2887B6-AF1A-E24D-8E9D-870BBF53B331}" vid="{56A60E50-7EF6-C244-B1D3-2D887417ED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202481DC1CB46AA011D949D311478" ma:contentTypeVersion="13" ma:contentTypeDescription="Create a new document." ma:contentTypeScope="" ma:versionID="309c718596e4092f54ce9aa93358bb8d">
  <xsd:schema xmlns:xsd="http://www.w3.org/2001/XMLSchema" xmlns:xs="http://www.w3.org/2001/XMLSchema" xmlns:p="http://schemas.microsoft.com/office/2006/metadata/properties" xmlns:ns2="37af3f4b-4b66-46f9-8456-831d9bc3e737" xmlns:ns3="d6656b4d-3fa0-4709-acfb-d5e813445d1e" targetNamespace="http://schemas.microsoft.com/office/2006/metadata/properties" ma:root="true" ma:fieldsID="0c34f3e70276db9d2471c2526b8de3df" ns2:_="" ns3:_="">
    <xsd:import namespace="37af3f4b-4b66-46f9-8456-831d9bc3e737"/>
    <xsd:import namespace="d6656b4d-3fa0-4709-acfb-d5e813445d1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f3f4b-4b66-46f9-8456-831d9bc3e73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8e9e90a8-b24c-4be7-8760-a88b2cd47e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6b4d-3fa0-4709-acfb-d5e813445d1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ebcf308-42de-4d63-b51a-b2360cc04078}" ma:internalName="TaxCatchAll" ma:showField="CatchAllData" ma:web="d6656b4d-3fa0-4709-acfb-d5e813445d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656b4d-3fa0-4709-acfb-d5e813445d1e">
      <UserInfo>
        <DisplayName>Schott, Thomas H.</DisplayName>
        <AccountId>17</AccountId>
        <AccountType/>
      </UserInfo>
      <UserInfo>
        <DisplayName>Sarault, Olivia M</DisplayName>
        <AccountId>29</AccountId>
        <AccountType/>
      </UserInfo>
      <UserInfo>
        <DisplayName>Hiller, Kelly R</DisplayName>
        <AccountId>98</AccountId>
        <AccountType/>
      </UserInfo>
      <UserInfo>
        <DisplayName>Eddy, Abigail Ellen</DisplayName>
        <AccountId>46</AccountId>
        <AccountType/>
      </UserInfo>
      <UserInfo>
        <DisplayName>Gu, Yu Rain</DisplayName>
        <AccountId>77</AccountId>
        <AccountType/>
      </UserInfo>
      <UserInfo>
        <DisplayName>Reese, Kristy S</DisplayName>
        <AccountId>26</AccountId>
        <AccountType/>
      </UserInfo>
    </SharedWithUsers>
    <lcf76f155ced4ddcb4097134ff3c332f xmlns="37af3f4b-4b66-46f9-8456-831d9bc3e737">
      <Terms xmlns="http://schemas.microsoft.com/office/infopath/2007/PartnerControls"/>
    </lcf76f155ced4ddcb4097134ff3c332f>
    <TaxCatchAll xmlns="d6656b4d-3fa0-4709-acfb-d5e813445d1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D795B0-FAA0-424A-9B96-7691ED1EF2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af3f4b-4b66-46f9-8456-831d9bc3e737"/>
    <ds:schemaRef ds:uri="d6656b4d-3fa0-4709-acfb-d5e813445d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DE0D6C-581B-4814-98E7-EF172D5D46A1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d6656b4d-3fa0-4709-acfb-d5e813445d1e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37af3f4b-4b66-46f9-8456-831d9bc3e73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5B64EEB-1B4A-4920-AA44-E234D7D48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8131</TotalTime>
  <Words>233</Words>
  <Application>Microsoft Macintosh PowerPoint</Application>
  <PresentationFormat>Widescreen</PresentationFormat>
  <Paragraphs>48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Acumin Pro SemiCondensed</vt:lpstr>
      <vt:lpstr>Calibri</vt:lpstr>
      <vt:lpstr>Acumin Pro ExtraCondensed</vt:lpstr>
      <vt:lpstr>Franklin Gothic Medium</vt:lpstr>
      <vt:lpstr>Franklin Gothic Medium Cond</vt:lpstr>
      <vt:lpstr>Wingdings</vt:lpstr>
      <vt:lpstr>Acumin Pro</vt:lpstr>
      <vt:lpstr>Franklin Gothic Book</vt:lpstr>
      <vt:lpstr>Arial</vt:lpstr>
      <vt:lpstr>Office Theme</vt:lpstr>
      <vt:lpstr>Agile reflection</vt:lpstr>
      <vt:lpstr>Sprint Review Kahoot (8 minutes)</vt:lpstr>
      <vt:lpstr>Sprint Retrospective (8 minutes) </vt:lpstr>
      <vt:lpstr>Stand-up (5-10 minutes)</vt:lpstr>
      <vt:lpstr>Sprint Planning </vt:lpstr>
      <vt:lpstr>Github on Anvil</vt:lpstr>
      <vt:lpstr>Starter Guide &amp; Literature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Ramona McCarthy</dc:creator>
  <cp:lastModifiedBy>Chen, Cai Shun</cp:lastModifiedBy>
  <cp:revision>37</cp:revision>
  <dcterms:created xsi:type="dcterms:W3CDTF">2023-02-16T02:16:06Z</dcterms:created>
  <dcterms:modified xsi:type="dcterms:W3CDTF">2023-09-04T22:21:22Z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2023-02-20T19:00:53Z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b33bf962-ed92-4dd9-bc75-9825fb79b2e3</vt:lpwstr>
  </property>
  <property fmtid="{D5CDD505-2E9C-101B-9397-08002B2CF9AE}" pid="8" name="MSIP_Label_4044bd30-2ed7-4c9d-9d12-46200872a97b_ContentBits">
    <vt:lpwstr>0</vt:lpwstr>
  </property>
  <property fmtid="{D5CDD505-2E9C-101B-9397-08002B2CF9AE}" pid="9" name="ContentTypeId">
    <vt:lpwstr>0x01010054E202481DC1CB46AA011D949D311478</vt:lpwstr>
  </property>
  <property fmtid="{D5CDD505-2E9C-101B-9397-08002B2CF9AE}" pid="10" name="MediaServiceImageTags">
    <vt:lpwstr/>
  </property>
</Properties>
</file>