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10"/>
  </p:notesMasterIdLst>
  <p:sldIdLst>
    <p:sldId id="352" r:id="rId2"/>
    <p:sldId id="362" r:id="rId3"/>
    <p:sldId id="356" r:id="rId4"/>
    <p:sldId id="361" r:id="rId5"/>
    <p:sldId id="355" r:id="rId6"/>
    <p:sldId id="353" r:id="rId7"/>
    <p:sldId id="358" r:id="rId8"/>
    <p:sldId id="359" r:id="rId9"/>
  </p:sldIdLst>
  <p:sldSz cx="12192000" cy="6858000"/>
  <p:notesSz cx="6858000" cy="9144000"/>
  <p:embeddedFontLst>
    <p:embeddedFont>
      <p:font typeface="Acumin Pro" panose="020B0504020202020204" pitchFamily="34" charset="77"/>
      <p:regular r:id="rId11"/>
      <p:bold r:id="rId12"/>
      <p:italic r:id="rId13"/>
      <p:boldItalic r:id="rId14"/>
    </p:embeddedFont>
    <p:embeddedFont>
      <p:font typeface="Acumin Pro ExtraCondensed" panose="020B0508020202020204" pitchFamily="34" charset="77"/>
      <p:regular r:id="rId15"/>
      <p:bold r:id="rId16"/>
      <p:italic r:id="rId17"/>
      <p:boldItalic r:id="rId18"/>
    </p:embeddedFont>
    <p:embeddedFont>
      <p:font typeface="Acumin Pro Semibold" panose="020B0704020202020204" pitchFamily="34" charset="77"/>
      <p:regular r:id="rId19"/>
      <p:bold r:id="rId20"/>
      <p:italic r:id="rId21"/>
      <p:boldItalic r:id="rId22"/>
    </p:embeddedFont>
    <p:embeddedFont>
      <p:font typeface="Acumin Pro SemiCondensed" panose="020F0502020204030204" pitchFamily="34"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8D8E"/>
    <a:srgbClr val="EEEB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50"/>
    <p:restoredTop sz="94690"/>
  </p:normalViewPr>
  <p:slideViewPr>
    <p:cSldViewPr snapToGrid="0">
      <p:cViewPr varScale="1">
        <p:scale>
          <a:sx n="68" d="100"/>
          <a:sy n="68" d="100"/>
        </p:scale>
        <p:origin x="232" y="301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55EAA-D64B-A54D-9AD6-840407C79D5E}" type="datetimeFigureOut">
              <a:rPr lang="en-US" smtClean="0"/>
              <a:t>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F3A2B-14A6-8F47-B753-A658CA12576A}" type="slidenum">
              <a:rPr lang="en-US" smtClean="0"/>
              <a:t>‹#›</a:t>
            </a:fld>
            <a:endParaRPr lang="en-US"/>
          </a:p>
        </p:txBody>
      </p:sp>
    </p:spTree>
    <p:extLst>
      <p:ext uri="{BB962C8B-B14F-4D97-AF65-F5344CB8AC3E}">
        <p14:creationId xmlns:p14="http://schemas.microsoft.com/office/powerpoint/2010/main" val="161790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8F3A2B-14A6-8F47-B753-A658CA12576A}" type="slidenum">
              <a:rPr lang="en-US" smtClean="0"/>
              <a:t>1</a:t>
            </a:fld>
            <a:endParaRPr lang="en-US"/>
          </a:p>
        </p:txBody>
      </p:sp>
    </p:spTree>
    <p:extLst>
      <p:ext uri="{BB962C8B-B14F-4D97-AF65-F5344CB8AC3E}">
        <p14:creationId xmlns:p14="http://schemas.microsoft.com/office/powerpoint/2010/main" val="1276624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8F3A2B-14A6-8F47-B753-A658CA12576A}" type="slidenum">
              <a:rPr lang="en-US" smtClean="0"/>
              <a:t>2</a:t>
            </a:fld>
            <a:endParaRPr lang="en-US"/>
          </a:p>
        </p:txBody>
      </p:sp>
    </p:spTree>
    <p:extLst>
      <p:ext uri="{BB962C8B-B14F-4D97-AF65-F5344CB8AC3E}">
        <p14:creationId xmlns:p14="http://schemas.microsoft.com/office/powerpoint/2010/main" val="296091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8F3A2B-14A6-8F47-B753-A658CA12576A}" type="slidenum">
              <a:rPr lang="en-US" smtClean="0"/>
              <a:t>3</a:t>
            </a:fld>
            <a:endParaRPr lang="en-US"/>
          </a:p>
        </p:txBody>
      </p:sp>
    </p:spTree>
    <p:extLst>
      <p:ext uri="{BB962C8B-B14F-4D97-AF65-F5344CB8AC3E}">
        <p14:creationId xmlns:p14="http://schemas.microsoft.com/office/powerpoint/2010/main" val="3189827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8F3A2B-14A6-8F47-B753-A658CA12576A}" type="slidenum">
              <a:rPr lang="en-US" smtClean="0"/>
              <a:t>4</a:t>
            </a:fld>
            <a:endParaRPr lang="en-US"/>
          </a:p>
        </p:txBody>
      </p:sp>
    </p:spTree>
    <p:extLst>
      <p:ext uri="{BB962C8B-B14F-4D97-AF65-F5344CB8AC3E}">
        <p14:creationId xmlns:p14="http://schemas.microsoft.com/office/powerpoint/2010/main" val="3491524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988F3A2B-14A6-8F47-B753-A658CA12576A}" type="slidenum">
              <a:rPr lang="en-US" smtClean="0"/>
              <a:t>5</a:t>
            </a:fld>
            <a:endParaRPr lang="en-US"/>
          </a:p>
        </p:txBody>
      </p:sp>
    </p:spTree>
    <p:extLst>
      <p:ext uri="{BB962C8B-B14F-4D97-AF65-F5344CB8AC3E}">
        <p14:creationId xmlns:p14="http://schemas.microsoft.com/office/powerpoint/2010/main" val="1007209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8F3A2B-14A6-8F47-B753-A658CA12576A}" type="slidenum">
              <a:rPr lang="en-US" smtClean="0"/>
              <a:t>6</a:t>
            </a:fld>
            <a:endParaRPr lang="en-US"/>
          </a:p>
        </p:txBody>
      </p:sp>
    </p:spTree>
    <p:extLst>
      <p:ext uri="{BB962C8B-B14F-4D97-AF65-F5344CB8AC3E}">
        <p14:creationId xmlns:p14="http://schemas.microsoft.com/office/powerpoint/2010/main" val="299127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88F3A2B-14A6-8F47-B753-A658CA12576A}" type="slidenum">
              <a:rPr lang="en-US" smtClean="0"/>
              <a:t>7</a:t>
            </a:fld>
            <a:endParaRPr lang="en-US"/>
          </a:p>
        </p:txBody>
      </p:sp>
    </p:spTree>
    <p:extLst>
      <p:ext uri="{BB962C8B-B14F-4D97-AF65-F5344CB8AC3E}">
        <p14:creationId xmlns:p14="http://schemas.microsoft.com/office/powerpoint/2010/main" val="1731429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8F3A2B-14A6-8F47-B753-A658CA12576A}" type="slidenum">
              <a:rPr lang="en-US" smtClean="0"/>
              <a:t>8</a:t>
            </a:fld>
            <a:endParaRPr lang="en-US"/>
          </a:p>
        </p:txBody>
      </p:sp>
    </p:spTree>
    <p:extLst>
      <p:ext uri="{BB962C8B-B14F-4D97-AF65-F5344CB8AC3E}">
        <p14:creationId xmlns:p14="http://schemas.microsoft.com/office/powerpoint/2010/main" val="4712682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667000" y="1597306"/>
            <a:ext cx="6581494" cy="1661993"/>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667001" y="3813008"/>
            <a:ext cx="6725194" cy="60223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a:solidFill>
                  <a:schemeClr val="accent1"/>
                </a:solidFill>
                <a:effectLst/>
                <a:latin typeface="Acumin Pro" panose="020B0504020202020204" pitchFamily="34" charset="77"/>
              </a:rPr>
              <a:t>https://</a:t>
            </a:r>
            <a:r>
              <a:rPr lang="en-US" err="1">
                <a:solidFill>
                  <a:schemeClr val="accent1"/>
                </a:solidFill>
                <a:effectLst/>
                <a:latin typeface="Acumin Pro" panose="020B0504020202020204" pitchFamily="34" charset="77"/>
              </a:rPr>
              <a:t>support.office.com</a:t>
            </a:r>
            <a:r>
              <a:rPr lang="en-US">
                <a:solidFill>
                  <a:schemeClr val="accent1"/>
                </a:solidFill>
                <a:effectLst/>
                <a:latin typeface="Acumin Pro" panose="020B0504020202020204" pitchFamily="34" charset="77"/>
              </a:rPr>
              <a:t>/</a:t>
            </a:r>
            <a:r>
              <a:rPr lang="en-US" err="1">
                <a:solidFill>
                  <a:schemeClr val="accent1"/>
                </a:solidFill>
                <a:effectLst/>
                <a:latin typeface="Acumin Pro" panose="020B0504020202020204" pitchFamily="34" charset="77"/>
              </a:rPr>
              <a:t>en</a:t>
            </a:r>
            <a:r>
              <a:rPr lang="en-US">
                <a:solidFill>
                  <a:schemeClr val="accent1"/>
                </a:solidFill>
                <a:effectLst/>
                <a:latin typeface="Acumin Pro" panose="020B0504020202020204" pitchFamily="34" charset="77"/>
              </a:rPr>
              <a:t>-us/article/Make-your-PowerPoint-presentations-accessible-6f7772b2-2f33-4bd2-8ca7-dae3b2b3ef25</a:t>
            </a:r>
            <a:endParaRPr lang="en-US">
              <a:solidFill>
                <a:schemeClr val="accent1"/>
              </a:solidFill>
            </a:endParaRPr>
          </a:p>
        </p:txBody>
      </p:sp>
      <p:pic>
        <p:nvPicPr>
          <p:cNvPr id="11" name="Purdue Logo" descr="Purdue Logo">
            <a:extLst>
              <a:ext uri="{FF2B5EF4-FFF2-40B4-BE49-F238E27FC236}">
                <a16:creationId xmlns:a16="http://schemas.microsoft.com/office/drawing/2014/main" id="{729E0708-CAA1-6E42-88EC-DDAEC16FAE2E}"/>
              </a:ext>
            </a:extLst>
          </p:cNvPr>
          <p:cNvPicPr>
            <a:picLocks noChangeAspect="1"/>
          </p:cNvPicPr>
          <p:nvPr userDrawn="1"/>
        </p:nvPicPr>
        <p:blipFill>
          <a:blip r:embed="rId2"/>
          <a:stretch>
            <a:fillRect/>
          </a:stretch>
        </p:blipFill>
        <p:spPr>
          <a:xfrm>
            <a:off x="1738642" y="5984087"/>
            <a:ext cx="2463665" cy="440990"/>
          </a:xfrm>
          <a:prstGeom prst="rect">
            <a:avLst/>
          </a:prstGeom>
        </p:spPr>
      </p:pic>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a:p>
        </p:txBody>
      </p:sp>
      <p:cxnSp>
        <p:nvCxnSpPr>
          <p:cNvPr id="13" name="Line 1">
            <a:extLst>
              <a:ext uri="{FF2B5EF4-FFF2-40B4-BE49-F238E27FC236}">
                <a16:creationId xmlns:a16="http://schemas.microsoft.com/office/drawing/2014/main" id="{A746CD05-A191-A442-A002-3AD9F5CCAD2A}"/>
              </a:ext>
            </a:extLst>
          </p:cNvPr>
          <p:cNvCxnSpPr/>
          <p:nvPr/>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0699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032" userDrawn="1">
          <p15:clr>
            <a:srgbClr val="FBAE40"/>
          </p15:clr>
        </p15:guide>
        <p15:guide id="4" pos="5496" userDrawn="1">
          <p15:clr>
            <a:srgbClr val="FBAE40"/>
          </p15:clr>
        </p15:guide>
        <p15:guide id="5" pos="6848" userDrawn="1">
          <p15:clr>
            <a:srgbClr val="FBAE40"/>
          </p15:clr>
        </p15:guide>
        <p15:guide id="6" orient="horz" pos="4080" userDrawn="1">
          <p15:clr>
            <a:srgbClr val="FBAE40"/>
          </p15:clr>
        </p15:guide>
        <p15:guide id="7" pos="1312" userDrawn="1">
          <p15:clr>
            <a:srgbClr val="FBAE40"/>
          </p15:clr>
        </p15:guide>
        <p15:guide id="8" pos="1680" userDrawn="1">
          <p15:clr>
            <a:srgbClr val="FBAE40"/>
          </p15:clr>
        </p15:guide>
        <p15:guide id="9" pos="6264" userDrawn="1">
          <p15:clr>
            <a:srgbClr val="FBAE40"/>
          </p15:clr>
        </p15:guide>
        <p15:guide id="10" pos="6360" userDrawn="1">
          <p15:clr>
            <a:srgbClr val="FBAE40"/>
          </p15:clr>
        </p15:guide>
        <p15:guide id="11" orient="horz" pos="100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647199" y="1501742"/>
            <a:ext cx="6801602" cy="1685077"/>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a:t>Title Slide </a:t>
            </a:r>
            <a:r>
              <a:rPr lang="en-US" err="1"/>
              <a:t>Acumin</a:t>
            </a:r>
            <a:r>
              <a:rPr lang="en-US"/>
              <a:t> Pro Extra Cond Bold Italic 60</a:t>
            </a:r>
          </a:p>
        </p:txBody>
      </p:sp>
      <p:sp>
        <p:nvSpPr>
          <p:cNvPr id="3" name="Subtitle"/>
          <p:cNvSpPr>
            <a:spLocks noGrp="1"/>
          </p:cNvSpPr>
          <p:nvPr>
            <p:ph type="subTitle" idx="1" hasCustomPrompt="1"/>
          </p:nvPr>
        </p:nvSpPr>
        <p:spPr>
          <a:xfrm>
            <a:off x="2647197" y="3937834"/>
            <a:ext cx="6801603"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Subtitle </a:t>
            </a:r>
            <a:r>
              <a:rPr lang="en-US" err="1"/>
              <a:t>Acumin</a:t>
            </a:r>
            <a:r>
              <a:rPr lang="en-US"/>
              <a:t> Pro Semi Cond Bold 22 </a:t>
            </a:r>
            <a:r>
              <a:rPr lang="en-US" err="1"/>
              <a:t>pt</a:t>
            </a:r>
            <a:endParaRPr lang="en-US"/>
          </a:p>
        </p:txBody>
      </p:sp>
      <p:pic>
        <p:nvPicPr>
          <p:cNvPr id="11" name="Purdue Logo" descr="Purdue Logo">
            <a:extLst>
              <a:ext uri="{FF2B5EF4-FFF2-40B4-BE49-F238E27FC236}">
                <a16:creationId xmlns:a16="http://schemas.microsoft.com/office/drawing/2014/main" id="{EA75A1C2-E386-F54B-A1CF-CCEB6306B190}"/>
              </a:ext>
            </a:extLst>
          </p:cNvPr>
          <p:cNvPicPr>
            <a:picLocks noChangeAspect="1"/>
          </p:cNvPicPr>
          <p:nvPr userDrawn="1"/>
        </p:nvPicPr>
        <p:blipFill>
          <a:blip r:embed="rId2"/>
          <a:stretch>
            <a:fillRect/>
          </a:stretch>
        </p:blipFill>
        <p:spPr>
          <a:xfrm>
            <a:off x="1721493" y="5987945"/>
            <a:ext cx="2459736" cy="440287"/>
          </a:xfrm>
          <a:prstGeom prst="rect">
            <a:avLst/>
          </a:prstGeom>
        </p:spPr>
      </p:pic>
      <p:sp>
        <p:nvSpPr>
          <p:cNvPr id="12" name="Date">
            <a:extLst>
              <a:ext uri="{FF2B5EF4-FFF2-40B4-BE49-F238E27FC236}">
                <a16:creationId xmlns:a16="http://schemas.microsoft.com/office/drawing/2014/main" id="{569EEC58-EAB4-064A-8F4A-AFD41D2C52E3}"/>
              </a:ext>
            </a:extLst>
          </p:cNvPr>
          <p:cNvSpPr>
            <a:spLocks noGrp="1"/>
          </p:cNvSpPr>
          <p:nvPr>
            <p:ph type="dt" sz="half" idx="10"/>
          </p:nvPr>
        </p:nvSpPr>
        <p:spPr>
          <a:xfrm>
            <a:off x="8926248" y="6220740"/>
            <a:ext cx="1021891" cy="323968"/>
          </a:xfrm>
        </p:spPr>
        <p:txBody>
          <a:bodyPr/>
          <a:lstStyle>
            <a:lvl1pPr>
              <a:defRPr>
                <a:solidFill>
                  <a:schemeClr val="accent4">
                    <a:alpha val="70000"/>
                  </a:schemeClr>
                </a:solidFill>
              </a:defRPr>
            </a:lvl1pPr>
          </a:lstStyle>
          <a:p>
            <a:fld id="{D47A9A36-4EB0-BF46-AE48-7CDA251B954B}" type="datetime1">
              <a:rPr lang="en-US" smtClean="0"/>
              <a:pPr/>
              <a:t>1/5/24</a:t>
            </a:fld>
            <a:endParaRPr lang="en-US"/>
          </a:p>
        </p:txBody>
      </p:sp>
      <p:sp>
        <p:nvSpPr>
          <p:cNvPr id="14" name="Slide Number">
            <a:extLst>
              <a:ext uri="{FF2B5EF4-FFF2-40B4-BE49-F238E27FC236}">
                <a16:creationId xmlns:a16="http://schemas.microsoft.com/office/drawing/2014/main" id="{F5536D05-EE19-B94F-AEFA-CBB9C74BE38E}"/>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a:p>
        </p:txBody>
      </p:sp>
      <p:cxnSp>
        <p:nvCxnSpPr>
          <p:cNvPr id="16" name="Line 1">
            <a:extLst>
              <a:ext uri="{FF2B5EF4-FFF2-40B4-BE49-F238E27FC236}">
                <a16:creationId xmlns:a16="http://schemas.microsoft.com/office/drawing/2014/main" id="{6A4A8F82-5B38-7048-AC2C-C6614B1C1F87}"/>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Line 2">
            <a:extLst>
              <a:ext uri="{FF2B5EF4-FFF2-40B4-BE49-F238E27FC236}">
                <a16:creationId xmlns:a16="http://schemas.microsoft.com/office/drawing/2014/main" id="{8D8B04B8-2399-454A-B669-A05BD4291FE0}"/>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3">
            <a:extLst>
              <a:ext uri="{FF2B5EF4-FFF2-40B4-BE49-F238E27FC236}">
                <a16:creationId xmlns:a16="http://schemas.microsoft.com/office/drawing/2014/main" id="{E7D4788F-092F-E04C-9AB1-9F6377412706}"/>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165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752599" y="0"/>
            <a:ext cx="10439397"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07520" y="437030"/>
            <a:ext cx="7988980"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3" name="Subhead"/>
          <p:cNvSpPr>
            <a:spLocks noGrp="1"/>
          </p:cNvSpPr>
          <p:nvPr>
            <p:ph type="subTitle" idx="1" hasCustomPrompt="1"/>
          </p:nvPr>
        </p:nvSpPr>
        <p:spPr>
          <a:xfrm>
            <a:off x="2107518" y="1345167"/>
            <a:ext cx="7988982"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 </a:t>
            </a:r>
            <a:r>
              <a:rPr lang="en-US" err="1"/>
              <a:t>Acumin</a:t>
            </a:r>
            <a:r>
              <a:rPr lang="en-US"/>
              <a:t> Pro Semi Cond Bold 22 </a:t>
            </a:r>
            <a:r>
              <a:rPr lang="en-US" err="1"/>
              <a:t>pt</a:t>
            </a:r>
            <a:endParaRPr lang="en-US"/>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666056"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p:txBody>
      </p:sp>
      <p:sp>
        <p:nvSpPr>
          <p:cNvPr id="17" name="Slide Number">
            <a:extLst>
              <a:ext uri="{FF2B5EF4-FFF2-40B4-BE49-F238E27FC236}">
                <a16:creationId xmlns:a16="http://schemas.microsoft.com/office/drawing/2014/main" id="{9877984E-7F57-E649-B9D9-2C2240989518}"/>
              </a:ext>
            </a:extLst>
          </p:cNvPr>
          <p:cNvSpPr>
            <a:spLocks noGrp="1"/>
          </p:cNvSpPr>
          <p:nvPr>
            <p:ph type="sldNum" sz="quarter" idx="12"/>
          </p:nvPr>
        </p:nvSpPr>
        <p:spPr>
          <a:xfrm>
            <a:off x="11165132" y="6227000"/>
            <a:ext cx="487680" cy="365760"/>
          </a:xfrm>
        </p:spPr>
        <p:txBody>
          <a:bodyPr/>
          <a:lstStyle>
            <a:lvl1pPr>
              <a:defRPr>
                <a:solidFill>
                  <a:schemeClr val="bg1"/>
                </a:solidFill>
              </a:defRPr>
            </a:lvl1pPr>
          </a:lstStyle>
          <a:p>
            <a:fld id="{8A7A6979-0714-4377-B894-6BE4C2D6E202}" type="slidenum">
              <a:rPr lang="en-US" smtClean="0"/>
              <a:pPr/>
              <a:t>‹#›</a:t>
            </a:fld>
            <a:endParaRPr lang="en-US"/>
          </a:p>
        </p:txBody>
      </p:sp>
      <p:cxnSp>
        <p:nvCxnSpPr>
          <p:cNvPr id="19" name="Line 1">
            <a:extLst>
              <a:ext uri="{FF2B5EF4-FFF2-40B4-BE49-F238E27FC236}">
                <a16:creationId xmlns:a16="http://schemas.microsoft.com/office/drawing/2014/main" id="{8936B9D4-1725-3C46-A32F-C28623BAF26E}"/>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1104" userDrawn="1">
          <p15:clr>
            <a:srgbClr val="FBAE40"/>
          </p15:clr>
        </p15:guide>
        <p15:guide id="8" pos="16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4" name="Black Bar">
            <a:extLst>
              <a:ext uri="{FF2B5EF4-FFF2-40B4-BE49-F238E27FC236}">
                <a16:creationId xmlns:a16="http://schemas.microsoft.com/office/drawing/2014/main" id="{0AE71379-F4D3-D147-9F20-2FE1D74B2D32}"/>
              </a:ext>
            </a:extLst>
          </p:cNvPr>
          <p:cNvSpPr/>
          <p:nvPr userDrawn="1"/>
        </p:nvSpPr>
        <p:spPr>
          <a:xfrm>
            <a:off x="1752599" y="0"/>
            <a:ext cx="10439393"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Title">
            <a:extLst>
              <a:ext uri="{FF2B5EF4-FFF2-40B4-BE49-F238E27FC236}">
                <a16:creationId xmlns:a16="http://schemas.microsoft.com/office/drawing/2014/main" id="{D4CA7DB8-4B5A-E34E-9870-26F61BD3E47D}"/>
              </a:ext>
            </a:extLst>
          </p:cNvPr>
          <p:cNvSpPr>
            <a:spLocks noGrp="1"/>
          </p:cNvSpPr>
          <p:nvPr>
            <p:ph type="ctrTitle" hasCustomPrompt="1"/>
          </p:nvPr>
        </p:nvSpPr>
        <p:spPr bwMode="blackWhite">
          <a:xfrm>
            <a:off x="2107520" y="437030"/>
            <a:ext cx="7988978"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a:t>Title </a:t>
            </a:r>
            <a:r>
              <a:rPr lang="en-US" err="1"/>
              <a:t>Acumin</a:t>
            </a:r>
            <a:r>
              <a:rPr lang="en-US"/>
              <a:t> Pro Extra Cond Bold Italic 36 </a:t>
            </a:r>
            <a:r>
              <a:rPr lang="en-US" err="1"/>
              <a:t>pt</a:t>
            </a:r>
            <a:endParaRPr lang="en-US"/>
          </a:p>
        </p:txBody>
      </p:sp>
      <p:sp>
        <p:nvSpPr>
          <p:cNvPr id="26" name="Subhead">
            <a:extLst>
              <a:ext uri="{FF2B5EF4-FFF2-40B4-BE49-F238E27FC236}">
                <a16:creationId xmlns:a16="http://schemas.microsoft.com/office/drawing/2014/main" id="{1DF492DD-020D-4A41-BFE4-1758A1DC7221}"/>
              </a:ext>
            </a:extLst>
          </p:cNvPr>
          <p:cNvSpPr>
            <a:spLocks noGrp="1"/>
          </p:cNvSpPr>
          <p:nvPr>
            <p:ph type="subTitle" idx="1" hasCustomPrompt="1"/>
          </p:nvPr>
        </p:nvSpPr>
        <p:spPr>
          <a:xfrm>
            <a:off x="2107518" y="1345167"/>
            <a:ext cx="7988980"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Subhead </a:t>
            </a:r>
            <a:r>
              <a:rPr lang="en-US" err="1"/>
              <a:t>Acumin</a:t>
            </a:r>
            <a:r>
              <a:rPr lang="en-US"/>
              <a:t> Pro Semi Cond Bold 22 </a:t>
            </a:r>
            <a:r>
              <a:rPr lang="en-US" err="1"/>
              <a:t>pt</a:t>
            </a:r>
            <a:endParaRPr lang="en-US"/>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2665914" y="1917389"/>
            <a:ext cx="4081046"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a:t>Bulleted copy. </a:t>
            </a:r>
            <a:r>
              <a:rPr lang="en-US" err="1"/>
              <a:t>Acumin</a:t>
            </a:r>
            <a:r>
              <a:rPr lang="en-US"/>
              <a:t> Pro Reg 18 pt. Keep it short with bite-size chunks of information.</a:t>
            </a:r>
          </a:p>
          <a:p>
            <a:pPr lvl="0"/>
            <a:endParaRPr lang="en-US"/>
          </a:p>
          <a:p>
            <a:pPr lvl="0"/>
            <a:r>
              <a:rPr lang="en-US"/>
              <a:t>Bulleted copy. </a:t>
            </a:r>
            <a:r>
              <a:rPr lang="en-US" err="1"/>
              <a:t>Acumin</a:t>
            </a:r>
            <a:r>
              <a:rPr lang="en-US"/>
              <a:t> Pro Reg 18 pt. Keep it short with bite-size chunks of information.</a:t>
            </a:r>
          </a:p>
          <a:p>
            <a:pPr lvl="0"/>
            <a:endParaRPr lang="en-US"/>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a:t>Bulleted copy. </a:t>
            </a:r>
            <a:r>
              <a:rPr lang="en-US" err="1"/>
              <a:t>Acumin</a:t>
            </a:r>
            <a:r>
              <a:rPr lang="en-US"/>
              <a:t> Pro Reg 18 pt. Keep it short with bite-size chunks of information.</a:t>
            </a:r>
          </a:p>
          <a:p>
            <a:pPr lvl="0"/>
            <a:endParaRPr lang="en-US"/>
          </a:p>
          <a:p>
            <a:pPr lvl="0"/>
            <a:endParaRPr lang="en-US"/>
          </a:p>
        </p:txBody>
      </p:sp>
      <p:cxnSp>
        <p:nvCxnSpPr>
          <p:cNvPr id="23" name="Line 3">
            <a:extLst>
              <a:ext uri="{FF2B5EF4-FFF2-40B4-BE49-F238E27FC236}">
                <a16:creationId xmlns:a16="http://schemas.microsoft.com/office/drawing/2014/main" id="{3DD2E154-C016-6747-BDF9-C46FDA8D557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7093131" y="1920876"/>
            <a:ext cx="4561597"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a:t>Insert picture or chart here</a:t>
            </a:r>
          </a:p>
        </p:txBody>
      </p:sp>
      <p:sp>
        <p:nvSpPr>
          <p:cNvPr id="17" name="Slide Number">
            <a:extLst>
              <a:ext uri="{FF2B5EF4-FFF2-40B4-BE49-F238E27FC236}">
                <a16:creationId xmlns:a16="http://schemas.microsoft.com/office/drawing/2014/main" id="{90CEF399-1C96-2B44-8CD0-34997E7B715B}"/>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a:p>
        </p:txBody>
      </p:sp>
      <p:cxnSp>
        <p:nvCxnSpPr>
          <p:cNvPr id="21" name="Line 1">
            <a:extLst>
              <a:ext uri="{FF2B5EF4-FFF2-40B4-BE49-F238E27FC236}">
                <a16:creationId xmlns:a16="http://schemas.microsoft.com/office/drawing/2014/main" id="{CADA4B44-4E54-AC4F-B94D-753D8198844A}"/>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032" userDrawn="1">
          <p15:clr>
            <a:srgbClr val="FBAE40"/>
          </p15:clr>
        </p15:guide>
        <p15:guide id="4" pos="7344" userDrawn="1">
          <p15:clr>
            <a:srgbClr val="FBAE40"/>
          </p15:clr>
        </p15:guide>
        <p15:guide id="5" pos="6848" userDrawn="1">
          <p15:clr>
            <a:srgbClr val="FBAE40"/>
          </p15:clr>
        </p15:guide>
        <p15:guide id="6" orient="horz" pos="4080" userDrawn="1">
          <p15:clr>
            <a:srgbClr val="FBAE40"/>
          </p15:clr>
        </p15:guide>
        <p15:guide id="7" pos="1104" userDrawn="1">
          <p15:clr>
            <a:srgbClr val="FBAE40"/>
          </p15:clr>
        </p15:guide>
        <p15:guide id="8" pos="16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Brief photo caption. Place in top left or right corner. </a:t>
            </a:r>
            <a:r>
              <a:rPr lang="en-US" err="1"/>
              <a:t>Acumin</a:t>
            </a:r>
            <a:r>
              <a:rPr lang="en-US"/>
              <a:t> Pro Bold 18 pt. Make text black or white for legibility.</a:t>
            </a:r>
          </a:p>
        </p:txBody>
      </p:sp>
      <p:pic>
        <p:nvPicPr>
          <p:cNvPr id="10" name="Purdue Logo" descr="Purdue Logo">
            <a:extLst>
              <a:ext uri="{FF2B5EF4-FFF2-40B4-BE49-F238E27FC236}">
                <a16:creationId xmlns:a16="http://schemas.microsoft.com/office/drawing/2014/main" id="{2650B9D5-9C27-CF45-A770-B91D32934D0E}"/>
              </a:ext>
            </a:extLst>
          </p:cNvPr>
          <p:cNvPicPr>
            <a:picLocks noChangeAspect="1"/>
          </p:cNvPicPr>
          <p:nvPr userDrawn="1"/>
        </p:nvPicPr>
        <p:blipFill>
          <a:blip r:embed="rId2"/>
          <a:stretch>
            <a:fillRect/>
          </a:stretch>
        </p:blipFill>
        <p:spPr>
          <a:xfrm>
            <a:off x="1738642" y="5984087"/>
            <a:ext cx="2463665" cy="440990"/>
          </a:xfrm>
          <a:prstGeom prst="rect">
            <a:avLst/>
          </a:prstGeom>
        </p:spPr>
      </p:pic>
      <p:sp>
        <p:nvSpPr>
          <p:cNvPr id="14" name="Slide Number">
            <a:extLst>
              <a:ext uri="{FF2B5EF4-FFF2-40B4-BE49-F238E27FC236}">
                <a16:creationId xmlns:a16="http://schemas.microsoft.com/office/drawing/2014/main" id="{ACC80B6D-3922-3742-99F9-101C945C2B33}"/>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a:p>
        </p:txBody>
      </p:sp>
      <p:cxnSp>
        <p:nvCxnSpPr>
          <p:cNvPr id="16" name="Line 1">
            <a:extLst>
              <a:ext uri="{FF2B5EF4-FFF2-40B4-BE49-F238E27FC236}">
                <a16:creationId xmlns:a16="http://schemas.microsoft.com/office/drawing/2014/main" id="{C3371811-B9A9-444C-B8E2-DFC8B92FFA90}"/>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2">
            <a:extLst>
              <a:ext uri="{FF2B5EF4-FFF2-40B4-BE49-F238E27FC236}">
                <a16:creationId xmlns:a16="http://schemas.microsoft.com/office/drawing/2014/main" id="{E3D41B36-C946-AA44-BFF4-3F3A6A8607A2}"/>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Line 3">
            <a:extLst>
              <a:ext uri="{FF2B5EF4-FFF2-40B4-BE49-F238E27FC236}">
                <a16:creationId xmlns:a16="http://schemas.microsoft.com/office/drawing/2014/main" id="{A246739C-3DD5-DF4C-BFF4-0B3AF76695B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79629"/>
            <a:ext cx="6419331" cy="1210973"/>
          </a:xfrm>
          <a:prstGeom prst="rect">
            <a:avLst/>
          </a:prstGeom>
          <a:noFill/>
          <a:ln w="38100">
            <a:noFill/>
          </a:ln>
        </p:spPr>
        <p:txBody>
          <a:bodyPr wrap="square" lIns="0" tIns="0" rIns="0" bIns="0" anchor="t" anchorCtr="0">
            <a:spAutoFit/>
          </a:bodyPr>
          <a:lstStyle>
            <a:lvl1pPr algn="ctr">
              <a:defRPr sz="8600" b="1" i="0" cap="none" spc="300">
                <a:solidFill>
                  <a:schemeClr val="accent2"/>
                </a:solidFill>
                <a:latin typeface="United Sans Rg Lt" pitchFamily="50" charset="0"/>
              </a:defRPr>
            </a:lvl1pPr>
          </a:lstStyle>
          <a:p>
            <a:r>
              <a:rPr lang="en-US" spc="0">
                <a:latin typeface="United Sans Rg Md" pitchFamily="50" charset="0"/>
              </a:rPr>
              <a:t>123</a:t>
            </a:r>
            <a:endParaRPr lang="en-US"/>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a:t>Fact or highlight. </a:t>
            </a:r>
            <a:r>
              <a:rPr lang="en-US" err="1"/>
              <a:t>Acumin</a:t>
            </a:r>
            <a:r>
              <a:rPr lang="en-US"/>
              <a:t> Pro Medium 24 pt. Keep it short with bite-size chunks of information.</a:t>
            </a:r>
          </a:p>
        </p:txBody>
      </p:sp>
      <p:pic>
        <p:nvPicPr>
          <p:cNvPr id="14" name="Purdue Logo" descr="Purdue Logo">
            <a:extLst>
              <a:ext uri="{FF2B5EF4-FFF2-40B4-BE49-F238E27FC236}">
                <a16:creationId xmlns:a16="http://schemas.microsoft.com/office/drawing/2014/main" id="{65255706-E2B0-E84F-A9B6-28F836971DDF}"/>
              </a:ext>
            </a:extLst>
          </p:cNvPr>
          <p:cNvPicPr>
            <a:picLocks noChangeAspect="1"/>
          </p:cNvPicPr>
          <p:nvPr userDrawn="1"/>
        </p:nvPicPr>
        <p:blipFill>
          <a:blip r:embed="rId2"/>
          <a:stretch>
            <a:fillRect/>
          </a:stretch>
        </p:blipFill>
        <p:spPr>
          <a:xfrm>
            <a:off x="1738642" y="5984087"/>
            <a:ext cx="2463665" cy="440990"/>
          </a:xfrm>
          <a:prstGeom prst="rect">
            <a:avLst/>
          </a:prstGeom>
        </p:spPr>
      </p:pic>
      <p:sp>
        <p:nvSpPr>
          <p:cNvPr id="16" name="Date">
            <a:extLst>
              <a:ext uri="{FF2B5EF4-FFF2-40B4-BE49-F238E27FC236}">
                <a16:creationId xmlns:a16="http://schemas.microsoft.com/office/drawing/2014/main" id="{D5F83FDC-674A-8F42-A488-884B2867DCC3}"/>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1/5/24</a:t>
            </a:fld>
            <a:endParaRPr lang="en-US"/>
          </a:p>
        </p:txBody>
      </p:sp>
      <p:sp>
        <p:nvSpPr>
          <p:cNvPr id="17" name="Slide Number">
            <a:extLst>
              <a:ext uri="{FF2B5EF4-FFF2-40B4-BE49-F238E27FC236}">
                <a16:creationId xmlns:a16="http://schemas.microsoft.com/office/drawing/2014/main" id="{DF9C56DA-C412-B14C-8168-05E55A21B5E5}"/>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a:p>
        </p:txBody>
      </p:sp>
      <p:cxnSp>
        <p:nvCxnSpPr>
          <p:cNvPr id="21" name="Line 1">
            <a:extLst>
              <a:ext uri="{FF2B5EF4-FFF2-40B4-BE49-F238E27FC236}">
                <a16:creationId xmlns:a16="http://schemas.microsoft.com/office/drawing/2014/main" id="{DE31DD2C-32F5-F345-872B-C1CCC72846EE}"/>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Line 2">
            <a:extLst>
              <a:ext uri="{FF2B5EF4-FFF2-40B4-BE49-F238E27FC236}">
                <a16:creationId xmlns:a16="http://schemas.microsoft.com/office/drawing/2014/main" id="{18A2134F-0116-6740-AD2E-82D54002455E}"/>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Line 3">
            <a:extLst>
              <a:ext uri="{FF2B5EF4-FFF2-40B4-BE49-F238E27FC236}">
                <a16:creationId xmlns:a16="http://schemas.microsoft.com/office/drawing/2014/main" id="{7E7A5392-EE7B-7141-B159-172DDE0D682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guide id="9" orient="horz" pos="8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483034" y="1521334"/>
            <a:ext cx="6347458"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483032" y="2548210"/>
            <a:ext cx="6347460"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a:t>Conclusion, call to action or contact information. </a:t>
            </a:r>
            <a:r>
              <a:rPr lang="en-US" err="1"/>
              <a:t>Acumin</a:t>
            </a:r>
            <a:r>
              <a:rPr lang="en-US"/>
              <a:t> Pro Reg 18 pt. Keep it short with bite-size chunks of information.</a:t>
            </a:r>
          </a:p>
        </p:txBody>
      </p:sp>
      <p:pic>
        <p:nvPicPr>
          <p:cNvPr id="11" name="Purdue Logo" descr="Purdue Logo">
            <a:extLst>
              <a:ext uri="{FF2B5EF4-FFF2-40B4-BE49-F238E27FC236}">
                <a16:creationId xmlns:a16="http://schemas.microsoft.com/office/drawing/2014/main" id="{7D26CD60-C525-9E44-AAFC-774D39C533C6}"/>
              </a:ext>
            </a:extLst>
          </p:cNvPr>
          <p:cNvPicPr>
            <a:picLocks noChangeAspect="1"/>
          </p:cNvPicPr>
          <p:nvPr userDrawn="1"/>
        </p:nvPicPr>
        <p:blipFill>
          <a:blip r:embed="rId2"/>
          <a:stretch>
            <a:fillRect/>
          </a:stretch>
        </p:blipFill>
        <p:spPr>
          <a:xfrm>
            <a:off x="1555978" y="5987945"/>
            <a:ext cx="2459736" cy="440287"/>
          </a:xfrm>
          <a:prstGeom prst="rect">
            <a:avLst/>
          </a:prstGeom>
        </p:spPr>
      </p:pic>
      <p:sp>
        <p:nvSpPr>
          <p:cNvPr id="12" name="Date">
            <a:extLst>
              <a:ext uri="{FF2B5EF4-FFF2-40B4-BE49-F238E27FC236}">
                <a16:creationId xmlns:a16="http://schemas.microsoft.com/office/drawing/2014/main" id="{E7D56F3A-D0B6-8A49-81C9-B6A0051C7E73}"/>
              </a:ext>
            </a:extLst>
          </p:cNvPr>
          <p:cNvSpPr>
            <a:spLocks noGrp="1"/>
          </p:cNvSpPr>
          <p:nvPr>
            <p:ph type="dt" sz="half" idx="10"/>
          </p:nvPr>
        </p:nvSpPr>
        <p:spPr>
          <a:xfrm>
            <a:off x="8926248" y="6220740"/>
            <a:ext cx="1021891" cy="323968"/>
          </a:xfrm>
        </p:spPr>
        <p:txBody>
          <a:bodyPr/>
          <a:lstStyle>
            <a:lvl1pPr>
              <a:defRPr>
                <a:solidFill>
                  <a:schemeClr val="accent4">
                    <a:alpha val="70000"/>
                  </a:schemeClr>
                </a:solidFill>
              </a:defRPr>
            </a:lvl1pPr>
          </a:lstStyle>
          <a:p>
            <a:fld id="{D47A9A36-4EB0-BF46-AE48-7CDA251B954B}" type="datetime1">
              <a:rPr lang="en-US" smtClean="0"/>
              <a:pPr/>
              <a:t>1/5/24</a:t>
            </a:fld>
            <a:endParaRPr lang="en-US"/>
          </a:p>
        </p:txBody>
      </p:sp>
      <p:sp>
        <p:nvSpPr>
          <p:cNvPr id="14" name="Slide Number">
            <a:extLst>
              <a:ext uri="{FF2B5EF4-FFF2-40B4-BE49-F238E27FC236}">
                <a16:creationId xmlns:a16="http://schemas.microsoft.com/office/drawing/2014/main" id="{DED03763-61BB-3343-B3CC-0623CC8EAA03}"/>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a:p>
        </p:txBody>
      </p:sp>
      <p:cxnSp>
        <p:nvCxnSpPr>
          <p:cNvPr id="17" name="Line 1">
            <a:extLst>
              <a:ext uri="{FF2B5EF4-FFF2-40B4-BE49-F238E27FC236}">
                <a16:creationId xmlns:a16="http://schemas.microsoft.com/office/drawing/2014/main" id="{9B9CC658-FCDB-754D-83A8-E72E62847F53}"/>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2">
            <a:extLst>
              <a:ext uri="{FF2B5EF4-FFF2-40B4-BE49-F238E27FC236}">
                <a16:creationId xmlns:a16="http://schemas.microsoft.com/office/drawing/2014/main" id="{52700362-C315-8A41-8A37-D1C4D5A0E238}"/>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Line 3">
            <a:extLst>
              <a:ext uri="{FF2B5EF4-FFF2-40B4-BE49-F238E27FC236}">
                <a16:creationId xmlns:a16="http://schemas.microsoft.com/office/drawing/2014/main" id="{14A431DC-9C67-D94C-982A-8D0C2E3D10D8}"/>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15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744769"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E0C8DACD-4E35-4E4C-AC75-C3DE50F04E7E}" type="datetime1">
              <a:rPr lang="en-US" smtClean="0"/>
              <a:pPr/>
              <a:t>1/5/24</a:t>
            </a:fld>
            <a:endParaRPr lang="en-US"/>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096500"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A7A6979-0714-4377-B894-6BE4C2D6E202}" type="slidenum">
              <a:rPr lang="en-US" smtClean="0"/>
              <a:pPr/>
              <a:t>‹#›</a:t>
            </a:fld>
            <a:endParaRPr lang="en-US"/>
          </a:p>
        </p:txBody>
      </p: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pos="6240" userDrawn="1">
          <p15:clr>
            <a:srgbClr val="F26B43"/>
          </p15:clr>
        </p15:guide>
        <p15:guide id="5" pos="63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stockphoto.com/photo/group-of-anonymous-people-raising-hands-on-a-seminar-gm1408304009-459207630?utm_source=pixabay&amp;utm_medium=affiliate&amp;utm_campaign=SRP_image_sponsored&amp;utm_content=https%3A%2F%2Fpixabay.com%2Fimages%2Fsearch%2Fasking%2520question%2F&amp;utm_term=asking+questio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www.istockphoto.com/photo/young-adult-woman-gestures-and-talks-during-interview-with-businesswoman-gm1471886621-502382193?utm_source=pixabay&amp;utm_medium=affiliate&amp;utm_campaign=SRP_image_sponsored&amp;utm_content=https%3A%2F%2Fpixabay.com%2Fimages%2Fsearch%2Fspeak%2520up%2F&amp;utm_term=speak+u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hyperlink" Target="https://unsplash.com/photos/upset-businessman-crumpled-paper-at-his-workspace-cjJEHVeQx_8"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hyperlink" Target="https://www.pexels.com/photo/stressed-black-male-entrepreneur-working-on-laptop-in-park-4560092/"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datamine-help@purdue.edu"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4EA7F14-B9DE-164B-9F38-47D5668D2586}"/>
              </a:ext>
            </a:extLst>
          </p:cNvPr>
          <p:cNvSpPr>
            <a:spLocks noGrp="1"/>
          </p:cNvSpPr>
          <p:nvPr>
            <p:ph type="ctrTitle"/>
          </p:nvPr>
        </p:nvSpPr>
        <p:spPr>
          <a:xfrm>
            <a:off x="2141790" y="1840297"/>
            <a:ext cx="8217317" cy="939488"/>
          </a:xfrm>
        </p:spPr>
        <p:txBody>
          <a:bodyPr/>
          <a:lstStyle/>
          <a:p>
            <a:r>
              <a:rPr lang="en-US" sz="6600" dirty="0">
                <a:latin typeface="Acumin Pro ExtraCondensed"/>
              </a:rPr>
              <a:t>Setting Expectations</a:t>
            </a:r>
          </a:p>
        </p:txBody>
      </p:sp>
      <p:sp>
        <p:nvSpPr>
          <p:cNvPr id="5" name="Slide Number">
            <a:extLst>
              <a:ext uri="{FF2B5EF4-FFF2-40B4-BE49-F238E27FC236}">
                <a16:creationId xmlns:a16="http://schemas.microsoft.com/office/drawing/2014/main" id="{FFCAA48C-2045-8749-8754-B722B9DB8A5C}"/>
              </a:ext>
            </a:extLst>
          </p:cNvPr>
          <p:cNvSpPr>
            <a:spLocks noGrp="1"/>
          </p:cNvSpPr>
          <p:nvPr>
            <p:ph type="sldNum" sz="quarter" idx="12"/>
          </p:nvPr>
        </p:nvSpPr>
        <p:spPr/>
        <p:txBody>
          <a:bodyPr/>
          <a:lstStyle/>
          <a:p>
            <a:fld id="{8A7A6979-0714-4377-B894-6BE4C2D6E202}" type="slidenum">
              <a:rPr lang="en-US" smtClean="0"/>
              <a:pPr/>
              <a:t>1</a:t>
            </a:fld>
            <a:endParaRPr lang="en-US"/>
          </a:p>
        </p:txBody>
      </p:sp>
      <p:sp>
        <p:nvSpPr>
          <p:cNvPr id="6" name="Subtitle 5">
            <a:extLst>
              <a:ext uri="{FF2B5EF4-FFF2-40B4-BE49-F238E27FC236}">
                <a16:creationId xmlns:a16="http://schemas.microsoft.com/office/drawing/2014/main" id="{3B9C9C21-A248-9A24-E91A-4866368099CD}"/>
              </a:ext>
            </a:extLst>
          </p:cNvPr>
          <p:cNvSpPr>
            <a:spLocks noGrp="1"/>
          </p:cNvSpPr>
          <p:nvPr>
            <p:ph type="subTitle" idx="1"/>
          </p:nvPr>
        </p:nvSpPr>
        <p:spPr>
          <a:xfrm>
            <a:off x="2141790" y="3693881"/>
            <a:ext cx="6801603" cy="1738938"/>
          </a:xfrm>
        </p:spPr>
        <p:txBody>
          <a:bodyPr/>
          <a:lstStyle/>
          <a:p>
            <a:r>
              <a:rPr lang="en-US" dirty="0"/>
              <a:t>Communication &amp; DS Ticket Support</a:t>
            </a:r>
          </a:p>
          <a:p>
            <a:r>
              <a:rPr lang="en-US" dirty="0"/>
              <a:t>MS Team</a:t>
            </a:r>
          </a:p>
          <a:p>
            <a:r>
              <a:rPr lang="en-US" dirty="0"/>
              <a:t>Establishing Team Norms</a:t>
            </a:r>
          </a:p>
          <a:p>
            <a:endParaRPr lang="en-US" dirty="0"/>
          </a:p>
        </p:txBody>
      </p:sp>
    </p:spTree>
    <p:extLst>
      <p:ext uri="{BB962C8B-B14F-4D97-AF65-F5344CB8AC3E}">
        <p14:creationId xmlns:p14="http://schemas.microsoft.com/office/powerpoint/2010/main" val="1163952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5732-930D-434D-F72B-85BB9BA7FB9D}"/>
              </a:ext>
            </a:extLst>
          </p:cNvPr>
          <p:cNvSpPr>
            <a:spLocks noGrp="1"/>
          </p:cNvSpPr>
          <p:nvPr>
            <p:ph type="ctrTitle"/>
          </p:nvPr>
        </p:nvSpPr>
        <p:spPr>
          <a:xfrm>
            <a:off x="2101510" y="231273"/>
            <a:ext cx="9551302" cy="768672"/>
          </a:xfrm>
        </p:spPr>
        <p:txBody>
          <a:bodyPr/>
          <a:lstStyle/>
          <a:p>
            <a:r>
              <a:rPr lang="en-US" sz="5400" dirty="0"/>
              <a:t>Communication</a:t>
            </a:r>
          </a:p>
        </p:txBody>
      </p:sp>
      <p:sp>
        <p:nvSpPr>
          <p:cNvPr id="6" name="Slide Number Placeholder 5">
            <a:extLst>
              <a:ext uri="{FF2B5EF4-FFF2-40B4-BE49-F238E27FC236}">
                <a16:creationId xmlns:a16="http://schemas.microsoft.com/office/drawing/2014/main" id="{FFAE1C52-3148-6BB5-7F01-CBFD7692687E}"/>
              </a:ext>
            </a:extLst>
          </p:cNvPr>
          <p:cNvSpPr>
            <a:spLocks noGrp="1"/>
          </p:cNvSpPr>
          <p:nvPr>
            <p:ph type="sldNum" sz="quarter" idx="12"/>
          </p:nvPr>
        </p:nvSpPr>
        <p:spPr/>
        <p:txBody>
          <a:bodyPr/>
          <a:lstStyle/>
          <a:p>
            <a:fld id="{8A7A6979-0714-4377-B894-6BE4C2D6E202}" type="slidenum">
              <a:rPr lang="en-US" smtClean="0"/>
              <a:pPr/>
              <a:t>2</a:t>
            </a:fld>
            <a:endParaRPr lang="en-US"/>
          </a:p>
        </p:txBody>
      </p:sp>
      <p:sp>
        <p:nvSpPr>
          <p:cNvPr id="4" name="Text Placeholder 3">
            <a:extLst>
              <a:ext uri="{FF2B5EF4-FFF2-40B4-BE49-F238E27FC236}">
                <a16:creationId xmlns:a16="http://schemas.microsoft.com/office/drawing/2014/main" id="{6573F3F2-D00F-E2F7-C2EE-F1EF5C8EFA58}"/>
              </a:ext>
            </a:extLst>
          </p:cNvPr>
          <p:cNvSpPr>
            <a:spLocks noGrp="1"/>
          </p:cNvSpPr>
          <p:nvPr>
            <p:ph type="body" sz="quarter" idx="14"/>
          </p:nvPr>
        </p:nvSpPr>
        <p:spPr>
          <a:xfrm>
            <a:off x="1623699" y="1015152"/>
            <a:ext cx="10506923" cy="5426632"/>
          </a:xfrm>
        </p:spPr>
        <p:txBody>
          <a:bodyPr vert="horz" lIns="0" tIns="0" rIns="0" bIns="0" rtlCol="0" anchor="t">
            <a:normAutofit/>
          </a:bodyPr>
          <a:lstStyle/>
          <a:p>
            <a:pPr marL="0" indent="0">
              <a:buNone/>
            </a:pPr>
            <a:endParaRPr lang="en-US" sz="2400" dirty="0">
              <a:latin typeface="Acumin Pro"/>
            </a:endParaRPr>
          </a:p>
          <a:p>
            <a:r>
              <a:rPr lang="en-US" sz="2400" dirty="0"/>
              <a:t>Don’t be afraid to ask questions. Some of the projects focus on complicated topics and the teams are learning together. There are no bad questions in this type of environment!</a:t>
            </a:r>
          </a:p>
          <a:p>
            <a:pPr marL="0" indent="0">
              <a:buNone/>
            </a:pPr>
            <a:endParaRPr lang="en-US" sz="2000" dirty="0"/>
          </a:p>
        </p:txBody>
      </p:sp>
      <p:pic>
        <p:nvPicPr>
          <p:cNvPr id="1026" name="Picture 2">
            <a:hlinkClick r:id="rId3"/>
            <a:extLst>
              <a:ext uri="{FF2B5EF4-FFF2-40B4-BE49-F238E27FC236}">
                <a16:creationId xmlns:a16="http://schemas.microsoft.com/office/drawing/2014/main" id="{2570FCBB-316A-5CE2-A18F-FF711BB161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5414" y="2684810"/>
            <a:ext cx="5682742" cy="3795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32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5732-930D-434D-F72B-85BB9BA7FB9D}"/>
              </a:ext>
            </a:extLst>
          </p:cNvPr>
          <p:cNvSpPr>
            <a:spLocks noGrp="1"/>
          </p:cNvSpPr>
          <p:nvPr>
            <p:ph type="ctrTitle"/>
          </p:nvPr>
        </p:nvSpPr>
        <p:spPr>
          <a:xfrm>
            <a:off x="2101510" y="231273"/>
            <a:ext cx="9551302" cy="768672"/>
          </a:xfrm>
        </p:spPr>
        <p:txBody>
          <a:bodyPr/>
          <a:lstStyle/>
          <a:p>
            <a:r>
              <a:rPr lang="en-US" sz="5400" dirty="0"/>
              <a:t>Communication</a:t>
            </a:r>
          </a:p>
        </p:txBody>
      </p:sp>
      <p:sp>
        <p:nvSpPr>
          <p:cNvPr id="6" name="Slide Number Placeholder 5">
            <a:extLst>
              <a:ext uri="{FF2B5EF4-FFF2-40B4-BE49-F238E27FC236}">
                <a16:creationId xmlns:a16="http://schemas.microsoft.com/office/drawing/2014/main" id="{FFAE1C52-3148-6BB5-7F01-CBFD7692687E}"/>
              </a:ext>
            </a:extLst>
          </p:cNvPr>
          <p:cNvSpPr>
            <a:spLocks noGrp="1"/>
          </p:cNvSpPr>
          <p:nvPr>
            <p:ph type="sldNum" sz="quarter" idx="12"/>
          </p:nvPr>
        </p:nvSpPr>
        <p:spPr/>
        <p:txBody>
          <a:bodyPr/>
          <a:lstStyle/>
          <a:p>
            <a:fld id="{8A7A6979-0714-4377-B894-6BE4C2D6E202}" type="slidenum">
              <a:rPr lang="en-US" smtClean="0"/>
              <a:pPr/>
              <a:t>3</a:t>
            </a:fld>
            <a:endParaRPr lang="en-US"/>
          </a:p>
        </p:txBody>
      </p:sp>
      <p:sp>
        <p:nvSpPr>
          <p:cNvPr id="4" name="Text Placeholder 3">
            <a:extLst>
              <a:ext uri="{FF2B5EF4-FFF2-40B4-BE49-F238E27FC236}">
                <a16:creationId xmlns:a16="http://schemas.microsoft.com/office/drawing/2014/main" id="{6573F3F2-D00F-E2F7-C2EE-F1EF5C8EFA58}"/>
              </a:ext>
            </a:extLst>
          </p:cNvPr>
          <p:cNvSpPr>
            <a:spLocks noGrp="1"/>
          </p:cNvSpPr>
          <p:nvPr>
            <p:ph type="body" sz="quarter" idx="14"/>
          </p:nvPr>
        </p:nvSpPr>
        <p:spPr>
          <a:xfrm>
            <a:off x="1623699" y="1015152"/>
            <a:ext cx="10506923" cy="5426632"/>
          </a:xfrm>
        </p:spPr>
        <p:txBody>
          <a:bodyPr vert="horz" lIns="0" tIns="0" rIns="0" bIns="0" rtlCol="0" anchor="t">
            <a:normAutofit/>
          </a:bodyPr>
          <a:lstStyle/>
          <a:p>
            <a:pPr marL="0" indent="0">
              <a:buNone/>
            </a:pPr>
            <a:endParaRPr lang="en-US" sz="2400" dirty="0">
              <a:latin typeface="Acumin Pro"/>
            </a:endParaRPr>
          </a:p>
          <a:p>
            <a:r>
              <a:rPr lang="en-US" sz="2400" dirty="0"/>
              <a:t>Be willing to “speak up” if problems arise. Your Corporate Partner TA and The Data Mine staff are here to support you, but you have to communicate with us when you need help. Please do not wait until the end of the semester to bring issues to our attention or say you don’t understand a concept. The earlier that you let us know, the easier we can help you.</a:t>
            </a:r>
          </a:p>
          <a:p>
            <a:pPr marL="0" indent="0">
              <a:buNone/>
            </a:pPr>
            <a:endParaRPr lang="en-US" sz="2000" dirty="0"/>
          </a:p>
        </p:txBody>
      </p:sp>
      <p:pic>
        <p:nvPicPr>
          <p:cNvPr id="2050" name="Picture 2">
            <a:hlinkClick r:id="rId3"/>
            <a:extLst>
              <a:ext uri="{FF2B5EF4-FFF2-40B4-BE49-F238E27FC236}">
                <a16:creationId xmlns:a16="http://schemas.microsoft.com/office/drawing/2014/main" id="{82B17C0D-0E75-61E0-875A-08A0EE7AF6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837" y="3485252"/>
            <a:ext cx="4439158" cy="2956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93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5732-930D-434D-F72B-85BB9BA7FB9D}"/>
              </a:ext>
            </a:extLst>
          </p:cNvPr>
          <p:cNvSpPr>
            <a:spLocks noGrp="1"/>
          </p:cNvSpPr>
          <p:nvPr>
            <p:ph type="ctrTitle"/>
          </p:nvPr>
        </p:nvSpPr>
        <p:spPr>
          <a:xfrm>
            <a:off x="2101510" y="231273"/>
            <a:ext cx="9551302" cy="768672"/>
          </a:xfrm>
        </p:spPr>
        <p:txBody>
          <a:bodyPr/>
          <a:lstStyle/>
          <a:p>
            <a:r>
              <a:rPr lang="en-US" sz="5400" dirty="0"/>
              <a:t>Communication</a:t>
            </a:r>
          </a:p>
        </p:txBody>
      </p:sp>
      <p:sp>
        <p:nvSpPr>
          <p:cNvPr id="6" name="Slide Number Placeholder 5">
            <a:extLst>
              <a:ext uri="{FF2B5EF4-FFF2-40B4-BE49-F238E27FC236}">
                <a16:creationId xmlns:a16="http://schemas.microsoft.com/office/drawing/2014/main" id="{FFAE1C52-3148-6BB5-7F01-CBFD7692687E}"/>
              </a:ext>
            </a:extLst>
          </p:cNvPr>
          <p:cNvSpPr>
            <a:spLocks noGrp="1"/>
          </p:cNvSpPr>
          <p:nvPr>
            <p:ph type="sldNum" sz="quarter" idx="12"/>
          </p:nvPr>
        </p:nvSpPr>
        <p:spPr/>
        <p:txBody>
          <a:bodyPr/>
          <a:lstStyle/>
          <a:p>
            <a:fld id="{8A7A6979-0714-4377-B894-6BE4C2D6E202}" type="slidenum">
              <a:rPr lang="en-US" smtClean="0"/>
              <a:pPr/>
              <a:t>4</a:t>
            </a:fld>
            <a:endParaRPr lang="en-US"/>
          </a:p>
        </p:txBody>
      </p:sp>
      <p:sp>
        <p:nvSpPr>
          <p:cNvPr id="4" name="Text Placeholder 3">
            <a:extLst>
              <a:ext uri="{FF2B5EF4-FFF2-40B4-BE49-F238E27FC236}">
                <a16:creationId xmlns:a16="http://schemas.microsoft.com/office/drawing/2014/main" id="{6573F3F2-D00F-E2F7-C2EE-F1EF5C8EFA58}"/>
              </a:ext>
            </a:extLst>
          </p:cNvPr>
          <p:cNvSpPr>
            <a:spLocks noGrp="1"/>
          </p:cNvSpPr>
          <p:nvPr>
            <p:ph type="body" sz="quarter" idx="14"/>
          </p:nvPr>
        </p:nvSpPr>
        <p:spPr>
          <a:xfrm>
            <a:off x="1623699" y="1015152"/>
            <a:ext cx="10506923" cy="5426632"/>
          </a:xfrm>
        </p:spPr>
        <p:txBody>
          <a:bodyPr vert="horz" lIns="0" tIns="0" rIns="0" bIns="0" rtlCol="0" anchor="t">
            <a:normAutofit/>
          </a:bodyPr>
          <a:lstStyle/>
          <a:p>
            <a:pPr marL="0" indent="0">
              <a:buNone/>
            </a:pPr>
            <a:endParaRPr lang="en-US" sz="2400" dirty="0">
              <a:latin typeface="Acumin Pro"/>
            </a:endParaRPr>
          </a:p>
          <a:p>
            <a:r>
              <a:rPr lang="en-US" sz="2400" dirty="0"/>
              <a:t>It is not ok to stop participating if the content gets difficult. Even if other students are more experienced, everyone should 1) make an effort to learn and get caught up and 2) find some way to contribute while trying to build up the necessary technical skills. Your Corporate Partner Mentor and TA can provide suggestions of other resources to help learn content. Again, you have to “speak up” when you need help!</a:t>
            </a:r>
            <a:endParaRPr lang="en-US" sz="2000" dirty="0"/>
          </a:p>
          <a:p>
            <a:pPr marL="0" indent="0">
              <a:buNone/>
            </a:pPr>
            <a:endParaRPr lang="en-US" sz="2000" dirty="0">
              <a:hlinkClick r:id="rId3" tooltip="Upset businessman crumpled paper at his workspace."/>
            </a:endParaRPr>
          </a:p>
          <a:p>
            <a:pPr marL="0" indent="0">
              <a:buNone/>
            </a:pPr>
            <a:endParaRPr lang="en-US" sz="2000" dirty="0">
              <a:hlinkClick r:id="rId4"/>
            </a:endParaRPr>
          </a:p>
        </p:txBody>
      </p:sp>
      <p:pic>
        <p:nvPicPr>
          <p:cNvPr id="1026" name="Picture 2" descr="Upset businessman crumpled paper at his workspace.">
            <a:extLst>
              <a:ext uri="{FF2B5EF4-FFF2-40B4-BE49-F238E27FC236}">
                <a16:creationId xmlns:a16="http://schemas.microsoft.com/office/drawing/2014/main" id="{62F6719E-CB12-DD03-3591-0166FF4864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2254" y="3719769"/>
            <a:ext cx="4307491" cy="2872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476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5732-930D-434D-F72B-85BB9BA7FB9D}"/>
              </a:ext>
            </a:extLst>
          </p:cNvPr>
          <p:cNvSpPr>
            <a:spLocks noGrp="1"/>
          </p:cNvSpPr>
          <p:nvPr>
            <p:ph type="ctrTitle"/>
          </p:nvPr>
        </p:nvSpPr>
        <p:spPr>
          <a:xfrm>
            <a:off x="2101510" y="231273"/>
            <a:ext cx="9551302" cy="768672"/>
          </a:xfrm>
        </p:spPr>
        <p:txBody>
          <a:bodyPr/>
          <a:lstStyle/>
          <a:p>
            <a:r>
              <a:rPr lang="en-US" sz="5400" dirty="0"/>
              <a:t>DS Support Ticket</a:t>
            </a:r>
          </a:p>
        </p:txBody>
      </p:sp>
      <p:sp>
        <p:nvSpPr>
          <p:cNvPr id="6" name="Slide Number Placeholder 5">
            <a:extLst>
              <a:ext uri="{FF2B5EF4-FFF2-40B4-BE49-F238E27FC236}">
                <a16:creationId xmlns:a16="http://schemas.microsoft.com/office/drawing/2014/main" id="{FFAE1C52-3148-6BB5-7F01-CBFD7692687E}"/>
              </a:ext>
            </a:extLst>
          </p:cNvPr>
          <p:cNvSpPr>
            <a:spLocks noGrp="1"/>
          </p:cNvSpPr>
          <p:nvPr>
            <p:ph type="sldNum" sz="quarter" idx="12"/>
          </p:nvPr>
        </p:nvSpPr>
        <p:spPr/>
        <p:txBody>
          <a:bodyPr/>
          <a:lstStyle/>
          <a:p>
            <a:fld id="{8A7A6979-0714-4377-B894-6BE4C2D6E202}" type="slidenum">
              <a:rPr lang="en-US" smtClean="0"/>
              <a:pPr/>
              <a:t>5</a:t>
            </a:fld>
            <a:endParaRPr lang="en-US"/>
          </a:p>
        </p:txBody>
      </p:sp>
      <p:sp>
        <p:nvSpPr>
          <p:cNvPr id="4" name="Text Placeholder 3">
            <a:extLst>
              <a:ext uri="{FF2B5EF4-FFF2-40B4-BE49-F238E27FC236}">
                <a16:creationId xmlns:a16="http://schemas.microsoft.com/office/drawing/2014/main" id="{6573F3F2-D00F-E2F7-C2EE-F1EF5C8EFA58}"/>
              </a:ext>
            </a:extLst>
          </p:cNvPr>
          <p:cNvSpPr>
            <a:spLocks noGrp="1"/>
          </p:cNvSpPr>
          <p:nvPr>
            <p:ph type="body" sz="quarter" idx="14"/>
          </p:nvPr>
        </p:nvSpPr>
        <p:spPr>
          <a:xfrm>
            <a:off x="1623699" y="1015152"/>
            <a:ext cx="10506923" cy="5426632"/>
          </a:xfrm>
        </p:spPr>
        <p:txBody>
          <a:bodyPr vert="horz" lIns="0" tIns="0" rIns="0" bIns="0" rtlCol="0" anchor="t">
            <a:normAutofit/>
          </a:bodyPr>
          <a:lstStyle/>
          <a:p>
            <a:pPr marL="0" indent="0">
              <a:buNone/>
            </a:pPr>
            <a:r>
              <a:rPr lang="en-US" sz="2400" dirty="0">
                <a:latin typeface="Acumin Pro"/>
              </a:rPr>
              <a:t>Are you stuck and need data science support?</a:t>
            </a:r>
          </a:p>
          <a:p>
            <a:pPr marL="0" indent="0">
              <a:buNone/>
            </a:pPr>
            <a:r>
              <a:rPr lang="en-US" sz="2400" dirty="0">
                <a:latin typeface="Acumin Pro"/>
              </a:rPr>
              <a:t>Send a DS support ticket to </a:t>
            </a:r>
            <a:r>
              <a:rPr lang="en-US" sz="2400" dirty="0">
                <a:latin typeface="Acumin Pro"/>
                <a:hlinkClick r:id="rId3"/>
              </a:rPr>
              <a:t>datamine-help@purdue.edu</a:t>
            </a:r>
            <a:endParaRPr lang="en-US" sz="2400" dirty="0">
              <a:latin typeface="Acumin Pro"/>
            </a:endParaRPr>
          </a:p>
          <a:p>
            <a:pPr marL="0" indent="0">
              <a:buNone/>
            </a:pPr>
            <a:endParaRPr lang="en-US" sz="2400" dirty="0">
              <a:latin typeface="Acumin Pro"/>
            </a:endParaRPr>
          </a:p>
          <a:p>
            <a:pPr marL="0" indent="0">
              <a:buNone/>
            </a:pPr>
            <a:r>
              <a:rPr lang="en-US" sz="2400" dirty="0">
                <a:latin typeface="Acumin Pro"/>
              </a:rPr>
              <a:t>Be sure to answer these following questions when submitting a ticket.</a:t>
            </a:r>
          </a:p>
          <a:p>
            <a:pPr marL="457200" indent="-457200">
              <a:buAutoNum type="arabicPeriod"/>
            </a:pPr>
            <a:r>
              <a:rPr lang="en-US" sz="2000" dirty="0"/>
              <a:t>Could you please describe the issue that you are facing?</a:t>
            </a:r>
          </a:p>
          <a:p>
            <a:pPr marL="457200" indent="-457200">
              <a:buAutoNum type="arabicPeriod"/>
            </a:pPr>
            <a:r>
              <a:rPr lang="en-US" sz="2000" dirty="0"/>
              <a:t>What’s the absolute path to your code?</a:t>
            </a:r>
          </a:p>
          <a:p>
            <a:pPr marL="457200" indent="-457200">
              <a:buFont typeface="Wingdings" charset="2"/>
              <a:buAutoNum type="arabicPeriod"/>
            </a:pPr>
            <a:r>
              <a:rPr lang="en-US" sz="2000" dirty="0"/>
              <a:t>What troubleshooting steps have you tried so far?</a:t>
            </a:r>
          </a:p>
          <a:p>
            <a:pPr marL="457200" indent="-457200">
              <a:buFont typeface="Wingdings" charset="2"/>
              <a:buAutoNum type="arabicPeriod"/>
            </a:pPr>
            <a:r>
              <a:rPr lang="en-US" sz="2000" dirty="0"/>
              <a:t>Is there a minimum reproducible example that you could provide?</a:t>
            </a:r>
          </a:p>
          <a:p>
            <a:pPr marL="457200" indent="-457200">
              <a:buAutoNum type="arabicPeriod"/>
            </a:pPr>
            <a:endParaRPr lang="en-US" sz="2000" dirty="0">
              <a:latin typeface="Acumin Pro"/>
            </a:endParaRPr>
          </a:p>
          <a:p>
            <a:pPr marL="0" indent="0">
              <a:buNone/>
            </a:pPr>
            <a:r>
              <a:rPr lang="en-US" sz="2000" dirty="0">
                <a:latin typeface="Acumin Pro"/>
              </a:rPr>
              <a:t>For more information visit https://the-examples-</a:t>
            </a:r>
            <a:r>
              <a:rPr lang="en-US" sz="2000" dirty="0" err="1">
                <a:latin typeface="Acumin Pro"/>
              </a:rPr>
              <a:t>book.com</a:t>
            </a:r>
            <a:r>
              <a:rPr lang="en-US" sz="2000" dirty="0">
                <a:latin typeface="Acumin Pro"/>
              </a:rPr>
              <a:t>/</a:t>
            </a:r>
            <a:r>
              <a:rPr lang="en-US" sz="2000" dirty="0" err="1">
                <a:latin typeface="Acumin Pro"/>
              </a:rPr>
              <a:t>crp</a:t>
            </a:r>
            <a:r>
              <a:rPr lang="en-US" sz="2000" dirty="0">
                <a:latin typeface="Acumin Pro"/>
              </a:rPr>
              <a:t>/students/</a:t>
            </a:r>
            <a:r>
              <a:rPr lang="en-US" sz="2000" dirty="0" err="1">
                <a:latin typeface="Acumin Pro"/>
              </a:rPr>
              <a:t>ds_team_support</a:t>
            </a:r>
            <a:endParaRPr lang="en-US" sz="2000" dirty="0">
              <a:latin typeface="Acumin Pro"/>
            </a:endParaRPr>
          </a:p>
        </p:txBody>
      </p:sp>
    </p:spTree>
    <p:extLst>
      <p:ext uri="{BB962C8B-B14F-4D97-AF65-F5344CB8AC3E}">
        <p14:creationId xmlns:p14="http://schemas.microsoft.com/office/powerpoint/2010/main" val="269699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8AB06A-6B63-9A84-6282-A333F77AFEA1}"/>
              </a:ext>
            </a:extLst>
          </p:cNvPr>
          <p:cNvSpPr>
            <a:spLocks noGrp="1"/>
          </p:cNvSpPr>
          <p:nvPr>
            <p:ph type="ctrTitle"/>
          </p:nvPr>
        </p:nvSpPr>
        <p:spPr>
          <a:xfrm>
            <a:off x="2101510" y="370921"/>
            <a:ext cx="7988980" cy="626325"/>
          </a:xfrm>
        </p:spPr>
        <p:txBody>
          <a:bodyPr/>
          <a:lstStyle/>
          <a:p>
            <a:r>
              <a:rPr lang="en-US" sz="4400" dirty="0"/>
              <a:t>MS Team</a:t>
            </a:r>
          </a:p>
        </p:txBody>
      </p:sp>
      <p:sp>
        <p:nvSpPr>
          <p:cNvPr id="8" name="Text Placeholder 7">
            <a:extLst>
              <a:ext uri="{FF2B5EF4-FFF2-40B4-BE49-F238E27FC236}">
                <a16:creationId xmlns:a16="http://schemas.microsoft.com/office/drawing/2014/main" id="{7F04D1FD-8ED5-3852-A64C-81F9064A7CFF}"/>
              </a:ext>
            </a:extLst>
          </p:cNvPr>
          <p:cNvSpPr>
            <a:spLocks noGrp="1"/>
          </p:cNvSpPr>
          <p:nvPr>
            <p:ph type="body" sz="quarter" idx="14"/>
          </p:nvPr>
        </p:nvSpPr>
        <p:spPr>
          <a:xfrm>
            <a:off x="1749713" y="1233305"/>
            <a:ext cx="9761667" cy="4940611"/>
          </a:xfrm>
        </p:spPr>
        <p:txBody>
          <a:bodyPr>
            <a:normAutofit lnSpcReduction="10000"/>
          </a:bodyPr>
          <a:lstStyle/>
          <a:p>
            <a:pPr>
              <a:buFont typeface="Arial" panose="020B0604020202020204" pitchFamily="34" charset="0"/>
              <a:buChar char="•"/>
            </a:pPr>
            <a:r>
              <a:rPr lang="en-US" sz="2400" b="1" kern="0" dirty="0">
                <a:effectLst/>
                <a:latin typeface="+mn-lt"/>
                <a:ea typeface="Times New Roman" panose="02020603050405020304" pitchFamily="18" charset="0"/>
                <a:cs typeface="Times New Roman" panose="02020603050405020304" pitchFamily="18" charset="0"/>
              </a:rPr>
              <a:t>All team members are required to have MS Teams installed on their computers.</a:t>
            </a:r>
            <a:r>
              <a:rPr lang="en-US" sz="2400" dirty="0"/>
              <a:t> The Data Mine uses MS Teams as one of our primary communication tools.</a:t>
            </a:r>
          </a:p>
          <a:p>
            <a:pPr>
              <a:buFont typeface="Arial" panose="020B0604020202020204" pitchFamily="34" charset="0"/>
              <a:buChar char="•"/>
            </a:pPr>
            <a:endParaRPr lang="en-US" sz="2400" dirty="0">
              <a:latin typeface="+mn-lt"/>
            </a:endParaRPr>
          </a:p>
          <a:p>
            <a:pPr>
              <a:buFont typeface="Arial" panose="020B0604020202020204" pitchFamily="34" charset="0"/>
              <a:buChar char="•"/>
            </a:pPr>
            <a:r>
              <a:rPr lang="en-US" sz="2400" dirty="0">
                <a:latin typeface="+mn-lt"/>
              </a:rPr>
              <a:t>Be sure to check MS Team daily for team updates.</a:t>
            </a:r>
          </a:p>
          <a:p>
            <a:pPr>
              <a:buFont typeface="Arial" panose="020B0604020202020204" pitchFamily="34" charset="0"/>
              <a:buChar char="•"/>
            </a:pPr>
            <a:endParaRPr lang="en-US" sz="2400" dirty="0">
              <a:latin typeface="+mn-lt"/>
            </a:endParaRPr>
          </a:p>
          <a:p>
            <a:pPr>
              <a:buFont typeface="Arial" panose="020B0604020202020204" pitchFamily="34" charset="0"/>
              <a:buChar char="•"/>
            </a:pPr>
            <a:r>
              <a:rPr lang="en-US" sz="2400" dirty="0">
                <a:latin typeface="+mn-lt"/>
              </a:rPr>
              <a:t>Respond to TA and messages sent by mentors in chat or using emotes in teams.</a:t>
            </a:r>
          </a:p>
          <a:p>
            <a:pPr>
              <a:buFont typeface="Arial" panose="020B0604020202020204" pitchFamily="34" charset="0"/>
              <a:buChar char="•"/>
            </a:pPr>
            <a:endParaRPr lang="en-US" sz="2400" dirty="0">
              <a:latin typeface="+mn-lt"/>
            </a:endParaRPr>
          </a:p>
          <a:p>
            <a:pPr>
              <a:buFont typeface="Arial" panose="020B0604020202020204" pitchFamily="34" charset="0"/>
              <a:buChar char="•"/>
            </a:pPr>
            <a:r>
              <a:rPr lang="en-US" sz="2400" dirty="0">
                <a:latin typeface="+mn-lt"/>
              </a:rPr>
              <a:t>Share team progress in teams chat so everyone on the team is on the same page.</a:t>
            </a:r>
          </a:p>
          <a:p>
            <a:pPr>
              <a:buFont typeface="Arial" panose="020B0604020202020204" pitchFamily="34" charset="0"/>
              <a:buChar char="•"/>
            </a:pPr>
            <a:endParaRPr lang="en-US" sz="2400" dirty="0">
              <a:latin typeface="+mn-lt"/>
            </a:endParaRPr>
          </a:p>
          <a:p>
            <a:pPr>
              <a:buFont typeface="Arial" panose="020B0604020202020204" pitchFamily="34" charset="0"/>
              <a:buChar char="•"/>
            </a:pPr>
            <a:r>
              <a:rPr lang="en-US" sz="2400" dirty="0">
                <a:latin typeface="+mn-lt"/>
              </a:rPr>
              <a:t>Message mentors via team if you have any questions regarding the project throughout the sprint. </a:t>
            </a:r>
          </a:p>
          <a:p>
            <a:pPr marL="0" indent="0">
              <a:buNone/>
            </a:pPr>
            <a:endParaRPr lang="en-US" sz="2200" dirty="0">
              <a:latin typeface="+mn-lt"/>
            </a:endParaRPr>
          </a:p>
          <a:p>
            <a:endParaRPr lang="en-US" dirty="0"/>
          </a:p>
        </p:txBody>
      </p:sp>
      <p:sp>
        <p:nvSpPr>
          <p:cNvPr id="5" name="Slide Number Placeholder 4">
            <a:extLst>
              <a:ext uri="{FF2B5EF4-FFF2-40B4-BE49-F238E27FC236}">
                <a16:creationId xmlns:a16="http://schemas.microsoft.com/office/drawing/2014/main" id="{079CDBEF-9D1D-DDB1-C4C8-A9817DA62F9A}"/>
              </a:ext>
            </a:extLst>
          </p:cNvPr>
          <p:cNvSpPr>
            <a:spLocks noGrp="1"/>
          </p:cNvSpPr>
          <p:nvPr>
            <p:ph type="sldNum" sz="quarter" idx="12"/>
          </p:nvPr>
        </p:nvSpPr>
        <p:spPr/>
        <p:txBody>
          <a:bodyPr/>
          <a:lstStyle/>
          <a:p>
            <a:fld id="{8A7A6979-0714-4377-B894-6BE4C2D6E202}" type="slidenum">
              <a:rPr lang="en-US" smtClean="0"/>
              <a:pPr/>
              <a:t>6</a:t>
            </a:fld>
            <a:endParaRPr lang="en-US"/>
          </a:p>
        </p:txBody>
      </p:sp>
      <p:sp>
        <p:nvSpPr>
          <p:cNvPr id="4" name="Date Placeholder 3">
            <a:extLst>
              <a:ext uri="{FF2B5EF4-FFF2-40B4-BE49-F238E27FC236}">
                <a16:creationId xmlns:a16="http://schemas.microsoft.com/office/drawing/2014/main" id="{4CDE6F09-9B10-5238-7123-0B118E57F72B}"/>
              </a:ext>
            </a:extLst>
          </p:cNvPr>
          <p:cNvSpPr>
            <a:spLocks noGrp="1"/>
          </p:cNvSpPr>
          <p:nvPr>
            <p:ph type="dt" sz="half" idx="4294967295"/>
          </p:nvPr>
        </p:nvSpPr>
        <p:spPr>
          <a:xfrm>
            <a:off x="11169650" y="6221413"/>
            <a:ext cx="1022350" cy="323850"/>
          </a:xfrm>
        </p:spPr>
        <p:txBody>
          <a:bodyPr/>
          <a:lstStyle/>
          <a:p>
            <a:fld id="{D47A9A36-4EB0-BF46-AE48-7CDA251B954B}" type="datetime1">
              <a:rPr lang="en-US" smtClean="0"/>
              <a:pPr/>
              <a:t>1/5/24</a:t>
            </a:fld>
            <a:endParaRPr lang="en-US"/>
          </a:p>
        </p:txBody>
      </p:sp>
      <p:pic>
        <p:nvPicPr>
          <p:cNvPr id="2050" name="Picture 2" descr="Teams Icon">
            <a:extLst>
              <a:ext uri="{FF2B5EF4-FFF2-40B4-BE49-F238E27FC236}">
                <a16:creationId xmlns:a16="http://schemas.microsoft.com/office/drawing/2014/main" id="{343F1420-C146-1C26-26B9-2B5F85BD8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2807" y="5390580"/>
            <a:ext cx="1464548" cy="14645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yellow and purple emoji&#10;&#10;Description automatically generated">
            <a:extLst>
              <a:ext uri="{FF2B5EF4-FFF2-40B4-BE49-F238E27FC236}">
                <a16:creationId xmlns:a16="http://schemas.microsoft.com/office/drawing/2014/main" id="{D8A24EDD-936E-57DC-3A36-550CD7DFA0AD}"/>
              </a:ext>
            </a:extLst>
          </p:cNvPr>
          <p:cNvPicPr>
            <a:picLocks noChangeAspect="1"/>
          </p:cNvPicPr>
          <p:nvPr/>
        </p:nvPicPr>
        <p:blipFill>
          <a:blip r:embed="rId4"/>
          <a:stretch>
            <a:fillRect/>
          </a:stretch>
        </p:blipFill>
        <p:spPr>
          <a:xfrm>
            <a:off x="3327919" y="3494060"/>
            <a:ext cx="2578100" cy="419100"/>
          </a:xfrm>
          <a:prstGeom prst="rect">
            <a:avLst/>
          </a:prstGeom>
        </p:spPr>
      </p:pic>
    </p:spTree>
    <p:extLst>
      <p:ext uri="{BB962C8B-B14F-4D97-AF65-F5344CB8AC3E}">
        <p14:creationId xmlns:p14="http://schemas.microsoft.com/office/powerpoint/2010/main" val="3316132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5732-930D-434D-F72B-85BB9BA7FB9D}"/>
              </a:ext>
            </a:extLst>
          </p:cNvPr>
          <p:cNvSpPr>
            <a:spLocks noGrp="1"/>
          </p:cNvSpPr>
          <p:nvPr>
            <p:ph type="ctrTitle"/>
          </p:nvPr>
        </p:nvSpPr>
        <p:spPr>
          <a:xfrm>
            <a:off x="2101510" y="231273"/>
            <a:ext cx="9551302" cy="768672"/>
          </a:xfrm>
        </p:spPr>
        <p:txBody>
          <a:bodyPr/>
          <a:lstStyle/>
          <a:p>
            <a:r>
              <a:rPr lang="en-US" sz="5400" dirty="0"/>
              <a:t>Basic Rules of Engagement</a:t>
            </a:r>
          </a:p>
        </p:txBody>
      </p:sp>
      <p:sp>
        <p:nvSpPr>
          <p:cNvPr id="6" name="Slide Number Placeholder 5">
            <a:extLst>
              <a:ext uri="{FF2B5EF4-FFF2-40B4-BE49-F238E27FC236}">
                <a16:creationId xmlns:a16="http://schemas.microsoft.com/office/drawing/2014/main" id="{FFAE1C52-3148-6BB5-7F01-CBFD7692687E}"/>
              </a:ext>
            </a:extLst>
          </p:cNvPr>
          <p:cNvSpPr>
            <a:spLocks noGrp="1"/>
          </p:cNvSpPr>
          <p:nvPr>
            <p:ph type="sldNum" sz="quarter" idx="12"/>
          </p:nvPr>
        </p:nvSpPr>
        <p:spPr/>
        <p:txBody>
          <a:bodyPr/>
          <a:lstStyle/>
          <a:p>
            <a:fld id="{8A7A6979-0714-4377-B894-6BE4C2D6E202}" type="slidenum">
              <a:rPr lang="en-US" smtClean="0"/>
              <a:pPr/>
              <a:t>7</a:t>
            </a:fld>
            <a:endParaRPr lang="en-US"/>
          </a:p>
        </p:txBody>
      </p:sp>
      <p:pic>
        <p:nvPicPr>
          <p:cNvPr id="3" name="Picture 2" descr="10 steps for establishing team norms">
            <a:extLst>
              <a:ext uri="{FF2B5EF4-FFF2-40B4-BE49-F238E27FC236}">
                <a16:creationId xmlns:a16="http://schemas.microsoft.com/office/drawing/2014/main" id="{AC7927D6-6EA1-33F7-5F64-F672EEAD1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69" y="-152528"/>
            <a:ext cx="12889085" cy="67452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6B2934-C7DC-FB74-10E6-5C0E966F6A0D}"/>
              </a:ext>
            </a:extLst>
          </p:cNvPr>
          <p:cNvSpPr txBox="1"/>
          <p:nvPr/>
        </p:nvSpPr>
        <p:spPr>
          <a:xfrm>
            <a:off x="-68666" y="6586602"/>
            <a:ext cx="13486050" cy="369332"/>
          </a:xfrm>
          <a:prstGeom prst="rect">
            <a:avLst/>
          </a:prstGeom>
          <a:noFill/>
        </p:spPr>
        <p:txBody>
          <a:bodyPr wrap="square">
            <a:spAutoFit/>
          </a:bodyPr>
          <a:lstStyle/>
          <a:p>
            <a:r>
              <a:rPr lang="en-US" dirty="0"/>
              <a:t>https://</a:t>
            </a:r>
            <a:r>
              <a:rPr lang="en-US" dirty="0" err="1"/>
              <a:t>www.ccl.org</a:t>
            </a:r>
            <a:r>
              <a:rPr lang="en-US" dirty="0"/>
              <a:t>/articles/leading-effectively-articles/the-real-world-guide-to-team-norms/</a:t>
            </a:r>
          </a:p>
        </p:txBody>
      </p:sp>
    </p:spTree>
    <p:extLst>
      <p:ext uri="{BB962C8B-B14F-4D97-AF65-F5344CB8AC3E}">
        <p14:creationId xmlns:p14="http://schemas.microsoft.com/office/powerpoint/2010/main" val="24843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98A7-592A-53C5-CFAF-42D24508BF9C}"/>
              </a:ext>
            </a:extLst>
          </p:cNvPr>
          <p:cNvSpPr>
            <a:spLocks noGrp="1"/>
          </p:cNvSpPr>
          <p:nvPr>
            <p:ph type="ctrTitle"/>
          </p:nvPr>
        </p:nvSpPr>
        <p:spPr/>
        <p:txBody>
          <a:bodyPr/>
          <a:lstStyle/>
          <a:p>
            <a:r>
              <a:rPr lang="en-US" dirty="0"/>
              <a:t>Establishing Team Norms</a:t>
            </a:r>
          </a:p>
        </p:txBody>
      </p:sp>
      <p:sp>
        <p:nvSpPr>
          <p:cNvPr id="3" name="Subtitle 2">
            <a:extLst>
              <a:ext uri="{FF2B5EF4-FFF2-40B4-BE49-F238E27FC236}">
                <a16:creationId xmlns:a16="http://schemas.microsoft.com/office/drawing/2014/main" id="{58BD7CD7-C298-7873-B9FD-E8A235AD5472}"/>
              </a:ext>
            </a:extLst>
          </p:cNvPr>
          <p:cNvSpPr>
            <a:spLocks noGrp="1"/>
          </p:cNvSpPr>
          <p:nvPr>
            <p:ph type="subTitle" idx="1"/>
          </p:nvPr>
        </p:nvSpPr>
        <p:spPr/>
        <p:txBody>
          <a:bodyPr/>
          <a:lstStyle/>
          <a:p>
            <a:r>
              <a:rPr lang="en-US" dirty="0"/>
              <a:t>What are some must do behaviors we will commit to?</a:t>
            </a:r>
          </a:p>
        </p:txBody>
      </p:sp>
      <p:sp>
        <p:nvSpPr>
          <p:cNvPr id="4" name="Text Placeholder 3">
            <a:extLst>
              <a:ext uri="{FF2B5EF4-FFF2-40B4-BE49-F238E27FC236}">
                <a16:creationId xmlns:a16="http://schemas.microsoft.com/office/drawing/2014/main" id="{81A8CF54-F8F2-D7F5-6D4A-047DEB8B13F7}"/>
              </a:ext>
            </a:extLst>
          </p:cNvPr>
          <p:cNvSpPr>
            <a:spLocks noGrp="1"/>
          </p:cNvSpPr>
          <p:nvPr>
            <p:ph type="body" sz="quarter" idx="14"/>
          </p:nvPr>
        </p:nvSpPr>
        <p:spPr/>
        <p:txBody>
          <a:bodyPr/>
          <a:lstStyle/>
          <a:p>
            <a:r>
              <a:rPr lang="en-US" dirty="0"/>
              <a:t>Example: Ask before giving feedback. Sometimes team members might be going through a tough time and hearing negative feedback would not be appropriate. </a:t>
            </a:r>
          </a:p>
        </p:txBody>
      </p:sp>
      <p:sp>
        <p:nvSpPr>
          <p:cNvPr id="5" name="Slide Number Placeholder 4">
            <a:extLst>
              <a:ext uri="{FF2B5EF4-FFF2-40B4-BE49-F238E27FC236}">
                <a16:creationId xmlns:a16="http://schemas.microsoft.com/office/drawing/2014/main" id="{3277AFD8-8F67-D957-1401-47841352702B}"/>
              </a:ext>
            </a:extLst>
          </p:cNvPr>
          <p:cNvSpPr>
            <a:spLocks noGrp="1"/>
          </p:cNvSpPr>
          <p:nvPr>
            <p:ph type="sldNum" sz="quarter" idx="12"/>
          </p:nvPr>
        </p:nvSpPr>
        <p:spPr/>
        <p:txBody>
          <a:bodyPr/>
          <a:lstStyle/>
          <a:p>
            <a:fld id="{8A7A6979-0714-4377-B894-6BE4C2D6E202}" type="slidenum">
              <a:rPr lang="en-US" smtClean="0"/>
              <a:pPr/>
              <a:t>8</a:t>
            </a:fld>
            <a:endParaRPr lang="en-US"/>
          </a:p>
        </p:txBody>
      </p:sp>
    </p:spTree>
    <p:extLst>
      <p:ext uri="{BB962C8B-B14F-4D97-AF65-F5344CB8AC3E}">
        <p14:creationId xmlns:p14="http://schemas.microsoft.com/office/powerpoint/2010/main" val="1851801630"/>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1" id="{31B5829C-EB69-4E85-8A96-9C9AE3B8A29B}" vid="{744B8B3E-5C57-4A65-A799-9CC7541E0E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TotalTime>
  <Words>466</Words>
  <Application>Microsoft Macintosh PowerPoint</Application>
  <PresentationFormat>Widescreen</PresentationFormat>
  <Paragraphs>56</Paragraphs>
  <Slides>8</Slides>
  <Notes>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Acumin Pro ExtraCondensed Smbd</vt:lpstr>
      <vt:lpstr>Acumin Pro SemiCondensed</vt:lpstr>
      <vt:lpstr>United Sans Cd Md</vt:lpstr>
      <vt:lpstr>Arial</vt:lpstr>
      <vt:lpstr>United Sans Rg Lt</vt:lpstr>
      <vt:lpstr>Acumin Pro Medium</vt:lpstr>
      <vt:lpstr>Acumin Pro Semibold</vt:lpstr>
      <vt:lpstr>Acumin Pro ExtraCondensed</vt:lpstr>
      <vt:lpstr>Acumin Pro</vt:lpstr>
      <vt:lpstr>United Sans Rg Md</vt:lpstr>
      <vt:lpstr>Wingdings</vt:lpstr>
      <vt:lpstr>Calibri</vt:lpstr>
      <vt:lpstr>Purdue2</vt:lpstr>
      <vt:lpstr>Setting Expectations</vt:lpstr>
      <vt:lpstr>Communication</vt:lpstr>
      <vt:lpstr>Communication</vt:lpstr>
      <vt:lpstr>Communication</vt:lpstr>
      <vt:lpstr>DS Support Ticket</vt:lpstr>
      <vt:lpstr>MS Team</vt:lpstr>
      <vt:lpstr>Basic Rules of Engagement</vt:lpstr>
      <vt:lpstr>Establishing Team Norms</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Willis, J M.</dc:creator>
  <cp:lastModifiedBy>Chen, Cai Shun</cp:lastModifiedBy>
  <cp:revision>4</cp:revision>
  <dcterms:created xsi:type="dcterms:W3CDTF">2020-04-19T19:01:37Z</dcterms:created>
  <dcterms:modified xsi:type="dcterms:W3CDTF">2024-01-05T12:40:11Z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2022-12-14T12:50:16Z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25b401d6-df89-43ed-a1e5-06ce27152254</vt:lpwstr>
  </property>
  <property fmtid="{D5CDD505-2E9C-101B-9397-08002B2CF9AE}" pid="8" name="MSIP_Label_4044bd30-2ed7-4c9d-9d12-46200872a97b_ContentBits">
    <vt:lpwstr>0</vt:lpwstr>
  </property>
</Properties>
</file>