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257" r:id="rId5"/>
    <p:sldId id="354" r:id="rId6"/>
    <p:sldId id="351" r:id="rId7"/>
    <p:sldId id="352" r:id="rId8"/>
    <p:sldId id="353" r:id="rId9"/>
    <p:sldId id="355" r:id="rId10"/>
  </p:sldIdLst>
  <p:sldSz cx="12192000" cy="6858000"/>
  <p:notesSz cx="6858000" cy="9144000"/>
  <p:embeddedFontLst>
    <p:embeddedFont>
      <p:font typeface="Acumin Pro" panose="020F0502020204030204" pitchFamily="34" charset="0"/>
      <p:regular r:id="rId12"/>
      <p:bold r:id="rId13"/>
      <p:italic r:id="rId14"/>
      <p:boldItalic r:id="rId15"/>
    </p:embeddedFont>
    <p:embeddedFont>
      <p:font typeface="Acumin Pro ExtraCondensed" panose="020F0502020204030204" pitchFamily="34" charset="0"/>
      <p:regular r:id="rId16"/>
      <p:bold r:id="rId17"/>
      <p:italic r:id="rId18"/>
      <p:boldItalic r:id="rId19"/>
    </p:embeddedFont>
    <p:embeddedFont>
      <p:font typeface="Acumin Pro SemiCondensed" panose="020F0502020204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ranklin Gothic Book" panose="020B0503020102020204" pitchFamily="34" charset="0"/>
      <p:regular r:id="rId28"/>
      <p:italic r:id="rId29"/>
    </p:embeddedFont>
    <p:embeddedFont>
      <p:font typeface="Franklin Gothic Medium" panose="020B0603020102020204" pitchFamily="34" charset="0"/>
      <p:regular r:id="rId30"/>
      <p:italic r:id="rId31"/>
    </p:embeddedFont>
    <p:embeddedFont>
      <p:font typeface="Franklin Gothic Medium Cond" panose="020B060603040202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99F"/>
    <a:srgbClr val="DDB945"/>
    <a:srgbClr val="CFB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FA47D-9019-AA42-B546-C98140492BDC}" v="1" dt="2023-04-12T14:32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668"/>
  </p:normalViewPr>
  <p:slideViewPr>
    <p:cSldViewPr snapToGrid="0">
      <p:cViewPr varScale="1">
        <p:scale>
          <a:sx n="105" d="100"/>
          <a:sy n="105" d="100"/>
        </p:scale>
        <p:origin x="1216" y="200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3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66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97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70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1641B97-9FFC-02AC-9A83-AD9CF1F958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039C530-4D1F-8F28-146E-3ECC4BBCE9E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C4977-AD33-556A-2AED-7416F7D439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56456-EFF1-AF89-28F7-3D4A6920E0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35B86-20D4-13D9-0376-A64DF5C381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A9D6A4-F44C-720B-EF21-A331231A64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214780" y="125714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214780" y="314295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5982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4563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D3EBD5-219C-5B88-5FAA-E3535228FBD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B1371B0-95CE-4462-18BB-F77CBC19BF8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785C5DB-355E-CD09-6EF5-58F892E8FB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E9F3313-6532-97CE-1E0D-3A21EA40A39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E94D6C-2E61-91FC-DA54-8FB71DE93C0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1943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756D1137-A56F-85A2-FEB3-FEBA9D3C86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19721" y="204322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326B9638-0AB1-0F11-EA67-211E598673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37240" y="2040672"/>
            <a:ext cx="2950589" cy="1691333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Lorem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ipsum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sit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amet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consetetur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sadipscing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elitr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nonumy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eirmod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tempor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invidunt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ut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labore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magna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aliquyam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erat, sed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diam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voluptua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 At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vero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eos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accusam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justo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duo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dolores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et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ea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rebum</a:t>
            </a:r>
            <a:r>
              <a:rPr lang="de-DE" sz="1400" dirty="0">
                <a:solidFill>
                  <a:schemeClr val="bg1"/>
                </a:solidFill>
                <a:latin typeface="Franklin Gothic Book" panose="020B0503020102020204" pitchFamily="34" charset="0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0"/>
            <a:endParaRPr lang="en-US" dirty="0"/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F278F-8AAE-FA0B-4B47-AB0FFECE69F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DDE6D-DD47-E873-4306-EBFC1F91F65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58850-3E44-9220-12DF-98BC6F729C54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 algn="r"/>
            <a:r>
              <a:rPr lang="en-US"/>
              <a:t>3/31/23            </a:t>
            </a:r>
            <a:fld id="{2D8F9ACA-D6C0-E54C-B1B8-E9196C9CD104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67524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0ED9A8-0DA3-BC24-94A1-086C8ECA81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11E696-D9D7-67E3-048E-80603F311A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ack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2647199" y="1501742"/>
            <a:ext cx="6801602" cy="1685077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6000" b="1" i="1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Slide </a:t>
            </a:r>
            <a:r>
              <a:rPr lang="en-US" err="1"/>
              <a:t>Acumin</a:t>
            </a:r>
            <a:r>
              <a:rPr lang="en-US"/>
              <a:t> Pro Extra Cond Bold Italic 60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647197" y="3937834"/>
            <a:ext cx="6801603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4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11" name="Purdue Logo" descr="Purdue Logo">
            <a:extLst>
              <a:ext uri="{FF2B5EF4-FFF2-40B4-BE49-F238E27FC236}">
                <a16:creationId xmlns:a16="http://schemas.microsoft.com/office/drawing/2014/main" id="{EA75A1C2-E386-F54B-A1CF-CCEB6306B1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1493" y="5987945"/>
            <a:ext cx="2459736" cy="440287"/>
          </a:xfrm>
          <a:prstGeom prst="rect">
            <a:avLst/>
          </a:prstGeom>
        </p:spPr>
      </p:pic>
      <p:sp>
        <p:nvSpPr>
          <p:cNvPr id="12" name="Date">
            <a:extLst>
              <a:ext uri="{FF2B5EF4-FFF2-40B4-BE49-F238E27FC236}">
                <a16:creationId xmlns:a16="http://schemas.microsoft.com/office/drawing/2014/main" id="{569EEC58-EAB4-064A-8F4A-AFD41D2C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26248" y="6220740"/>
            <a:ext cx="1021891" cy="323968"/>
          </a:xfrm>
        </p:spPr>
        <p:txBody>
          <a:bodyPr/>
          <a:lstStyle>
            <a:lvl1pPr>
              <a:defRPr>
                <a:solidFill>
                  <a:schemeClr val="accent4">
                    <a:alpha val="70000"/>
                  </a:schemeClr>
                </a:solidFill>
              </a:defRPr>
            </a:lvl1pPr>
          </a:lstStyle>
          <a:p>
            <a:fld id="{D47A9A36-4EB0-BF46-AE48-7CDA251B954B}" type="datetime1">
              <a:rPr lang="en-US" smtClean="0"/>
              <a:pPr/>
              <a:t>8/30/23</a:t>
            </a:fld>
            <a:endParaRPr lang="en-US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F5536D05-EE19-B94F-AEFA-CBB9C74B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96500" y="6200875"/>
            <a:ext cx="48768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Line 1">
            <a:extLst>
              <a:ext uri="{FF2B5EF4-FFF2-40B4-BE49-F238E27FC236}">
                <a16:creationId xmlns:a16="http://schemas.microsoft.com/office/drawing/2014/main" id="{6A4A8F82-5B38-7048-AC2C-C6614B1C1F87}"/>
              </a:ext>
            </a:extLst>
          </p:cNvPr>
          <p:cNvCxnSpPr/>
          <p:nvPr userDrawn="1"/>
        </p:nvCxnSpPr>
        <p:spPr>
          <a:xfrm>
            <a:off x="1281648" y="5789"/>
            <a:ext cx="0" cy="646446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Line 2">
            <a:extLst>
              <a:ext uri="{FF2B5EF4-FFF2-40B4-BE49-F238E27FC236}">
                <a16:creationId xmlns:a16="http://schemas.microsoft.com/office/drawing/2014/main" id="{8D8B04B8-2399-454A-B669-A05BD4291FE0}"/>
              </a:ext>
            </a:extLst>
          </p:cNvPr>
          <p:cNvCxnSpPr>
            <a:cxnSpLocks/>
          </p:cNvCxnSpPr>
          <p:nvPr userDrawn="1"/>
        </p:nvCxnSpPr>
        <p:spPr>
          <a:xfrm>
            <a:off x="8724900" y="5735256"/>
            <a:ext cx="0" cy="112274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ne 3">
            <a:extLst>
              <a:ext uri="{FF2B5EF4-FFF2-40B4-BE49-F238E27FC236}">
                <a16:creationId xmlns:a16="http://schemas.microsoft.com/office/drawing/2014/main" id="{E7D4788F-092F-E04C-9AB1-9F6377412706}"/>
              </a:ext>
            </a:extLst>
          </p:cNvPr>
          <p:cNvCxnSpPr>
            <a:cxnSpLocks/>
          </p:cNvCxnSpPr>
          <p:nvPr userDrawn="1"/>
        </p:nvCxnSpPr>
        <p:spPr>
          <a:xfrm>
            <a:off x="10880901" y="1597306"/>
            <a:ext cx="0" cy="5260694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81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6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752599" y="0"/>
            <a:ext cx="10439397" cy="908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2107520" y="437030"/>
            <a:ext cx="7988980" cy="51244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Acumin Pro ExtraCondensed" panose="020B0508020202020204" pitchFamily="34" charset="77"/>
              </a:defRPr>
            </a:lvl1pPr>
          </a:lstStyle>
          <a:p>
            <a:r>
              <a:rPr lang="en-US"/>
              <a:t>Title </a:t>
            </a:r>
            <a:r>
              <a:rPr lang="en-US" err="1"/>
              <a:t>Acumin</a:t>
            </a:r>
            <a:r>
              <a:rPr lang="en-US"/>
              <a:t> Pro Extra Cond Bold Italic 36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2107518" y="1345167"/>
            <a:ext cx="7988982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Acumin Pro SemiCondensed" panose="020B0506020202020204" pitchFamily="34" charset="77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 </a:t>
            </a:r>
            <a:r>
              <a:rPr lang="en-US" err="1"/>
              <a:t>Acumin</a:t>
            </a:r>
            <a:r>
              <a:rPr lang="en-US"/>
              <a:t> Pro Semi Cond Bold 22 </a:t>
            </a:r>
            <a:r>
              <a:rPr lang="en-US" err="1"/>
              <a:t>pt</a:t>
            </a:r>
            <a:endParaRPr lang="en-US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66056" y="1917389"/>
            <a:ext cx="73660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877984E-7F57-E649-B9D9-2C224098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5132" y="6227000"/>
            <a:ext cx="48768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Line 1">
            <a:extLst>
              <a:ext uri="{FF2B5EF4-FFF2-40B4-BE49-F238E27FC236}">
                <a16:creationId xmlns:a16="http://schemas.microsoft.com/office/drawing/2014/main" id="{8936B9D4-1725-3C46-A32F-C28623BAF26E}"/>
              </a:ext>
            </a:extLst>
          </p:cNvPr>
          <p:cNvCxnSpPr/>
          <p:nvPr userDrawn="1"/>
        </p:nvCxnSpPr>
        <p:spPr>
          <a:xfrm>
            <a:off x="1281648" y="5789"/>
            <a:ext cx="0" cy="646446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24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5952">
          <p15:clr>
            <a:srgbClr val="FBAE40"/>
          </p15:clr>
        </p15:guide>
        <p15:guide id="5" pos="6848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1104">
          <p15:clr>
            <a:srgbClr val="FBAE40"/>
          </p15:clr>
        </p15:guide>
        <p15:guide id="8" pos="1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92463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A0E95C-D44C-0BD3-29E1-C39EBAC823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718D0-66F2-E88D-01BB-CD3AF9F1A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718D0-66F2-E88D-01BB-CD3AF9F1A3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4FE2-5844-7885-7089-16924C393E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23E79-165A-C0A0-34F4-D4CD4FAC54E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20F0F-7917-55BD-382B-A4E02410819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3/31/23            ‹#›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9200A-5F39-EB36-4116-B2C1717CC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48231" y="6295058"/>
            <a:ext cx="1786567" cy="3239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3/31/23            ‹#›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  <p:sldLayoutId id="2147483715" r:id="rId27"/>
    <p:sldLayoutId id="2147483716" r:id="rId28"/>
  </p:sldLayoutIdLst>
  <p:hf sldNum="0" hdr="0" dt="0"/>
  <p:txStyles>
    <p:titleStyle>
      <a:lvl1pPr algn="l" defTabSz="914400" rtl="0" eaLnBrk="1" fontAlgn="t" latinLnBrk="0" hangingPunct="1">
        <a:lnSpc>
          <a:spcPct val="90000"/>
        </a:lnSpc>
        <a:spcBef>
          <a:spcPct val="0"/>
        </a:spcBef>
        <a:buNone/>
        <a:defRPr lang="en-US" sz="48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create.kahoot.it/share/tdm-agile-review/2d89128e-9e57-4d18-8f67-4e8b703d749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standuply.com%2Fblog%2Fwp-content%2Fuploads%2F2022%2F01%2F713158b01a2c8c580e121343d12d07dc.jpg&amp;tbnid=U1EvDdS4QHnpnM&amp;vet=12ahUKEwj9-e-RiYOBAxXiKd4AHRQUAggQMygHegQIARBm..i&amp;imgrefurl=https%3A%2F%2Fstanduply.com%2Fblog%2Fdaily-standup-meeting%2F&amp;docid=7CzlEgczntqR1M&amp;w=2000&amp;h=1200&amp;q=sprint%20stand%20up&amp;ved=2ahUKEwj9-e-RiYOBAxXiKd4AHRQUAggQMygHegQIARB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edium.com%2Fagileinsider%2Fmastering-the-daily-stand-up-e3e543e54161%3Fsource%3Drss------productivity-5&amp;psig=AOvVaw0iohNneEjxencPIlyvTwUK&amp;ust=1693439839395000&amp;source=images&amp;cd=vfe&amp;opi=89978449&amp;ved=0CA8QjRxqFwoTCMDXsZKJg4EDFQAAAAAdAAAAABA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flaticon.com%2Ffree-icon%2Fgithub-logo_25231&amp;psig=AOvVaw2nhGUs_jS7ORH8htTDzuIi&amp;ust=1693439460929000&amp;source=images&amp;cd=vfe&amp;opi=89978449&amp;ved=0CA8QjRxqFwoTCJjaiOOHg4EDFQAAAAAdAAAAABAE" TargetMode="External"/><Relationship Id="rId2" Type="http://schemas.openxmlformats.org/officeDocument/2006/relationships/hyperlink" Target="https://the-examples-book.com/starter-guides/tools-and-standards/git/github-anvil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54EA7F14-B9DE-164B-9F38-47D5668D2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1790" y="1840297"/>
            <a:ext cx="8217317" cy="939488"/>
          </a:xfrm>
        </p:spPr>
        <p:txBody>
          <a:bodyPr/>
          <a:lstStyle/>
          <a:p>
            <a:r>
              <a:rPr lang="en-US" sz="6600" dirty="0">
                <a:solidFill>
                  <a:srgbClr val="EBD99F"/>
                </a:solidFill>
                <a:latin typeface="Acumin Pro ExtraCondensed"/>
              </a:rPr>
              <a:t>Agile reflection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CAA48C-2045-8749-8754-B722B9DB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0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Review Kahoot (8 minutes)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8/30/23</a:t>
            </a:fld>
            <a:endParaRPr lang="en-US"/>
          </a:p>
        </p:txBody>
      </p:sp>
      <p:pic>
        <p:nvPicPr>
          <p:cNvPr id="1026" name="Picture 2" descr="Kahoot! | Community of Online Research Assignments">
            <a:extLst>
              <a:ext uri="{FF2B5EF4-FFF2-40B4-BE49-F238E27FC236}">
                <a16:creationId xmlns:a16="http://schemas.microsoft.com/office/drawing/2014/main" id="{706301AB-2337-B601-58E1-827AA680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1859181"/>
            <a:ext cx="8299450" cy="466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BA4F46-BAE2-18F8-A826-9EC0425B33EE}"/>
              </a:ext>
            </a:extLst>
          </p:cNvPr>
          <p:cNvSpPr txBox="1"/>
          <p:nvPr/>
        </p:nvSpPr>
        <p:spPr>
          <a:xfrm>
            <a:off x="1936750" y="1212850"/>
            <a:ext cx="83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Kahoot Link: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4"/>
              </a:rPr>
              <a:t>create.kahoot.it</a:t>
            </a:r>
            <a:r>
              <a:rPr lang="en-US" dirty="0">
                <a:solidFill>
                  <a:schemeClr val="bg1"/>
                </a:solidFill>
                <a:hlinkClick r:id="rId4"/>
              </a:rPr>
              <a:t>/share/tdm-agile-review/2d89128e-9e57-4d18-8f67-4e8b703d7493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7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Retrospective (8 minutes)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8/30/23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went well during Sprint #1? (Lego Activity, Mentor/Lab Meeting)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went less during Sprint #1? (Lego Activity, Mentor/Lab Meeting)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How can we improve Sprint #2?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are some questions you have regarding Spring #1?</a:t>
            </a:r>
          </a:p>
          <a:p>
            <a:endParaRPr lang="en-US" dirty="0"/>
          </a:p>
        </p:txBody>
      </p:sp>
      <p:pic>
        <p:nvPicPr>
          <p:cNvPr id="2050" name="Picture 2" descr="Agile Testing: a Symphony of People, Ideas, and Technology">
            <a:extLst>
              <a:ext uri="{FF2B5EF4-FFF2-40B4-BE49-F238E27FC236}">
                <a16:creationId xmlns:a16="http://schemas.microsoft.com/office/drawing/2014/main" id="{6D9C0401-180E-BE32-7802-4FBE44229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12" y="3930650"/>
            <a:ext cx="271068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97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Daily Stand-up (5-10 minutes)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8/30/23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have you been working on since the last meeting?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are you currently working on?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Are there any blockers or barriers preventing you from doing your work?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 descr="Daily Standup Meeting: Best Standup Tools and Agile Software">
            <a:hlinkClick r:id="rId3"/>
            <a:extLst>
              <a:ext uri="{FF2B5EF4-FFF2-40B4-BE49-F238E27FC236}">
                <a16:creationId xmlns:a16="http://schemas.microsoft.com/office/drawing/2014/main" id="{E9388E02-BC6C-C182-4675-CA824DE5D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101" y="4017200"/>
            <a:ext cx="36830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49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>
                <a:solidFill>
                  <a:srgbClr val="EBD99F"/>
                </a:solidFill>
              </a:rPr>
              <a:t>Sprint Planning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8/30/23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388497-E684-709C-58BB-E0CD5F4CEA90}"/>
              </a:ext>
            </a:extLst>
          </p:cNvPr>
          <p:cNvSpPr txBox="1">
            <a:spLocks/>
          </p:cNvSpPr>
          <p:nvPr/>
        </p:nvSpPr>
        <p:spPr>
          <a:xfrm>
            <a:off x="2101510" y="1591421"/>
            <a:ext cx="7763458" cy="449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What are some task we want to focus on completing this sprint?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Who will work on these task(s)?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What will the final product of this task look like?</a:t>
            </a:r>
          </a:p>
          <a:p>
            <a:endParaRPr lang="en-US" dirty="0"/>
          </a:p>
        </p:txBody>
      </p:sp>
      <p:pic>
        <p:nvPicPr>
          <p:cNvPr id="4098" name="Picture 2" descr="Mastering the Daily Stand-Up. Agile Ceremonies, Part 2 of 6 | by Manoukian  | Agile Insider | Jun, 2023 | Medium">
            <a:hlinkClick r:id="rId3"/>
            <a:extLst>
              <a:ext uri="{FF2B5EF4-FFF2-40B4-BE49-F238E27FC236}">
                <a16:creationId xmlns:a16="http://schemas.microsoft.com/office/drawing/2014/main" id="{F2433468-3D6E-98FD-70DE-534E567A8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200" y="3142877"/>
            <a:ext cx="4627837" cy="308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8AB06A-6B63-9A84-6282-A333F77AF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10" y="370921"/>
            <a:ext cx="7988980" cy="626325"/>
          </a:xfrm>
        </p:spPr>
        <p:txBody>
          <a:bodyPr/>
          <a:lstStyle/>
          <a:p>
            <a:r>
              <a:rPr lang="en-US" sz="4400" dirty="0" err="1">
                <a:solidFill>
                  <a:srgbClr val="EBD99F"/>
                </a:solidFill>
              </a:rPr>
              <a:t>Github</a:t>
            </a:r>
            <a:r>
              <a:rPr lang="en-US" sz="4400" dirty="0">
                <a:solidFill>
                  <a:srgbClr val="EBD99F"/>
                </a:solidFill>
              </a:rPr>
              <a:t> on Anvil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CDBEF-9D1D-DDB1-C4C8-A9817DA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6F09-9B10-5238-7123-0B118E57F72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744769" y="6227670"/>
            <a:ext cx="1161231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>
                    <a:alpha val="70000"/>
                  </a:schemeClr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C8DACD-4E35-4E4C-AC75-C3DE50F04E7E}" type="datetime1">
              <a:rPr lang="en-US" smtClean="0"/>
              <a:pPr/>
              <a:t>8/30/23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678FA1-F450-79FC-F095-B4F244524A43}"/>
              </a:ext>
            </a:extLst>
          </p:cNvPr>
          <p:cNvSpPr txBox="1"/>
          <p:nvPr/>
        </p:nvSpPr>
        <p:spPr>
          <a:xfrm>
            <a:off x="1433384" y="5580669"/>
            <a:ext cx="104661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Github on Anvil Guide: </a:t>
            </a:r>
          </a:p>
          <a:p>
            <a:r>
              <a:rPr lang="en-US" dirty="0">
                <a:solidFill>
                  <a:schemeClr val="bg1"/>
                </a:solidFill>
                <a:hlinkClick r:id="rId2"/>
              </a:rPr>
              <a:t>https://the-examples-book.com/starter-guides/tools-and-standards/git/github-anvil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 descr="Github Logo - Free social media icons">
            <a:hlinkClick r:id="rId3"/>
            <a:extLst>
              <a:ext uri="{FF2B5EF4-FFF2-40B4-BE49-F238E27FC236}">
                <a16:creationId xmlns:a16="http://schemas.microsoft.com/office/drawing/2014/main" id="{A18E4878-3EB5-C054-023C-815DD3F1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596" y="1573083"/>
            <a:ext cx="3431747" cy="343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5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ster Template.potx" id="{7A2887B6-AF1A-E24D-8E9D-870BBF53B331}" vid="{56A60E50-7EF6-C244-B1D3-2D887417ED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3" ma:contentTypeDescription="Create a new document." ma:contentTypeScope="" ma:versionID="309c718596e4092f54ce9aa93358bb8d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0c34f3e70276db9d2471c2526b8de3df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D795B0-FAA0-424A-9B96-7691ED1EF2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2006/metadata/properties"/>
    <ds:schemaRef ds:uri="d6656b4d-3fa0-4709-acfb-d5e813445d1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7af3f4b-4b66-46f9-8456-831d9bc3e73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8096</TotalTime>
  <Words>193</Words>
  <Application>Microsoft Macintosh PowerPoint</Application>
  <PresentationFormat>Widescreen</PresentationFormat>
  <Paragraphs>42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Calibri</vt:lpstr>
      <vt:lpstr>Wingdings</vt:lpstr>
      <vt:lpstr>Franklin Gothic Medium</vt:lpstr>
      <vt:lpstr>Franklin Gothic Medium Cond</vt:lpstr>
      <vt:lpstr>Franklin Gothic Book</vt:lpstr>
      <vt:lpstr>Acumin Pro ExtraCondensed</vt:lpstr>
      <vt:lpstr>Acumin Pro SemiCondensed</vt:lpstr>
      <vt:lpstr>Arial</vt:lpstr>
      <vt:lpstr>Acumin Pro</vt:lpstr>
      <vt:lpstr>Office Theme</vt:lpstr>
      <vt:lpstr>Agile reflection</vt:lpstr>
      <vt:lpstr>Sprint Review Kahoot (8 minutes)</vt:lpstr>
      <vt:lpstr>Sprint Retrospective (8 minutes) </vt:lpstr>
      <vt:lpstr>Daily Stand-up (5-10 minutes)</vt:lpstr>
      <vt:lpstr>Sprint Planning </vt:lpstr>
      <vt:lpstr>Github on Anvil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Ramona McCarthy</dc:creator>
  <cp:lastModifiedBy>Chen, Cai Shun</cp:lastModifiedBy>
  <cp:revision>33</cp:revision>
  <dcterms:created xsi:type="dcterms:W3CDTF">2023-02-16T02:16:06Z</dcterms:created>
  <dcterms:modified xsi:type="dcterms:W3CDTF">2023-08-30T17:36:37Z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