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Fira Sans Ultra-Bold" charset="1" panose="020B0903050000020004"/>
      <p:regular r:id="rId15"/>
    </p:embeddedFont>
    <p:embeddedFont>
      <p:font typeface="Overpass Light" charset="1" panose="00000400000000000000"/>
      <p:regular r:id="rId16"/>
    </p:embeddedFont>
    <p:embeddedFont>
      <p:font typeface="Fira Sans Bold" charset="1" panose="020B0803050000020004"/>
      <p:regular r:id="rId17"/>
    </p:embeddedFont>
    <p:embeddedFont>
      <p:font typeface="Overpass" charset="1" panose="00000500000000000000"/>
      <p:regular r:id="rId18"/>
    </p:embeddedFont>
    <p:embeddedFont>
      <p:font typeface="Overpass Ultra-Bold" charset="1" panose="000009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jpeg" Type="http://schemas.openxmlformats.org/officeDocument/2006/relationships/image"/><Relationship Id="rId8" Target="../media/VAG07YxgwYo.mp4" Type="http://schemas.openxmlformats.org/officeDocument/2006/relationships/video"/><Relationship Id="rId9" Target="../media/VAG07YxgwYo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4353" y="536250"/>
            <a:ext cx="18018776" cy="89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8"/>
              </a:lnSpc>
            </a:pPr>
            <a:r>
              <a:rPr lang="en-US" sz="12998" b="true">
                <a:solidFill>
                  <a:srgbClr val="FFFFFF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Major Tom (NASADataCopilot)</a:t>
            </a:r>
          </a:p>
          <a:p>
            <a:pPr algn="l">
              <a:lnSpc>
                <a:spcPts val="8960"/>
              </a:lnSpc>
            </a:pPr>
            <a:r>
              <a:rPr lang="en-US" sz="6400" b="true">
                <a:solidFill>
                  <a:srgbClr val="FFFFFF"/>
                </a:solidFill>
                <a:latin typeface="Fira Sans Ultra-Bold"/>
                <a:ea typeface="Fira Sans Ultra-Bold"/>
                <a:cs typeface="Fira Sans Ultra-Bold"/>
                <a:sym typeface="Fira Sans Ultra-Bold"/>
              </a:rPr>
              <a:t>Your AI copilot for NASA data analysis</a:t>
            </a:r>
          </a:p>
          <a:p>
            <a:pPr algn="l">
              <a:lnSpc>
                <a:spcPts val="12879"/>
              </a:lnSpc>
            </a:pPr>
          </a:p>
          <a:p>
            <a:pPr algn="l">
              <a:lnSpc>
                <a:spcPts val="1287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27686" y="7682236"/>
            <a:ext cx="5451049" cy="2023702"/>
          </a:xfrm>
          <a:custGeom>
            <a:avLst/>
            <a:gdLst/>
            <a:ahLst/>
            <a:cxnLst/>
            <a:rect r="r" b="b" t="t" l="l"/>
            <a:pathLst>
              <a:path h="2023702" w="5451049">
                <a:moveTo>
                  <a:pt x="0" y="0"/>
                </a:moveTo>
                <a:lnTo>
                  <a:pt x="5451049" y="0"/>
                </a:lnTo>
                <a:lnTo>
                  <a:pt x="5451049" y="2023702"/>
                </a:lnTo>
                <a:lnTo>
                  <a:pt x="0" y="20237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4353" y="7548886"/>
            <a:ext cx="2138601" cy="2046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Meritxell Cordon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Sneyder Murillo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Uzziel Perez</a:t>
            </a:r>
          </a:p>
          <a:p>
            <a:pPr algn="r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Manel Cerezo</a:t>
            </a:r>
          </a:p>
          <a:p>
            <a:pPr algn="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David Larrosa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9558" y="2835273"/>
            <a:ext cx="15729985" cy="642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DATA ML Pipeline require human Expert manual validation </a:t>
            </a:r>
          </a:p>
          <a:p>
            <a:pPr algn="just" marL="1727170" indent="-57572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expert knowledge</a:t>
            </a:r>
          </a:p>
          <a:p>
            <a:pPr algn="just" marL="1727170" indent="-57572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cost of time and resources</a:t>
            </a:r>
          </a:p>
          <a:p>
            <a:pPr algn="just">
              <a:lnSpc>
                <a:spcPts val="5599"/>
              </a:lnSpc>
            </a:pPr>
          </a:p>
          <a:p>
            <a:pPr algn="just" marL="863585" indent="-431792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No tools available for non prof</a:t>
            </a: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essionals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  <a:p>
            <a:pPr algn="just" marL="863585" indent="-431792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Low explainability for the results and exponential growth of astronomical data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9558" y="876245"/>
            <a:ext cx="1223069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Problem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772451" y="876272"/>
            <a:ext cx="1371549" cy="1371549"/>
          </a:xfrm>
          <a:custGeom>
            <a:avLst/>
            <a:gdLst/>
            <a:ahLst/>
            <a:cxnLst/>
            <a:rect r="r" b="b" t="t" l="l"/>
            <a:pathLst>
              <a:path h="1371549" w="1371549">
                <a:moveTo>
                  <a:pt x="0" y="0"/>
                </a:moveTo>
                <a:lnTo>
                  <a:pt x="1371549" y="0"/>
                </a:lnTo>
                <a:lnTo>
                  <a:pt x="1371549" y="1371550"/>
                </a:lnTo>
                <a:lnTo>
                  <a:pt x="0" y="13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0037" y="2822790"/>
            <a:ext cx="14847927" cy="501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User-friendly and interactive AI-based tool that delivers:</a:t>
            </a:r>
          </a:p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F</a:t>
            </a: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ast and automated validations </a:t>
            </a:r>
          </a:p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</a:t>
            </a: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lear and human-r</a:t>
            </a: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eadable explanations</a:t>
            </a:r>
          </a:p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S</a:t>
            </a: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calable design adaptable to the user´s level of expertise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278058" y="922716"/>
            <a:ext cx="1429459" cy="1429459"/>
          </a:xfrm>
          <a:custGeom>
            <a:avLst/>
            <a:gdLst/>
            <a:ahLst/>
            <a:cxnLst/>
            <a:rect r="r" b="b" t="t" l="l"/>
            <a:pathLst>
              <a:path h="1429459" w="1429459">
                <a:moveTo>
                  <a:pt x="0" y="0"/>
                </a:moveTo>
                <a:lnTo>
                  <a:pt x="1429459" y="0"/>
                </a:lnTo>
                <a:lnTo>
                  <a:pt x="1429459" y="1429459"/>
                </a:lnTo>
                <a:lnTo>
                  <a:pt x="0" y="1429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51643"/>
            <a:ext cx="598540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51426" y="1020266"/>
            <a:ext cx="1377223" cy="1377223"/>
          </a:xfrm>
          <a:custGeom>
            <a:avLst/>
            <a:gdLst/>
            <a:ahLst/>
            <a:cxnLst/>
            <a:rect r="r" b="b" t="t" l="l"/>
            <a:pathLst>
              <a:path h="1377223" w="1377223">
                <a:moveTo>
                  <a:pt x="0" y="0"/>
                </a:moveTo>
                <a:lnTo>
                  <a:pt x="1377223" y="0"/>
                </a:lnTo>
                <a:lnTo>
                  <a:pt x="1377223" y="1377223"/>
                </a:lnTo>
                <a:lnTo>
                  <a:pt x="0" y="1377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98106" y="2009156"/>
            <a:ext cx="13690290" cy="9075170"/>
          </a:xfrm>
          <a:prstGeom prst="rect">
            <a:avLst/>
          </a:prstGeom>
        </p:spPr>
      </p:pic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8595" t="15341" r="9044" b="0"/>
          <a:stretch>
            <a:fillRect/>
          </a:stretch>
        </p:blipFill>
        <p:spPr>
          <a:xfrm flipH="false" flipV="false" rot="0">
            <a:off x="3986024" y="3217632"/>
            <a:ext cx="9282891" cy="610828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023075"/>
            <a:ext cx="1223069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The Project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51426" y="1020266"/>
            <a:ext cx="1377223" cy="1377223"/>
          </a:xfrm>
          <a:custGeom>
            <a:avLst/>
            <a:gdLst/>
            <a:ahLst/>
            <a:cxnLst/>
            <a:rect r="r" b="b" t="t" l="l"/>
            <a:pathLst>
              <a:path h="1377223" w="1377223">
                <a:moveTo>
                  <a:pt x="0" y="0"/>
                </a:moveTo>
                <a:lnTo>
                  <a:pt x="1377223" y="0"/>
                </a:lnTo>
                <a:lnTo>
                  <a:pt x="1377223" y="1377223"/>
                </a:lnTo>
                <a:lnTo>
                  <a:pt x="0" y="1377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98106" y="2009156"/>
            <a:ext cx="13690290" cy="907517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023075"/>
            <a:ext cx="1223069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The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36843" y="1020266"/>
            <a:ext cx="1377223" cy="1377223"/>
          </a:xfrm>
          <a:custGeom>
            <a:avLst/>
            <a:gdLst/>
            <a:ahLst/>
            <a:cxnLst/>
            <a:rect r="r" b="b" t="t" l="l"/>
            <a:pathLst>
              <a:path h="1377223" w="1377223">
                <a:moveTo>
                  <a:pt x="0" y="0"/>
                </a:moveTo>
                <a:lnTo>
                  <a:pt x="1377222" y="0"/>
                </a:lnTo>
                <a:lnTo>
                  <a:pt x="1377222" y="1377223"/>
                </a:lnTo>
                <a:lnTo>
                  <a:pt x="0" y="1377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94943" y="1543739"/>
            <a:ext cx="14683799" cy="9733759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023075"/>
            <a:ext cx="1223069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The Project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8148" y="2835273"/>
            <a:ext cx="14847927" cy="501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Easy interaction with Language Model that creates a user-friendly experience </a:t>
            </a:r>
          </a:p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Prepared for easy installation on local and Cloud using containers</a:t>
            </a:r>
          </a:p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 Light"/>
                <a:ea typeface="Overpass Light"/>
                <a:cs typeface="Overpass Light"/>
                <a:sym typeface="Overpass Light"/>
              </a:rPr>
              <a:t>Lets users experiment with new data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92126" y="1117778"/>
            <a:ext cx="1396398" cy="1396398"/>
          </a:xfrm>
          <a:custGeom>
            <a:avLst/>
            <a:gdLst/>
            <a:ahLst/>
            <a:cxnLst/>
            <a:rect r="r" b="b" t="t" l="l"/>
            <a:pathLst>
              <a:path h="1396398" w="1396398">
                <a:moveTo>
                  <a:pt x="0" y="0"/>
                </a:moveTo>
                <a:lnTo>
                  <a:pt x="1396398" y="0"/>
                </a:lnTo>
                <a:lnTo>
                  <a:pt x="1396398" y="1396397"/>
                </a:lnTo>
                <a:lnTo>
                  <a:pt x="0" y="1396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90170"/>
            <a:ext cx="12230690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Value proposition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3075"/>
            <a:ext cx="14675137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Target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9571" y="2189208"/>
            <a:ext cx="13821084" cy="825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Educational systems(Science schools, PhD students...)</a:t>
            </a: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Researchers</a:t>
            </a: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Astrophysics </a:t>
            </a: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Afficionados</a:t>
            </a: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Private agencies based on space</a:t>
            </a:r>
          </a:p>
          <a:p>
            <a:pPr algn="l" marL="863585" indent="-431792" lvl="1">
              <a:lnSpc>
                <a:spcPts val="795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Overpass"/>
                <a:ea typeface="Overpass"/>
                <a:cs typeface="Overpass"/>
                <a:sym typeface="Overpass"/>
              </a:rPr>
              <a:t>Public administrations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04054" y="991883"/>
            <a:ext cx="1433988" cy="1433988"/>
          </a:xfrm>
          <a:custGeom>
            <a:avLst/>
            <a:gdLst/>
            <a:ahLst/>
            <a:cxnLst/>
            <a:rect r="r" b="b" t="t" l="l"/>
            <a:pathLst>
              <a:path h="1433988" w="1433988">
                <a:moveTo>
                  <a:pt x="0" y="0"/>
                </a:moveTo>
                <a:lnTo>
                  <a:pt x="1433988" y="0"/>
                </a:lnTo>
                <a:lnTo>
                  <a:pt x="1433988" y="1433989"/>
                </a:lnTo>
                <a:lnTo>
                  <a:pt x="0" y="1433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143500"/>
            <a:ext cx="7186147" cy="2163698"/>
            <a:chOff x="0" y="0"/>
            <a:chExt cx="1892648" cy="569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92648" cy="569863"/>
            </a:xfrm>
            <a:custGeom>
              <a:avLst/>
              <a:gdLst/>
              <a:ahLst/>
              <a:cxnLst/>
              <a:rect r="r" b="b" t="t" l="l"/>
              <a:pathLst>
                <a:path h="569863" w="1892648">
                  <a:moveTo>
                    <a:pt x="54944" y="0"/>
                  </a:moveTo>
                  <a:lnTo>
                    <a:pt x="1837704" y="0"/>
                  </a:lnTo>
                  <a:cubicBezTo>
                    <a:pt x="1868048" y="0"/>
                    <a:pt x="1892648" y="24599"/>
                    <a:pt x="1892648" y="54944"/>
                  </a:cubicBezTo>
                  <a:lnTo>
                    <a:pt x="1892648" y="514919"/>
                  </a:lnTo>
                  <a:cubicBezTo>
                    <a:pt x="1892648" y="545263"/>
                    <a:pt x="1868048" y="569863"/>
                    <a:pt x="1837704" y="569863"/>
                  </a:cubicBezTo>
                  <a:lnTo>
                    <a:pt x="54944" y="569863"/>
                  </a:lnTo>
                  <a:cubicBezTo>
                    <a:pt x="24599" y="569863"/>
                    <a:pt x="0" y="545263"/>
                    <a:pt x="0" y="514919"/>
                  </a:cubicBezTo>
                  <a:lnTo>
                    <a:pt x="0" y="54944"/>
                  </a:lnTo>
                  <a:cubicBezTo>
                    <a:pt x="0" y="24599"/>
                    <a:pt x="24599" y="0"/>
                    <a:pt x="54944" y="0"/>
                  </a:cubicBezTo>
                  <a:close/>
                </a:path>
              </a:pathLst>
            </a:custGeom>
            <a:solidFill>
              <a:srgbClr val="04102C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892648" cy="6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Deploy anywhere, start instantly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 Speed of adoption and flexibility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16951" y="2839640"/>
            <a:ext cx="7186147" cy="2163698"/>
            <a:chOff x="0" y="0"/>
            <a:chExt cx="1892648" cy="5698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2648" cy="569863"/>
            </a:xfrm>
            <a:custGeom>
              <a:avLst/>
              <a:gdLst/>
              <a:ahLst/>
              <a:cxnLst/>
              <a:rect r="r" b="b" t="t" l="l"/>
              <a:pathLst>
                <a:path h="569863" w="1892648">
                  <a:moveTo>
                    <a:pt x="54944" y="0"/>
                  </a:moveTo>
                  <a:lnTo>
                    <a:pt x="1837704" y="0"/>
                  </a:lnTo>
                  <a:cubicBezTo>
                    <a:pt x="1868048" y="0"/>
                    <a:pt x="1892648" y="24599"/>
                    <a:pt x="1892648" y="54944"/>
                  </a:cubicBezTo>
                  <a:lnTo>
                    <a:pt x="1892648" y="514919"/>
                  </a:lnTo>
                  <a:cubicBezTo>
                    <a:pt x="1892648" y="545264"/>
                    <a:pt x="1868048" y="569863"/>
                    <a:pt x="1837704" y="569863"/>
                  </a:cubicBezTo>
                  <a:lnTo>
                    <a:pt x="54944" y="569863"/>
                  </a:lnTo>
                  <a:cubicBezTo>
                    <a:pt x="24599" y="569863"/>
                    <a:pt x="0" y="545264"/>
                    <a:pt x="0" y="514919"/>
                  </a:cubicBezTo>
                  <a:lnTo>
                    <a:pt x="0" y="54944"/>
                  </a:lnTo>
                  <a:cubicBezTo>
                    <a:pt x="0" y="24599"/>
                    <a:pt x="24599" y="0"/>
                    <a:pt x="54944" y="0"/>
                  </a:cubicBezTo>
                  <a:close/>
                </a:path>
              </a:pathLst>
            </a:custGeom>
            <a:solidFill>
              <a:srgbClr val="04102C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892648" cy="6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Effortless adoption, intuitive design</a:t>
              </a:r>
              <a:r>
                <a:rPr lang="en-US" sz="29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Ease of use and broad appeal</a:t>
              </a:r>
            </a:p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839640"/>
            <a:ext cx="7186147" cy="2163698"/>
            <a:chOff x="0" y="0"/>
            <a:chExt cx="1892648" cy="5698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92648" cy="569863"/>
            </a:xfrm>
            <a:custGeom>
              <a:avLst/>
              <a:gdLst/>
              <a:ahLst/>
              <a:cxnLst/>
              <a:rect r="r" b="b" t="t" l="l"/>
              <a:pathLst>
                <a:path h="569863" w="1892648">
                  <a:moveTo>
                    <a:pt x="54944" y="0"/>
                  </a:moveTo>
                  <a:lnTo>
                    <a:pt x="1837704" y="0"/>
                  </a:lnTo>
                  <a:cubicBezTo>
                    <a:pt x="1868048" y="0"/>
                    <a:pt x="1892648" y="24599"/>
                    <a:pt x="1892648" y="54944"/>
                  </a:cubicBezTo>
                  <a:lnTo>
                    <a:pt x="1892648" y="514919"/>
                  </a:lnTo>
                  <a:cubicBezTo>
                    <a:pt x="1892648" y="545263"/>
                    <a:pt x="1868048" y="569863"/>
                    <a:pt x="1837704" y="569863"/>
                  </a:cubicBezTo>
                  <a:lnTo>
                    <a:pt x="54944" y="569863"/>
                  </a:lnTo>
                  <a:cubicBezTo>
                    <a:pt x="24599" y="569863"/>
                    <a:pt x="0" y="545263"/>
                    <a:pt x="0" y="514919"/>
                  </a:cubicBezTo>
                  <a:lnTo>
                    <a:pt x="0" y="54944"/>
                  </a:lnTo>
                  <a:cubicBezTo>
                    <a:pt x="0" y="24599"/>
                    <a:pt x="24599" y="0"/>
                    <a:pt x="54944" y="0"/>
                  </a:cubicBezTo>
                  <a:close/>
                </a:path>
              </a:pathLst>
            </a:custGeom>
            <a:solidFill>
              <a:srgbClr val="04102C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1892648" cy="6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Rapid, automated assurance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Efficiency and reliability</a:t>
              </a:r>
            </a:p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16951" y="5143500"/>
            <a:ext cx="7186147" cy="2163698"/>
            <a:chOff x="0" y="0"/>
            <a:chExt cx="1892648" cy="5698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92648" cy="569863"/>
            </a:xfrm>
            <a:custGeom>
              <a:avLst/>
              <a:gdLst/>
              <a:ahLst/>
              <a:cxnLst/>
              <a:rect r="r" b="b" t="t" l="l"/>
              <a:pathLst>
                <a:path h="569863" w="1892648">
                  <a:moveTo>
                    <a:pt x="54944" y="0"/>
                  </a:moveTo>
                  <a:lnTo>
                    <a:pt x="1837704" y="0"/>
                  </a:lnTo>
                  <a:cubicBezTo>
                    <a:pt x="1868048" y="0"/>
                    <a:pt x="1892648" y="24599"/>
                    <a:pt x="1892648" y="54944"/>
                  </a:cubicBezTo>
                  <a:lnTo>
                    <a:pt x="1892648" y="514919"/>
                  </a:lnTo>
                  <a:cubicBezTo>
                    <a:pt x="1892648" y="545263"/>
                    <a:pt x="1868048" y="569863"/>
                    <a:pt x="1837704" y="569863"/>
                  </a:cubicBezTo>
                  <a:lnTo>
                    <a:pt x="54944" y="569863"/>
                  </a:lnTo>
                  <a:cubicBezTo>
                    <a:pt x="24599" y="569863"/>
                    <a:pt x="0" y="545263"/>
                    <a:pt x="0" y="514919"/>
                  </a:cubicBezTo>
                  <a:lnTo>
                    <a:pt x="0" y="54944"/>
                  </a:lnTo>
                  <a:cubicBezTo>
                    <a:pt x="0" y="24599"/>
                    <a:pt x="24599" y="0"/>
                    <a:pt x="54944" y="0"/>
                  </a:cubicBezTo>
                  <a:close/>
                </a:path>
              </a:pathLst>
            </a:custGeom>
            <a:solidFill>
              <a:srgbClr val="04102C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1892648" cy="6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Transparent, explainable results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Trust and clarity</a:t>
              </a:r>
            </a:p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591035" y="7608592"/>
            <a:ext cx="9105931" cy="2163698"/>
            <a:chOff x="0" y="0"/>
            <a:chExt cx="2398270" cy="5698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98270" cy="569863"/>
            </a:xfrm>
            <a:custGeom>
              <a:avLst/>
              <a:gdLst/>
              <a:ahLst/>
              <a:cxnLst/>
              <a:rect r="r" b="b" t="t" l="l"/>
              <a:pathLst>
                <a:path h="569863" w="2398270">
                  <a:moveTo>
                    <a:pt x="43361" y="0"/>
                  </a:moveTo>
                  <a:lnTo>
                    <a:pt x="2354909" y="0"/>
                  </a:lnTo>
                  <a:cubicBezTo>
                    <a:pt x="2366409" y="0"/>
                    <a:pt x="2377438" y="4568"/>
                    <a:pt x="2385570" y="12700"/>
                  </a:cubicBezTo>
                  <a:cubicBezTo>
                    <a:pt x="2393702" y="20832"/>
                    <a:pt x="2398270" y="31861"/>
                    <a:pt x="2398270" y="43361"/>
                  </a:cubicBezTo>
                  <a:lnTo>
                    <a:pt x="2398270" y="526502"/>
                  </a:lnTo>
                  <a:cubicBezTo>
                    <a:pt x="2398270" y="550450"/>
                    <a:pt x="2378857" y="569863"/>
                    <a:pt x="2354909" y="569863"/>
                  </a:cubicBezTo>
                  <a:lnTo>
                    <a:pt x="43361" y="569863"/>
                  </a:lnTo>
                  <a:cubicBezTo>
                    <a:pt x="19413" y="569863"/>
                    <a:pt x="0" y="550450"/>
                    <a:pt x="0" y="526502"/>
                  </a:cubicBezTo>
                  <a:lnTo>
                    <a:pt x="0" y="43361"/>
                  </a:lnTo>
                  <a:cubicBezTo>
                    <a:pt x="0" y="19413"/>
                    <a:pt x="19413" y="0"/>
                    <a:pt x="43361" y="0"/>
                  </a:cubicBezTo>
                  <a:close/>
                </a:path>
              </a:pathLst>
            </a:custGeom>
            <a:solidFill>
              <a:srgbClr val="04102C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2398270" cy="684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Overpass Ultra-Bold"/>
                  <a:ea typeface="Overpass Ultra-Bold"/>
                  <a:cs typeface="Overpass Ultra-Bold"/>
                  <a:sym typeface="Overpass Ultra-Bold"/>
                </a:rPr>
                <a:t>Scalable design for everyone</a:t>
              </a:r>
              <a:r>
                <a:rPr lang="en-US" sz="29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 </a:t>
              </a: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verpass"/>
                  <a:ea typeface="Overpass"/>
                  <a:cs typeface="Overpass"/>
                  <a:sym typeface="Overpass"/>
                </a:rPr>
                <a:t>Growth and universal value, bring science closer to people</a:t>
              </a:r>
            </a:p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883325" y="8882345"/>
            <a:ext cx="1039546" cy="1039546"/>
          </a:xfrm>
          <a:custGeom>
            <a:avLst/>
            <a:gdLst/>
            <a:ahLst/>
            <a:cxnLst/>
            <a:rect r="r" b="b" t="t" l="l"/>
            <a:pathLst>
              <a:path h="1039546" w="1039546">
                <a:moveTo>
                  <a:pt x="0" y="0"/>
                </a:moveTo>
                <a:lnTo>
                  <a:pt x="1039545" y="0"/>
                </a:lnTo>
                <a:lnTo>
                  <a:pt x="1039545" y="1039546"/>
                </a:lnTo>
                <a:lnTo>
                  <a:pt x="0" y="10395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318216" y="1130172"/>
            <a:ext cx="1157411" cy="1157411"/>
          </a:xfrm>
          <a:custGeom>
            <a:avLst/>
            <a:gdLst/>
            <a:ahLst/>
            <a:cxnLst/>
            <a:rect r="r" b="b" t="t" l="l"/>
            <a:pathLst>
              <a:path h="1157411" w="1157411">
                <a:moveTo>
                  <a:pt x="0" y="0"/>
                </a:moveTo>
                <a:lnTo>
                  <a:pt x="1157411" y="0"/>
                </a:lnTo>
                <a:lnTo>
                  <a:pt x="1157411" y="1157411"/>
                </a:lnTo>
                <a:lnTo>
                  <a:pt x="0" y="115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1023075"/>
            <a:ext cx="5960518" cy="152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50"/>
              </a:lnSpc>
            </a:pPr>
            <a:r>
              <a:rPr lang="en-US" sz="11000" b="true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Outcome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DAG05xUrwpE</dc:identifier>
  <dcterms:modified xsi:type="dcterms:W3CDTF">2011-08-01T06:04:30Z</dcterms:modified>
  <cp:revision>1</cp:revision>
  <dc:title>NASA DataPilot</dc:title>
</cp:coreProperties>
</file>