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Source Sans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regular.fntdata"/><Relationship Id="rId20" Type="http://schemas.openxmlformats.org/officeDocument/2006/relationships/slide" Target="slides/slide15.xml"/><Relationship Id="rId42" Type="http://schemas.openxmlformats.org/officeDocument/2006/relationships/font" Target="fonts/SourceSansPro-italic.fntdata"/><Relationship Id="rId41" Type="http://schemas.openxmlformats.org/officeDocument/2006/relationships/font" Target="fonts/SourceSansPr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SourceSansPr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78b724219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78b724219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78b724219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78b724219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d78b724219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d78b724219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78b724219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78b724219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78b724219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78b724219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78b72421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78b72421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78b724219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78b724219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7685936e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7685936e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78b7242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78b7242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78b724219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78b724219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d7685936e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d7685936e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78b72421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78b72421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d78b72421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d78b72421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d78b724219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d78b724219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78b724219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78b724219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78b72421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d78b72421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78b724219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78b724219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78b724219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78b724219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78b72421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d78b72421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78b72421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d78b72421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78b72421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78b72421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d7685936e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d7685936e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78b724219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78b724219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7685936e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7685936e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7685936e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7685936e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7685936e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7685936e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78b724219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78b724219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78b724219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78b724219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78b724219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78b724219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DJIA Stock Analysis</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Jeffrey Dean, Yuvik Umapathy, Yiwei 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Calculated 5 and 10 day </a:t>
            </a:r>
            <a:r>
              <a:rPr lang="en"/>
              <a:t>moving</a:t>
            </a:r>
            <a:r>
              <a:rPr lang="en"/>
              <a:t> averages (1 &amp; 2 weeks) for each stock</a:t>
            </a:r>
            <a:endParaRPr/>
          </a:p>
          <a:p>
            <a:pPr indent="-317500" lvl="1" marL="914400" rtl="0" algn="l">
              <a:spcBef>
                <a:spcPts val="0"/>
              </a:spcBef>
              <a:spcAft>
                <a:spcPts val="0"/>
              </a:spcAft>
              <a:buSzPts val="1400"/>
              <a:buChar char="○"/>
            </a:pPr>
            <a:r>
              <a:rPr lang="en"/>
              <a:t>Added it to the closing price data frame</a:t>
            </a:r>
            <a:endParaRPr/>
          </a:p>
          <a:p>
            <a:pPr indent="-342900" lvl="0" marL="457200" rtl="0" algn="l">
              <a:spcBef>
                <a:spcPts val="0"/>
              </a:spcBef>
              <a:spcAft>
                <a:spcPts val="0"/>
              </a:spcAft>
              <a:buSzPts val="1800"/>
              <a:buChar char="●"/>
            </a:pPr>
            <a:r>
              <a:rPr lang="en"/>
              <a:t>Created a function that indicated a buy signal if the 5 day moving </a:t>
            </a:r>
            <a:r>
              <a:rPr lang="en"/>
              <a:t>average</a:t>
            </a:r>
            <a:r>
              <a:rPr lang="en"/>
              <a:t> &gt; 10 day moving average and a sell signal if the opposite happened</a:t>
            </a:r>
            <a:endParaRPr/>
          </a:p>
          <a:p>
            <a:pPr indent="-342900" lvl="0" marL="457200" rtl="0" algn="l">
              <a:spcBef>
                <a:spcPts val="0"/>
              </a:spcBef>
              <a:spcAft>
                <a:spcPts val="0"/>
              </a:spcAft>
              <a:buSzPts val="1800"/>
              <a:buChar char="●"/>
            </a:pPr>
            <a:r>
              <a:rPr lang="en"/>
              <a:t>Also made a function to plot the closing prices of a specific stock, 5 &amp; 10 day rolling averages, and the buy/sell indicators on the same graph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23"/>
          <p:cNvPicPr preferRelativeResize="0"/>
          <p:nvPr/>
        </p:nvPicPr>
        <p:blipFill rotWithShape="1">
          <a:blip r:embed="rId3">
            <a:alphaModFix/>
          </a:blip>
          <a:srcRect b="13874" l="21821" r="14649" t="22802"/>
          <a:stretch/>
        </p:blipFill>
        <p:spPr>
          <a:xfrm>
            <a:off x="582650" y="331500"/>
            <a:ext cx="7812250" cy="4380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Apple</a:t>
            </a:r>
            <a:endParaRPr/>
          </a:p>
        </p:txBody>
      </p:sp>
      <p:pic>
        <p:nvPicPr>
          <p:cNvPr id="122" name="Google Shape;122;p24"/>
          <p:cNvPicPr preferRelativeResize="0"/>
          <p:nvPr/>
        </p:nvPicPr>
        <p:blipFill rotWithShape="1">
          <a:blip r:embed="rId3">
            <a:alphaModFix/>
          </a:blip>
          <a:srcRect b="30330" l="21854" r="27637" t="32099"/>
          <a:stretch/>
        </p:blipFill>
        <p:spPr>
          <a:xfrm>
            <a:off x="442050" y="2099525"/>
            <a:ext cx="7022050" cy="2938024"/>
          </a:xfrm>
          <a:prstGeom prst="rect">
            <a:avLst/>
          </a:prstGeom>
          <a:noFill/>
          <a:ln>
            <a:noFill/>
          </a:ln>
        </p:spPr>
      </p:pic>
      <p:pic>
        <p:nvPicPr>
          <p:cNvPr id="123" name="Google Shape;123;p24"/>
          <p:cNvPicPr preferRelativeResize="0"/>
          <p:nvPr/>
        </p:nvPicPr>
        <p:blipFill rotWithShape="1">
          <a:blip r:embed="rId4">
            <a:alphaModFix/>
          </a:blip>
          <a:srcRect b="23936" l="21857" r="55061" t="42491"/>
          <a:stretch/>
        </p:blipFill>
        <p:spPr>
          <a:xfrm>
            <a:off x="6380300" y="123849"/>
            <a:ext cx="2590699" cy="21196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JPMorgan</a:t>
            </a:r>
            <a:endParaRPr/>
          </a:p>
        </p:txBody>
      </p:sp>
      <p:pic>
        <p:nvPicPr>
          <p:cNvPr id="129" name="Google Shape;129;p25"/>
          <p:cNvPicPr preferRelativeResize="0"/>
          <p:nvPr/>
        </p:nvPicPr>
        <p:blipFill rotWithShape="1">
          <a:blip r:embed="rId3">
            <a:alphaModFix/>
          </a:blip>
          <a:srcRect b="19671" l="22306" r="28232" t="41959"/>
          <a:stretch/>
        </p:blipFill>
        <p:spPr>
          <a:xfrm>
            <a:off x="832387" y="1168900"/>
            <a:ext cx="7479226" cy="32636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Microsoft</a:t>
            </a:r>
            <a:endParaRPr/>
          </a:p>
        </p:txBody>
      </p:sp>
      <p:pic>
        <p:nvPicPr>
          <p:cNvPr id="135" name="Google Shape;135;p26"/>
          <p:cNvPicPr preferRelativeResize="0"/>
          <p:nvPr/>
        </p:nvPicPr>
        <p:blipFill rotWithShape="1">
          <a:blip r:embed="rId3">
            <a:alphaModFix/>
          </a:blip>
          <a:srcRect b="20469" l="21406" r="27036" t="40628"/>
          <a:stretch/>
        </p:blipFill>
        <p:spPr>
          <a:xfrm>
            <a:off x="950525" y="1215575"/>
            <a:ext cx="7242950" cy="30740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 Conclusions</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days/weeks of upward or downward movement, this model does extremely well in predicting when to buy or sell</a:t>
            </a:r>
            <a:endParaRPr/>
          </a:p>
          <a:p>
            <a:pPr indent="-342900" lvl="0" marL="457200" rtl="0" algn="l">
              <a:spcBef>
                <a:spcPts val="0"/>
              </a:spcBef>
              <a:spcAft>
                <a:spcPts val="0"/>
              </a:spcAft>
              <a:buSzPts val="1800"/>
              <a:buChar char="●"/>
            </a:pPr>
            <a:r>
              <a:rPr lang="en"/>
              <a:t>However, since the sample size is 100 days, there are some changes that the model cannot account for (sudden drops in closing price)</a:t>
            </a:r>
            <a:endParaRPr/>
          </a:p>
          <a:p>
            <a:pPr indent="-317500" lvl="1" marL="914400" rtl="0" algn="l">
              <a:spcBef>
                <a:spcPts val="0"/>
              </a:spcBef>
              <a:spcAft>
                <a:spcPts val="0"/>
              </a:spcAft>
              <a:buSzPts val="1400"/>
              <a:buChar char="○"/>
            </a:pPr>
            <a:r>
              <a:rPr lang="en"/>
              <a:t>But, model knows to sell the stock </a:t>
            </a:r>
            <a:r>
              <a:rPr lang="en" u="sng"/>
              <a:t>immediately</a:t>
            </a:r>
            <a:r>
              <a:rPr lang="en"/>
              <a:t> the next day, which is a very good sign</a:t>
            </a:r>
            <a:endParaRPr/>
          </a:p>
          <a:p>
            <a:pPr indent="-342900" lvl="0" marL="457200" rtl="0" algn="l">
              <a:spcBef>
                <a:spcPts val="0"/>
              </a:spcBef>
              <a:spcAft>
                <a:spcPts val="0"/>
              </a:spcAft>
              <a:buSzPts val="1800"/>
              <a:buChar char="●"/>
            </a:pPr>
            <a:r>
              <a:rPr lang="en"/>
              <a:t>Since the 10 day rolling average starts after the 5 day one, there will automatically be buy/sell indicator on the 10 day mark</a:t>
            </a:r>
            <a:endParaRPr/>
          </a:p>
          <a:p>
            <a:pPr indent="-317500" lvl="1" marL="914400" rtl="0" algn="l">
              <a:spcBef>
                <a:spcPts val="0"/>
              </a:spcBef>
              <a:spcAft>
                <a:spcPts val="0"/>
              </a:spcAft>
              <a:buSzPts val="1400"/>
              <a:buChar char="○"/>
            </a:pPr>
            <a:r>
              <a:rPr lang="en"/>
              <a:t>Hard to judge whether its prediction is right or wrong, simple answer: </a:t>
            </a:r>
            <a:r>
              <a:rPr lang="en" u="sng"/>
              <a:t>it depends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improve this model</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Find a way to get more than 100 days worth of data without compromising the speed of the program</a:t>
            </a:r>
            <a:endParaRPr/>
          </a:p>
          <a:p>
            <a:pPr indent="-317500" lvl="1" marL="914400" rtl="0" algn="l">
              <a:spcBef>
                <a:spcPts val="0"/>
              </a:spcBef>
              <a:spcAft>
                <a:spcPts val="0"/>
              </a:spcAft>
              <a:buSzPts val="1400"/>
              <a:buChar char="○"/>
            </a:pPr>
            <a:r>
              <a:rPr lang="en"/>
              <a:t>Rather than convert every csv of closing prices into a df using pandas, find a smart way to get it from the internet (similar to yahoo finance idea)</a:t>
            </a:r>
            <a:endParaRPr/>
          </a:p>
          <a:p>
            <a:pPr indent="-342900" lvl="0" marL="457200" rtl="0" algn="l">
              <a:spcBef>
                <a:spcPts val="0"/>
              </a:spcBef>
              <a:spcAft>
                <a:spcPts val="0"/>
              </a:spcAft>
              <a:buSzPts val="1800"/>
              <a:buChar char="●"/>
            </a:pPr>
            <a:r>
              <a:rPr lang="en"/>
              <a:t>Try some machine learning techniques to predict buy/sell indicators</a:t>
            </a:r>
            <a:endParaRPr/>
          </a:p>
          <a:p>
            <a:pPr indent="-317500" lvl="1" marL="914400" rtl="0" algn="l">
              <a:spcBef>
                <a:spcPts val="0"/>
              </a:spcBef>
              <a:spcAft>
                <a:spcPts val="0"/>
              </a:spcAft>
              <a:buSzPts val="1400"/>
              <a:buChar char="○"/>
            </a:pPr>
            <a:r>
              <a:rPr lang="en"/>
              <a:t>Would attempt to use rolling averages in the model</a:t>
            </a:r>
            <a:endParaRPr/>
          </a:p>
          <a:p>
            <a:pPr indent="-317500" lvl="2" marL="1371600" rtl="0" algn="l">
              <a:spcBef>
                <a:spcPts val="0"/>
              </a:spcBef>
              <a:spcAft>
                <a:spcPts val="0"/>
              </a:spcAft>
              <a:buSzPts val="1400"/>
              <a:buChar char="■"/>
            </a:pPr>
            <a:r>
              <a:rPr lang="en"/>
              <a:t>More research would have to be done because we aren’t predicting the next closing price</a:t>
            </a:r>
            <a:endParaRPr/>
          </a:p>
          <a:p>
            <a:pPr indent="-342900" lvl="0" marL="457200" rtl="0" algn="l">
              <a:spcBef>
                <a:spcPts val="0"/>
              </a:spcBef>
              <a:spcAft>
                <a:spcPts val="0"/>
              </a:spcAft>
              <a:buSzPts val="1800"/>
              <a:buChar char="●"/>
            </a:pPr>
            <a:r>
              <a:rPr lang="en"/>
              <a:t>Use our model on stocks not in the DJIA and compare/contrast the </a:t>
            </a:r>
            <a:r>
              <a:rPr lang="en"/>
              <a:t>results</a:t>
            </a:r>
            <a:endParaRPr/>
          </a:p>
          <a:p>
            <a:pPr indent="-317500" lvl="1" marL="914400" rtl="0" algn="l">
              <a:spcBef>
                <a:spcPts val="0"/>
              </a:spcBef>
              <a:spcAft>
                <a:spcPts val="0"/>
              </a:spcAft>
              <a:buSzPts val="1400"/>
              <a:buChar char="○"/>
            </a:pPr>
            <a:r>
              <a:rPr lang="en"/>
              <a:t>Ex: NASDAQ100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Part 2: Market Performance and the User</a:t>
            </a:r>
            <a:endParaRPr/>
          </a:p>
          <a:p>
            <a:pPr indent="0" lvl="0" marL="0" rtl="0" algn="l">
              <a:spcBef>
                <a:spcPts val="0"/>
              </a:spcBef>
              <a:spcAft>
                <a:spcPts val="0"/>
              </a:spcAft>
              <a:buNone/>
            </a:pPr>
            <a:r>
              <a:t/>
            </a:r>
            <a:endParaRPr/>
          </a:p>
        </p:txBody>
      </p:sp>
      <p:sp>
        <p:nvSpPr>
          <p:cNvPr id="153" name="Google Shape;153;p29"/>
          <p:cNvSpPr txBox="1"/>
          <p:nvPr>
            <p:ph idx="1" type="body"/>
          </p:nvPr>
        </p:nvSpPr>
        <p:spPr>
          <a:xfrm>
            <a:off x="311700" y="1152475"/>
            <a:ext cx="8520600" cy="381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 of Part 2 is to build a tool that gathers data on Dow Jones 30 companies and then seeks to determine returns and standard </a:t>
            </a:r>
            <a:r>
              <a:rPr lang="en"/>
              <a:t>deviation</a:t>
            </a:r>
            <a:r>
              <a:rPr lang="en"/>
              <a:t> of returns for these companies.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data will be developed into a graphic and then a regression line is added to the points.  From there the information will be sent out to an email address supporting relevant information and the graph generated.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Users will want to know data on outliers of the 30 firms and the maximum returns or maximum volatility within the set in question.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Pulling Stock Information</a:t>
            </a:r>
            <a:endParaRPr/>
          </a:p>
        </p:txBody>
      </p:sp>
      <p:sp>
        <p:nvSpPr>
          <p:cNvPr id="159" name="Google Shape;159;p30"/>
          <p:cNvSpPr txBox="1"/>
          <p:nvPr>
            <p:ph idx="1" type="body"/>
          </p:nvPr>
        </p:nvSpPr>
        <p:spPr>
          <a:xfrm>
            <a:off x="152400" y="4539325"/>
            <a:ext cx="8520600" cy="4905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Data is pulled from Yahoo Finance API</a:t>
            </a:r>
            <a:endParaRPr/>
          </a:p>
        </p:txBody>
      </p:sp>
      <p:pic>
        <p:nvPicPr>
          <p:cNvPr id="160" name="Google Shape;160;p30"/>
          <p:cNvPicPr preferRelativeResize="0"/>
          <p:nvPr/>
        </p:nvPicPr>
        <p:blipFill>
          <a:blip r:embed="rId3">
            <a:alphaModFix/>
          </a:blip>
          <a:stretch>
            <a:fillRect/>
          </a:stretch>
        </p:blipFill>
        <p:spPr>
          <a:xfrm>
            <a:off x="1109550" y="1220825"/>
            <a:ext cx="6497800" cy="331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Yahoo Finance Pull Code</a:t>
            </a:r>
            <a:endParaRPr/>
          </a:p>
        </p:txBody>
      </p:sp>
      <p:pic>
        <p:nvPicPr>
          <p:cNvPr id="166" name="Google Shape;166;p31"/>
          <p:cNvPicPr preferRelativeResize="0"/>
          <p:nvPr/>
        </p:nvPicPr>
        <p:blipFill>
          <a:blip r:embed="rId3">
            <a:alphaModFix/>
          </a:blip>
          <a:stretch>
            <a:fillRect/>
          </a:stretch>
        </p:blipFill>
        <p:spPr>
          <a:xfrm>
            <a:off x="639653" y="1201253"/>
            <a:ext cx="7342275" cy="3712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t>
            </a:r>
            <a:endParaRPr/>
          </a:p>
        </p:txBody>
      </p:sp>
      <p:sp>
        <p:nvSpPr>
          <p:cNvPr id="65" name="Google Shape;65;p14"/>
          <p:cNvSpPr txBox="1"/>
          <p:nvPr>
            <p:ph idx="1" type="body"/>
          </p:nvPr>
        </p:nvSpPr>
        <p:spPr>
          <a:xfrm>
            <a:off x="311700" y="1576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chemeClr val="dk2"/>
                </a:solidFill>
                <a:latin typeface="Arial"/>
                <a:ea typeface="Arial"/>
                <a:cs typeface="Arial"/>
                <a:sym typeface="Arial"/>
              </a:rPr>
              <a:t>We focused on the stock market and the index we choose is The Dow Jones Industrial Average. This is also commonly referred to as THE dow Jones, which is one of the most popular and widely-recognized stock market indices. It measures the daily stock market movements of 30 U.S. publicly-traded company listed on the NASDAQ or the New York Stock Exchange (NYSE). The 30 publicly-owned companies are considered leaders in the United States economy. </a:t>
            </a:r>
            <a:endParaRPr sz="1350">
              <a:solidFill>
                <a:schemeClr val="dk2"/>
              </a:solidFill>
              <a:latin typeface="Arial"/>
              <a:ea typeface="Arial"/>
              <a:cs typeface="Arial"/>
              <a:sym typeface="Arial"/>
            </a:endParaRPr>
          </a:p>
          <a:p>
            <a:pPr indent="0" lvl="0" marL="0" rtl="0" algn="l">
              <a:spcBef>
                <a:spcPts val="0"/>
              </a:spcBef>
              <a:spcAft>
                <a:spcPts val="0"/>
              </a:spcAft>
              <a:buNone/>
            </a:pPr>
            <a:r>
              <a:rPr lang="en"/>
              <a:t> </a:t>
            </a:r>
            <a:endParaRPr sz="1350">
              <a:solidFill>
                <a:schemeClr val="dk2"/>
              </a:solidFill>
              <a:latin typeface="Arial"/>
              <a:ea typeface="Arial"/>
              <a:cs typeface="Arial"/>
              <a:sym typeface="Arial"/>
            </a:endParaRPr>
          </a:p>
          <a:p>
            <a:pPr indent="0" lvl="0" marL="0" rtl="0" algn="l">
              <a:spcBef>
                <a:spcPts val="1200"/>
              </a:spcBef>
              <a:spcAft>
                <a:spcPts val="0"/>
              </a:spcAft>
              <a:buClr>
                <a:schemeClr val="dk2"/>
              </a:buClr>
              <a:buSzPts val="1100"/>
              <a:buFont typeface="Arial"/>
              <a:buNone/>
            </a:pPr>
            <a:r>
              <a:t/>
            </a:r>
            <a:endParaRPr sz="1350">
              <a:solidFill>
                <a:schemeClr val="dk2"/>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Return Data Pulled - Weekly Data</a:t>
            </a:r>
            <a:endParaRPr/>
          </a:p>
        </p:txBody>
      </p:sp>
      <p:pic>
        <p:nvPicPr>
          <p:cNvPr id="172" name="Google Shape;172;p32"/>
          <p:cNvPicPr preferRelativeResize="0"/>
          <p:nvPr/>
        </p:nvPicPr>
        <p:blipFill>
          <a:blip r:embed="rId3">
            <a:alphaModFix/>
          </a:blip>
          <a:stretch>
            <a:fillRect/>
          </a:stretch>
        </p:blipFill>
        <p:spPr>
          <a:xfrm>
            <a:off x="419300" y="1332350"/>
            <a:ext cx="8182175" cy="3581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 Jones Mean Returns Data</a:t>
            </a:r>
            <a:endParaRPr/>
          </a:p>
        </p:txBody>
      </p:sp>
      <p:pic>
        <p:nvPicPr>
          <p:cNvPr id="178" name="Google Shape;178;p33"/>
          <p:cNvPicPr preferRelativeResize="0"/>
          <p:nvPr/>
        </p:nvPicPr>
        <p:blipFill>
          <a:blip r:embed="rId3">
            <a:alphaModFix/>
          </a:blip>
          <a:stretch>
            <a:fillRect/>
          </a:stretch>
        </p:blipFill>
        <p:spPr>
          <a:xfrm>
            <a:off x="1226425" y="1068450"/>
            <a:ext cx="1799325" cy="3841175"/>
          </a:xfrm>
          <a:prstGeom prst="rect">
            <a:avLst/>
          </a:prstGeom>
          <a:noFill/>
          <a:ln>
            <a:noFill/>
          </a:ln>
        </p:spPr>
      </p:pic>
      <p:pic>
        <p:nvPicPr>
          <p:cNvPr id="179" name="Google Shape;179;p33"/>
          <p:cNvPicPr preferRelativeResize="0"/>
          <p:nvPr/>
        </p:nvPicPr>
        <p:blipFill>
          <a:blip r:embed="rId4">
            <a:alphaModFix/>
          </a:blip>
          <a:stretch>
            <a:fillRect/>
          </a:stretch>
        </p:blipFill>
        <p:spPr>
          <a:xfrm>
            <a:off x="3672337" y="1212625"/>
            <a:ext cx="1799325" cy="3552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 Jones Volatility Data</a:t>
            </a:r>
            <a:endParaRPr/>
          </a:p>
        </p:txBody>
      </p:sp>
      <p:pic>
        <p:nvPicPr>
          <p:cNvPr id="185" name="Google Shape;185;p34"/>
          <p:cNvPicPr preferRelativeResize="0"/>
          <p:nvPr/>
        </p:nvPicPr>
        <p:blipFill>
          <a:blip r:embed="rId3">
            <a:alphaModFix/>
          </a:blip>
          <a:stretch>
            <a:fillRect/>
          </a:stretch>
        </p:blipFill>
        <p:spPr>
          <a:xfrm>
            <a:off x="988025" y="1134375"/>
            <a:ext cx="1792775" cy="3770275"/>
          </a:xfrm>
          <a:prstGeom prst="rect">
            <a:avLst/>
          </a:prstGeom>
          <a:noFill/>
          <a:ln>
            <a:noFill/>
          </a:ln>
        </p:spPr>
      </p:pic>
      <p:pic>
        <p:nvPicPr>
          <p:cNvPr id="186" name="Google Shape;186;p34"/>
          <p:cNvPicPr preferRelativeResize="0"/>
          <p:nvPr/>
        </p:nvPicPr>
        <p:blipFill>
          <a:blip r:embed="rId4">
            <a:alphaModFix/>
          </a:blip>
          <a:stretch>
            <a:fillRect/>
          </a:stretch>
        </p:blipFill>
        <p:spPr>
          <a:xfrm>
            <a:off x="3221825" y="1235225"/>
            <a:ext cx="1720600" cy="3770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Dow Jones Mean Sharpe Ratio Data</a:t>
            </a:r>
            <a:endParaRPr/>
          </a:p>
        </p:txBody>
      </p:sp>
      <p:pic>
        <p:nvPicPr>
          <p:cNvPr id="192" name="Google Shape;192;p35"/>
          <p:cNvPicPr preferRelativeResize="0"/>
          <p:nvPr/>
        </p:nvPicPr>
        <p:blipFill>
          <a:blip r:embed="rId3">
            <a:alphaModFix/>
          </a:blip>
          <a:stretch>
            <a:fillRect/>
          </a:stretch>
        </p:blipFill>
        <p:spPr>
          <a:xfrm>
            <a:off x="1261775" y="1068425"/>
            <a:ext cx="2092975" cy="3806586"/>
          </a:xfrm>
          <a:prstGeom prst="rect">
            <a:avLst/>
          </a:prstGeom>
          <a:noFill/>
          <a:ln>
            <a:noFill/>
          </a:ln>
        </p:spPr>
      </p:pic>
      <p:pic>
        <p:nvPicPr>
          <p:cNvPr id="193" name="Google Shape;193;p35"/>
          <p:cNvPicPr preferRelativeResize="0"/>
          <p:nvPr/>
        </p:nvPicPr>
        <p:blipFill>
          <a:blip r:embed="rId4">
            <a:alphaModFix/>
          </a:blip>
          <a:stretch>
            <a:fillRect/>
          </a:stretch>
        </p:blipFill>
        <p:spPr>
          <a:xfrm>
            <a:off x="3898525" y="1387650"/>
            <a:ext cx="2092975" cy="3168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Return vs Risk Graph Dow Jones 30</a:t>
            </a:r>
            <a:endParaRPr/>
          </a:p>
        </p:txBody>
      </p:sp>
      <p:pic>
        <p:nvPicPr>
          <p:cNvPr id="199" name="Google Shape;199;p36"/>
          <p:cNvPicPr preferRelativeResize="0"/>
          <p:nvPr/>
        </p:nvPicPr>
        <p:blipFill>
          <a:blip r:embed="rId3">
            <a:alphaModFix/>
          </a:blip>
          <a:stretch>
            <a:fillRect/>
          </a:stretch>
        </p:blipFill>
        <p:spPr>
          <a:xfrm>
            <a:off x="0" y="1068425"/>
            <a:ext cx="9143999" cy="3931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Email Details and Code Part 1</a:t>
            </a:r>
            <a:endParaRPr/>
          </a:p>
        </p:txBody>
      </p:sp>
      <p:pic>
        <p:nvPicPr>
          <p:cNvPr id="205" name="Google Shape;205;p37"/>
          <p:cNvPicPr preferRelativeResize="0"/>
          <p:nvPr/>
        </p:nvPicPr>
        <p:blipFill>
          <a:blip r:embed="rId3">
            <a:alphaModFix/>
          </a:blip>
          <a:stretch>
            <a:fillRect/>
          </a:stretch>
        </p:blipFill>
        <p:spPr>
          <a:xfrm>
            <a:off x="152400" y="1220825"/>
            <a:ext cx="7440550" cy="3721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2"/>
              </a:buClr>
              <a:buSzPct val="36666"/>
              <a:buFont typeface="Arial"/>
              <a:buNone/>
            </a:pPr>
            <a:r>
              <a:rPr lang="en"/>
              <a:t>Email Details and Code Part 2</a:t>
            </a:r>
            <a:endParaRPr/>
          </a:p>
        </p:txBody>
      </p:sp>
      <p:pic>
        <p:nvPicPr>
          <p:cNvPr id="211" name="Google Shape;211;p38"/>
          <p:cNvPicPr preferRelativeResize="0"/>
          <p:nvPr/>
        </p:nvPicPr>
        <p:blipFill>
          <a:blip r:embed="rId3">
            <a:alphaModFix/>
          </a:blip>
          <a:stretch>
            <a:fillRect/>
          </a:stretch>
        </p:blipFill>
        <p:spPr>
          <a:xfrm>
            <a:off x="547650" y="1183675"/>
            <a:ext cx="5763025" cy="3849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Email Output</a:t>
            </a:r>
            <a:endParaRPr/>
          </a:p>
        </p:txBody>
      </p:sp>
      <p:pic>
        <p:nvPicPr>
          <p:cNvPr id="217" name="Google Shape;217;p39"/>
          <p:cNvPicPr preferRelativeResize="0"/>
          <p:nvPr/>
        </p:nvPicPr>
        <p:blipFill>
          <a:blip r:embed="rId3">
            <a:alphaModFix/>
          </a:blip>
          <a:stretch>
            <a:fillRect/>
          </a:stretch>
        </p:blipFill>
        <p:spPr>
          <a:xfrm>
            <a:off x="1243100" y="1226900"/>
            <a:ext cx="5514225" cy="3797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Functions Built- Volatility, Sharpe Ratio</a:t>
            </a:r>
            <a:endParaRPr/>
          </a:p>
        </p:txBody>
      </p:sp>
      <p:pic>
        <p:nvPicPr>
          <p:cNvPr id="223" name="Google Shape;223;p40"/>
          <p:cNvPicPr preferRelativeResize="0"/>
          <p:nvPr/>
        </p:nvPicPr>
        <p:blipFill>
          <a:blip r:embed="rId3">
            <a:alphaModFix/>
          </a:blip>
          <a:stretch>
            <a:fillRect/>
          </a:stretch>
        </p:blipFill>
        <p:spPr>
          <a:xfrm>
            <a:off x="1088900" y="1220825"/>
            <a:ext cx="6273526" cy="3770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Conclusions</a:t>
            </a:r>
            <a:endParaRPr/>
          </a:p>
        </p:txBody>
      </p:sp>
      <p:sp>
        <p:nvSpPr>
          <p:cNvPr id="229" name="Google Shape;229;p41"/>
          <p:cNvSpPr txBox="1"/>
          <p:nvPr>
            <p:ph idx="1" type="body"/>
          </p:nvPr>
        </p:nvSpPr>
        <p:spPr>
          <a:xfrm>
            <a:off x="311700" y="1152475"/>
            <a:ext cx="8520600" cy="3675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 can leverage programs to pull data, clean it, and visualize it to interpret work on financial data. </a:t>
            </a:r>
            <a:endParaRPr/>
          </a:p>
          <a:p>
            <a:pPr indent="0" lvl="0" marL="0" rtl="0" algn="l">
              <a:spcBef>
                <a:spcPts val="1200"/>
              </a:spcBef>
              <a:spcAft>
                <a:spcPts val="0"/>
              </a:spcAft>
              <a:buNone/>
            </a:pPr>
            <a:r>
              <a:rPr lang="en"/>
              <a:t>The recommendation tool can be given parameters and support if an investor should buy or sell a position including timing the investment.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Models can be adapted to support new </a:t>
            </a:r>
            <a:r>
              <a:rPr lang="en"/>
              <a:t>tools and methods to support sophisticated financial strategies, including with machine learning.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tools can be leveraged to find return and risk on investment portfolios over a time horizon and automate email functions for an investor.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the idea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50">
                <a:solidFill>
                  <a:schemeClr val="dk2"/>
                </a:solidFill>
                <a:latin typeface="Arial"/>
                <a:ea typeface="Arial"/>
                <a:cs typeface="Arial"/>
                <a:sym typeface="Arial"/>
              </a:rPr>
              <a:t>Investors get nervous and anxious of the future trends of the stock prices in the markets</a:t>
            </a:r>
            <a:endParaRPr sz="1750">
              <a:solidFill>
                <a:schemeClr val="dk2"/>
              </a:solidFill>
              <a:latin typeface="Arial"/>
              <a:ea typeface="Arial"/>
              <a:cs typeface="Arial"/>
              <a:sym typeface="Arial"/>
            </a:endParaRPr>
          </a:p>
          <a:p>
            <a:pPr indent="0" lvl="0" marL="0" rtl="0" algn="l">
              <a:spcBef>
                <a:spcPts val="1200"/>
              </a:spcBef>
              <a:spcAft>
                <a:spcPts val="0"/>
              </a:spcAft>
              <a:buNone/>
            </a:pPr>
            <a:r>
              <a:rPr lang="en" sz="1450">
                <a:solidFill>
                  <a:schemeClr val="dk2"/>
                </a:solidFill>
                <a:latin typeface="Arial"/>
                <a:ea typeface="Arial"/>
                <a:cs typeface="Arial"/>
                <a:sym typeface="Arial"/>
              </a:rPr>
              <a:t>The primary area of concern is to determine the appropriate time to buy, hold or sell.</a:t>
            </a:r>
            <a:endParaRPr sz="1450">
              <a:solidFill>
                <a:schemeClr val="dk2"/>
              </a:solidFill>
              <a:latin typeface="Arial"/>
              <a:ea typeface="Arial"/>
              <a:cs typeface="Arial"/>
              <a:sym typeface="Arial"/>
            </a:endParaRPr>
          </a:p>
          <a:p>
            <a:pPr indent="0" lvl="0" marL="0" rtl="0" algn="l">
              <a:spcBef>
                <a:spcPts val="1200"/>
              </a:spcBef>
              <a:spcAft>
                <a:spcPts val="0"/>
              </a:spcAft>
              <a:buNone/>
            </a:pPr>
            <a:r>
              <a:rPr lang="en" sz="1450">
                <a:solidFill>
                  <a:schemeClr val="dk2"/>
                </a:solidFill>
                <a:latin typeface="Arial"/>
                <a:ea typeface="Arial"/>
                <a:cs typeface="Arial"/>
                <a:sym typeface="Arial"/>
              </a:rPr>
              <a:t>However, the stock market is complicated, dynamic and chaotic.</a:t>
            </a:r>
            <a:endParaRPr sz="1450">
              <a:solidFill>
                <a:schemeClr val="dk2"/>
              </a:solidFill>
              <a:latin typeface="Arial"/>
              <a:ea typeface="Arial"/>
              <a:cs typeface="Arial"/>
              <a:sym typeface="Arial"/>
            </a:endParaRPr>
          </a:p>
          <a:p>
            <a:pPr indent="0" lvl="0" marL="0" rtl="0" algn="l">
              <a:spcBef>
                <a:spcPts val="1200"/>
              </a:spcBef>
              <a:spcAft>
                <a:spcPts val="0"/>
              </a:spcAft>
              <a:buNone/>
            </a:pPr>
            <a:r>
              <a:t/>
            </a:r>
            <a:endParaRPr sz="1450">
              <a:solidFill>
                <a:schemeClr val="dk2"/>
              </a:solidFill>
              <a:latin typeface="Arial"/>
              <a:ea typeface="Arial"/>
              <a:cs typeface="Arial"/>
              <a:sym typeface="Arial"/>
            </a:endParaRPr>
          </a:p>
          <a:p>
            <a:pPr indent="0" lvl="0" marL="0" rtl="0" algn="l">
              <a:spcBef>
                <a:spcPts val="1200"/>
              </a:spcBef>
              <a:spcAft>
                <a:spcPts val="0"/>
              </a:spcAft>
              <a:buNone/>
            </a:pPr>
            <a:r>
              <a:rPr lang="en" sz="1450">
                <a:solidFill>
                  <a:schemeClr val="dk2"/>
                </a:solidFill>
                <a:latin typeface="Arial"/>
                <a:ea typeface="Arial"/>
                <a:cs typeface="Arial"/>
                <a:sym typeface="Arial"/>
              </a:rPr>
              <a:t>The goal:</a:t>
            </a:r>
            <a:endParaRPr sz="1450">
              <a:solidFill>
                <a:schemeClr val="dk2"/>
              </a:solidFill>
              <a:latin typeface="Arial"/>
              <a:ea typeface="Arial"/>
              <a:cs typeface="Arial"/>
              <a:sym typeface="Arial"/>
            </a:endParaRPr>
          </a:p>
          <a:p>
            <a:pPr indent="0" lvl="0" marL="0" rtl="0" algn="l">
              <a:spcBef>
                <a:spcPts val="1200"/>
              </a:spcBef>
              <a:spcAft>
                <a:spcPts val="1200"/>
              </a:spcAft>
              <a:buNone/>
            </a:pPr>
            <a:r>
              <a:rPr lang="en" sz="1450">
                <a:solidFill>
                  <a:schemeClr val="dk2"/>
                </a:solidFill>
                <a:latin typeface="Arial"/>
                <a:ea typeface="Arial"/>
                <a:cs typeface="Arial"/>
                <a:sym typeface="Arial"/>
              </a:rPr>
              <a:t>Construct tools that can give us an idea of what stocks in the Dow Jones Industrial Average are worth buying or selling</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Thanks!</a:t>
            </a:r>
            <a:endParaRPr/>
          </a:p>
          <a:p>
            <a:pPr indent="0" lvl="0" marL="0" rtl="0" algn="l">
              <a:spcBef>
                <a:spcPts val="0"/>
              </a:spcBef>
              <a:spcAft>
                <a:spcPts val="0"/>
              </a:spcAft>
              <a:buNone/>
            </a:pPr>
            <a:r>
              <a:t/>
            </a:r>
            <a:endParaRPr/>
          </a:p>
        </p:txBody>
      </p:sp>
      <p:sp>
        <p:nvSpPr>
          <p:cNvPr id="235" name="Google Shape;23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1: Buy/Sell Indicators for DJIA Stocks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goal of Part 1 of this study was to identify the best points/dates to buy or sell specific stocks in the DJIA</a:t>
            </a:r>
            <a:endParaRPr/>
          </a:p>
          <a:p>
            <a:pPr indent="-342900" lvl="0" marL="1371600" rtl="0" algn="l">
              <a:spcBef>
                <a:spcPts val="1200"/>
              </a:spcBef>
              <a:spcAft>
                <a:spcPts val="0"/>
              </a:spcAft>
              <a:buSzPts val="1800"/>
              <a:buChar char="●"/>
            </a:pPr>
            <a:r>
              <a:rPr lang="en"/>
              <a:t>Tried to do this in as few lines of code as possible so this method could be reproduced very easily</a:t>
            </a:r>
            <a:endParaRPr/>
          </a:p>
          <a:p>
            <a:pPr indent="-317500" lvl="1" marL="2286000" rtl="0" algn="l">
              <a:spcBef>
                <a:spcPts val="0"/>
              </a:spcBef>
              <a:spcAft>
                <a:spcPts val="0"/>
              </a:spcAft>
              <a:buSzPts val="1400"/>
              <a:buChar char="○"/>
            </a:pPr>
            <a:r>
              <a:rPr lang="en"/>
              <a:t>Hence the closing prices of the last 100 days of each stock were used</a:t>
            </a:r>
            <a:endParaRPr/>
          </a:p>
          <a:p>
            <a:pPr indent="-342900" lvl="0" marL="1828800" rtl="0" algn="l">
              <a:spcBef>
                <a:spcPts val="0"/>
              </a:spcBef>
              <a:spcAft>
                <a:spcPts val="0"/>
              </a:spcAft>
              <a:buSzPts val="1800"/>
              <a:buChar char="●"/>
            </a:pPr>
            <a:r>
              <a:rPr lang="en"/>
              <a:t>Used the method of rolling averages to try and predict the best times to buy/sell the stock</a:t>
            </a:r>
            <a:endParaRPr/>
          </a:p>
          <a:p>
            <a:pPr indent="-317500" lvl="1" marL="2286000" rtl="0" algn="l">
              <a:spcBef>
                <a:spcPts val="0"/>
              </a:spcBef>
              <a:spcAft>
                <a:spcPts val="0"/>
              </a:spcAft>
              <a:buSzPts val="1400"/>
              <a:buChar char="○"/>
            </a:pPr>
            <a:r>
              <a:rPr lang="en"/>
              <a:t>Not Computationally Costly and produces decent results</a:t>
            </a:r>
            <a:endParaRPr/>
          </a:p>
          <a:p>
            <a:pPr indent="-342900" lvl="0" marL="1828800" rtl="0" algn="l">
              <a:spcBef>
                <a:spcPts val="0"/>
              </a:spcBef>
              <a:spcAft>
                <a:spcPts val="0"/>
              </a:spcAft>
              <a:buSzPts val="1800"/>
              <a:buChar char="●"/>
            </a:pPr>
            <a:r>
              <a:rPr lang="en"/>
              <a:t>Visualizations were made to show these points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Steps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Started with adapting HW3 by </a:t>
            </a:r>
            <a:r>
              <a:rPr lang="en"/>
              <a:t>reading</a:t>
            </a:r>
            <a:r>
              <a:rPr lang="en"/>
              <a:t> the DJIA information from Wikipedia using pandas</a:t>
            </a:r>
            <a:endParaRPr/>
          </a:p>
          <a:p>
            <a:pPr indent="-317500" lvl="1" marL="914400" rtl="0" algn="l">
              <a:spcBef>
                <a:spcPts val="0"/>
              </a:spcBef>
              <a:spcAft>
                <a:spcPts val="0"/>
              </a:spcAft>
              <a:buSzPts val="1400"/>
              <a:buChar char="○"/>
            </a:pPr>
            <a:r>
              <a:rPr lang="en"/>
              <a:t>https://en.wikipedia.org/wiki/Dow_Jones_Industrial_Average</a:t>
            </a:r>
            <a:endParaRPr/>
          </a:p>
          <a:p>
            <a:pPr indent="-342900" lvl="0" marL="457200" rtl="0" algn="l">
              <a:spcBef>
                <a:spcPts val="0"/>
              </a:spcBef>
              <a:spcAft>
                <a:spcPts val="0"/>
              </a:spcAft>
              <a:buSzPts val="1800"/>
              <a:buChar char="●"/>
            </a:pPr>
            <a:r>
              <a:rPr lang="en"/>
              <a:t>Pulled the information from each stock from its </a:t>
            </a:r>
            <a:r>
              <a:rPr lang="en"/>
              <a:t>corresponding</a:t>
            </a:r>
            <a:r>
              <a:rPr lang="en"/>
              <a:t> finance.yahoo url</a:t>
            </a:r>
            <a:endParaRPr/>
          </a:p>
          <a:p>
            <a:pPr indent="-317500" lvl="1" marL="914400" rtl="0" algn="l">
              <a:spcBef>
                <a:spcPts val="0"/>
              </a:spcBef>
              <a:spcAft>
                <a:spcPts val="0"/>
              </a:spcAft>
              <a:buSzPts val="1400"/>
              <a:buChar char="○"/>
            </a:pPr>
            <a:r>
              <a:rPr lang="en"/>
              <a:t>https://finance.yahoo.com/quote/“TICKERNAME”/history?p=</a:t>
            </a:r>
            <a:r>
              <a:rPr lang="en"/>
              <a:t>“TICKERNAME”</a:t>
            </a:r>
            <a:endParaRPr/>
          </a:p>
          <a:p>
            <a:pPr indent="-342900" lvl="0" marL="457200" rtl="0" algn="l">
              <a:spcBef>
                <a:spcPts val="0"/>
              </a:spcBef>
              <a:spcAft>
                <a:spcPts val="0"/>
              </a:spcAft>
              <a:buSzPts val="1800"/>
              <a:buChar char="●"/>
            </a:pPr>
            <a:r>
              <a:rPr lang="en"/>
              <a:t>Added the Adj Close Price column as an array to the DJIA data frame </a:t>
            </a:r>
            <a:endParaRPr/>
          </a:p>
          <a:p>
            <a:pPr indent="-317500" lvl="1" marL="914400" rtl="0" algn="l">
              <a:spcBef>
                <a:spcPts val="0"/>
              </a:spcBef>
              <a:spcAft>
                <a:spcPts val="0"/>
              </a:spcAft>
              <a:buSzPts val="1400"/>
              <a:buChar char="○"/>
            </a:pPr>
            <a:r>
              <a:rPr lang="en"/>
              <a:t>Named the column “close”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Closing Prices of Last 100 days</a:t>
            </a:r>
            <a:endParaRPr/>
          </a:p>
        </p:txBody>
      </p:sp>
      <p:pic>
        <p:nvPicPr>
          <p:cNvPr id="89" name="Google Shape;89;p18"/>
          <p:cNvPicPr preferRelativeResize="0"/>
          <p:nvPr/>
        </p:nvPicPr>
        <p:blipFill rotWithShape="1">
          <a:blip r:embed="rId3">
            <a:alphaModFix/>
          </a:blip>
          <a:srcRect b="4749" l="12266" r="2901" t="12653"/>
          <a:stretch/>
        </p:blipFill>
        <p:spPr>
          <a:xfrm>
            <a:off x="1181750" y="1135200"/>
            <a:ext cx="6217901" cy="340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Cleaning the Adj Closing Price Column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taking the Adj Closing Price column directly from yahoo finance, some cleaning needed to be done</a:t>
            </a:r>
            <a:endParaRPr/>
          </a:p>
          <a:p>
            <a:pPr indent="-342900" lvl="0" marL="457200" rtl="0" algn="l">
              <a:spcBef>
                <a:spcPts val="0"/>
              </a:spcBef>
              <a:spcAft>
                <a:spcPts val="0"/>
              </a:spcAft>
              <a:buSzPts val="1800"/>
              <a:buChar char="●"/>
            </a:pPr>
            <a:r>
              <a:rPr lang="en"/>
              <a:t>The closing price data was taken in reverse chronological order</a:t>
            </a:r>
            <a:endParaRPr/>
          </a:p>
          <a:p>
            <a:pPr indent="-317500" lvl="1" marL="914400" rtl="0" algn="l">
              <a:spcBef>
                <a:spcPts val="0"/>
              </a:spcBef>
              <a:spcAft>
                <a:spcPts val="0"/>
              </a:spcAft>
              <a:buSzPts val="1400"/>
              <a:buChar char="○"/>
            </a:pPr>
            <a:r>
              <a:rPr lang="en"/>
              <a:t>Since stock prices update daily, order starts from most recent  </a:t>
            </a:r>
            <a:endParaRPr/>
          </a:p>
          <a:p>
            <a:pPr indent="-342900" lvl="0" marL="457200" rtl="0" algn="l">
              <a:spcBef>
                <a:spcPts val="0"/>
              </a:spcBef>
              <a:spcAft>
                <a:spcPts val="0"/>
              </a:spcAft>
              <a:buSzPts val="1800"/>
              <a:buChar char="●"/>
            </a:pPr>
            <a:r>
              <a:rPr lang="en"/>
              <a:t>Dividend splits were also included, entry included words as well</a:t>
            </a:r>
            <a:endParaRPr/>
          </a:p>
          <a:p>
            <a:pPr indent="-317500" lvl="1" marL="914400" rtl="0" algn="l">
              <a:spcBef>
                <a:spcPts val="0"/>
              </a:spcBef>
              <a:spcAft>
                <a:spcPts val="0"/>
              </a:spcAft>
              <a:buSzPts val="1400"/>
              <a:buChar char="○"/>
            </a:pPr>
            <a:r>
              <a:rPr lang="en"/>
              <a:t>Whole row had to be deleted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rotWithShape="1">
          <a:blip r:embed="rId3">
            <a:alphaModFix/>
          </a:blip>
          <a:srcRect b="16991" l="18202" r="5186" t="24879"/>
          <a:stretch/>
        </p:blipFill>
        <p:spPr>
          <a:xfrm>
            <a:off x="522375" y="843250"/>
            <a:ext cx="8099251" cy="3456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rotWithShape="1">
          <a:blip r:embed="rId3">
            <a:alphaModFix/>
          </a:blip>
          <a:srcRect b="4324" l="15159" r="37892" t="15746"/>
          <a:stretch/>
        </p:blipFill>
        <p:spPr>
          <a:xfrm>
            <a:off x="2091775" y="196413"/>
            <a:ext cx="4960450" cy="47506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