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 id="262" r:id="rId9"/>
    <p:sldId id="279" r:id="rId10"/>
    <p:sldId id="275" r:id="rId11"/>
    <p:sldId id="265" r:id="rId12"/>
    <p:sldId id="276" r:id="rId13"/>
    <p:sldId id="277" r:id="rId14"/>
    <p:sldId id="263" r:id="rId15"/>
    <p:sldId id="264" r:id="rId16"/>
    <p:sldId id="266" r:id="rId17"/>
    <p:sldId id="267" r:id="rId18"/>
    <p:sldId id="280" r:id="rId19"/>
    <p:sldId id="281" r:id="rId20"/>
    <p:sldId id="268" r:id="rId21"/>
    <p:sldId id="278" r:id="rId22"/>
    <p:sldId id="269" r:id="rId23"/>
    <p:sldId id="270" r:id="rId24"/>
    <p:sldId id="271" r:id="rId25"/>
    <p:sldId id="272"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FA38-9D30-4B2B-B9F9-FA4191BF6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F999BD-1AB7-4660-B6C1-D62A2D17FB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F52A47-409E-49D3-8FC6-D3423454CBE9}"/>
              </a:ext>
            </a:extLst>
          </p:cNvPr>
          <p:cNvSpPr>
            <a:spLocks noGrp="1"/>
          </p:cNvSpPr>
          <p:nvPr>
            <p:ph type="dt" sz="half" idx="10"/>
          </p:nvPr>
        </p:nvSpPr>
        <p:spPr/>
        <p:txBody>
          <a:bodyPr/>
          <a:lstStyle/>
          <a:p>
            <a:fld id="{5DC5F097-7C68-4568-82CF-BAFAF1A9B22A}" type="datetimeFigureOut">
              <a:rPr lang="en-US" smtClean="0"/>
              <a:t>5/4/2021</a:t>
            </a:fld>
            <a:endParaRPr lang="en-US"/>
          </a:p>
        </p:txBody>
      </p:sp>
      <p:sp>
        <p:nvSpPr>
          <p:cNvPr id="5" name="Footer Placeholder 4">
            <a:extLst>
              <a:ext uri="{FF2B5EF4-FFF2-40B4-BE49-F238E27FC236}">
                <a16:creationId xmlns:a16="http://schemas.microsoft.com/office/drawing/2014/main" id="{F9789C53-A118-4403-B339-D82DF2E2B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689D3-9F0F-4BB0-8229-06E2E48A9357}"/>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3668755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105C-8F48-47BE-B1CC-9785301482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7098DA-01B4-4B7F-A65B-40173ACEAD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A0CA0-EA27-4EB9-B5A6-DC2536277083}"/>
              </a:ext>
            </a:extLst>
          </p:cNvPr>
          <p:cNvSpPr>
            <a:spLocks noGrp="1"/>
          </p:cNvSpPr>
          <p:nvPr>
            <p:ph type="dt" sz="half" idx="10"/>
          </p:nvPr>
        </p:nvSpPr>
        <p:spPr/>
        <p:txBody>
          <a:bodyPr/>
          <a:lstStyle/>
          <a:p>
            <a:fld id="{5DC5F097-7C68-4568-82CF-BAFAF1A9B22A}" type="datetimeFigureOut">
              <a:rPr lang="en-US" smtClean="0"/>
              <a:t>5/4/2021</a:t>
            </a:fld>
            <a:endParaRPr lang="en-US"/>
          </a:p>
        </p:txBody>
      </p:sp>
      <p:sp>
        <p:nvSpPr>
          <p:cNvPr id="5" name="Footer Placeholder 4">
            <a:extLst>
              <a:ext uri="{FF2B5EF4-FFF2-40B4-BE49-F238E27FC236}">
                <a16:creationId xmlns:a16="http://schemas.microsoft.com/office/drawing/2014/main" id="{2AB51DDF-4B1B-47F7-8947-191F1DCDE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83FEF-8AFE-4851-A47F-5B369FC266C4}"/>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245526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F165C-8A1D-4493-A664-8A29CAF4E0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57C65-5CDB-4846-AC77-7012AA913F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C78EC-ED70-4C5C-8CCD-8196EF51C7A0}"/>
              </a:ext>
            </a:extLst>
          </p:cNvPr>
          <p:cNvSpPr>
            <a:spLocks noGrp="1"/>
          </p:cNvSpPr>
          <p:nvPr>
            <p:ph type="dt" sz="half" idx="10"/>
          </p:nvPr>
        </p:nvSpPr>
        <p:spPr/>
        <p:txBody>
          <a:bodyPr/>
          <a:lstStyle/>
          <a:p>
            <a:fld id="{5DC5F097-7C68-4568-82CF-BAFAF1A9B22A}" type="datetimeFigureOut">
              <a:rPr lang="en-US" smtClean="0"/>
              <a:t>5/4/2021</a:t>
            </a:fld>
            <a:endParaRPr lang="en-US"/>
          </a:p>
        </p:txBody>
      </p:sp>
      <p:sp>
        <p:nvSpPr>
          <p:cNvPr id="5" name="Footer Placeholder 4">
            <a:extLst>
              <a:ext uri="{FF2B5EF4-FFF2-40B4-BE49-F238E27FC236}">
                <a16:creationId xmlns:a16="http://schemas.microsoft.com/office/drawing/2014/main" id="{2E6F7F9B-972E-458A-BA4F-8C582AACD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F6B88-B3EC-4381-AB0D-899CE125185F}"/>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158762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C2D3-0020-4B5E-9E28-8AB8659C4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0D1C3-7F7C-42C1-836F-D94AB1312A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0DEC5-0D6C-4CBA-AB28-7F9637C6E5A8}"/>
              </a:ext>
            </a:extLst>
          </p:cNvPr>
          <p:cNvSpPr>
            <a:spLocks noGrp="1"/>
          </p:cNvSpPr>
          <p:nvPr>
            <p:ph type="dt" sz="half" idx="10"/>
          </p:nvPr>
        </p:nvSpPr>
        <p:spPr/>
        <p:txBody>
          <a:bodyPr/>
          <a:lstStyle/>
          <a:p>
            <a:fld id="{5DC5F097-7C68-4568-82CF-BAFAF1A9B22A}" type="datetimeFigureOut">
              <a:rPr lang="en-US" smtClean="0"/>
              <a:t>5/4/2021</a:t>
            </a:fld>
            <a:endParaRPr lang="en-US"/>
          </a:p>
        </p:txBody>
      </p:sp>
      <p:sp>
        <p:nvSpPr>
          <p:cNvPr id="5" name="Footer Placeholder 4">
            <a:extLst>
              <a:ext uri="{FF2B5EF4-FFF2-40B4-BE49-F238E27FC236}">
                <a16:creationId xmlns:a16="http://schemas.microsoft.com/office/drawing/2014/main" id="{EEAA42B8-25E3-4E49-9E82-63B30B196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23AAD-8E47-4FB0-A9BE-17ED16DFBC6C}"/>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349531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B8FE-B07F-49E8-A445-077094E60E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864AF9-9CD8-4ACC-90ED-8302B14FC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08702B-DA1A-4749-A882-FC35DF99B64E}"/>
              </a:ext>
            </a:extLst>
          </p:cNvPr>
          <p:cNvSpPr>
            <a:spLocks noGrp="1"/>
          </p:cNvSpPr>
          <p:nvPr>
            <p:ph type="dt" sz="half" idx="10"/>
          </p:nvPr>
        </p:nvSpPr>
        <p:spPr/>
        <p:txBody>
          <a:bodyPr/>
          <a:lstStyle/>
          <a:p>
            <a:fld id="{5DC5F097-7C68-4568-82CF-BAFAF1A9B22A}" type="datetimeFigureOut">
              <a:rPr lang="en-US" smtClean="0"/>
              <a:t>5/4/2021</a:t>
            </a:fld>
            <a:endParaRPr lang="en-US"/>
          </a:p>
        </p:txBody>
      </p:sp>
      <p:sp>
        <p:nvSpPr>
          <p:cNvPr id="5" name="Footer Placeholder 4">
            <a:extLst>
              <a:ext uri="{FF2B5EF4-FFF2-40B4-BE49-F238E27FC236}">
                <a16:creationId xmlns:a16="http://schemas.microsoft.com/office/drawing/2014/main" id="{D61D8764-63BD-4724-AA43-8EB3710F2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3A381-93D2-4112-9D68-DC4BE7A012E7}"/>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141020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B22A-0EEB-45E9-9836-4F1B4D16D3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DE7E5B-978D-475E-BB50-CBA8F68B4E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B40C19-4DB9-49A8-8C70-28EF543488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102D95-FA38-4D56-9DA8-CECE1C192279}"/>
              </a:ext>
            </a:extLst>
          </p:cNvPr>
          <p:cNvSpPr>
            <a:spLocks noGrp="1"/>
          </p:cNvSpPr>
          <p:nvPr>
            <p:ph type="dt" sz="half" idx="10"/>
          </p:nvPr>
        </p:nvSpPr>
        <p:spPr/>
        <p:txBody>
          <a:bodyPr/>
          <a:lstStyle/>
          <a:p>
            <a:fld id="{5DC5F097-7C68-4568-82CF-BAFAF1A9B22A}" type="datetimeFigureOut">
              <a:rPr lang="en-US" smtClean="0"/>
              <a:t>5/4/2021</a:t>
            </a:fld>
            <a:endParaRPr lang="en-US"/>
          </a:p>
        </p:txBody>
      </p:sp>
      <p:sp>
        <p:nvSpPr>
          <p:cNvPr id="6" name="Footer Placeholder 5">
            <a:extLst>
              <a:ext uri="{FF2B5EF4-FFF2-40B4-BE49-F238E27FC236}">
                <a16:creationId xmlns:a16="http://schemas.microsoft.com/office/drawing/2014/main" id="{BE3EDC87-7F90-46CA-B327-4B40C97F1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DE370-C39B-4F9E-BEB5-03B0CE134B0C}"/>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43460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7B9E-4649-4E8F-AC1A-8CEB7EA3BD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9E8B1E-D44D-4A82-8AEF-E500D9256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C84184-E45A-411E-8030-193BC8F1BB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8869EC-DCCA-4132-87C9-421C9E509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77E77-E52A-4252-9F38-5B4B3180C5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61844-56EA-4135-AA9C-B30295F9E602}"/>
              </a:ext>
            </a:extLst>
          </p:cNvPr>
          <p:cNvSpPr>
            <a:spLocks noGrp="1"/>
          </p:cNvSpPr>
          <p:nvPr>
            <p:ph type="dt" sz="half" idx="10"/>
          </p:nvPr>
        </p:nvSpPr>
        <p:spPr/>
        <p:txBody>
          <a:bodyPr/>
          <a:lstStyle/>
          <a:p>
            <a:fld id="{5DC5F097-7C68-4568-82CF-BAFAF1A9B22A}" type="datetimeFigureOut">
              <a:rPr lang="en-US" smtClean="0"/>
              <a:t>5/4/2021</a:t>
            </a:fld>
            <a:endParaRPr lang="en-US"/>
          </a:p>
        </p:txBody>
      </p:sp>
      <p:sp>
        <p:nvSpPr>
          <p:cNvPr id="8" name="Footer Placeholder 7">
            <a:extLst>
              <a:ext uri="{FF2B5EF4-FFF2-40B4-BE49-F238E27FC236}">
                <a16:creationId xmlns:a16="http://schemas.microsoft.com/office/drawing/2014/main" id="{4BC3B0DD-9A85-4025-8513-D62BE02D5F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62D0A3-9824-40EB-B79B-B3D4D5244EA9}"/>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79156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F454-0FB9-449E-AF1E-09A2AE5AD9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0AAF30-8E80-4A37-829C-36FF592CC158}"/>
              </a:ext>
            </a:extLst>
          </p:cNvPr>
          <p:cNvSpPr>
            <a:spLocks noGrp="1"/>
          </p:cNvSpPr>
          <p:nvPr>
            <p:ph type="dt" sz="half" idx="10"/>
          </p:nvPr>
        </p:nvSpPr>
        <p:spPr/>
        <p:txBody>
          <a:bodyPr/>
          <a:lstStyle/>
          <a:p>
            <a:fld id="{5DC5F097-7C68-4568-82CF-BAFAF1A9B22A}" type="datetimeFigureOut">
              <a:rPr lang="en-US" smtClean="0"/>
              <a:t>5/4/2021</a:t>
            </a:fld>
            <a:endParaRPr lang="en-US"/>
          </a:p>
        </p:txBody>
      </p:sp>
      <p:sp>
        <p:nvSpPr>
          <p:cNvPr id="4" name="Footer Placeholder 3">
            <a:extLst>
              <a:ext uri="{FF2B5EF4-FFF2-40B4-BE49-F238E27FC236}">
                <a16:creationId xmlns:a16="http://schemas.microsoft.com/office/drawing/2014/main" id="{C9B6FF82-78DA-45E5-BDD1-C1B82592FF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9B2819-3CBA-485C-8C62-A3C5514C6C50}"/>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7274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AF7DC0-D5E6-408B-AC91-B620801198E2}"/>
              </a:ext>
            </a:extLst>
          </p:cNvPr>
          <p:cNvSpPr>
            <a:spLocks noGrp="1"/>
          </p:cNvSpPr>
          <p:nvPr>
            <p:ph type="dt" sz="half" idx="10"/>
          </p:nvPr>
        </p:nvSpPr>
        <p:spPr/>
        <p:txBody>
          <a:bodyPr/>
          <a:lstStyle/>
          <a:p>
            <a:fld id="{5DC5F097-7C68-4568-82CF-BAFAF1A9B22A}" type="datetimeFigureOut">
              <a:rPr lang="en-US" smtClean="0"/>
              <a:t>5/4/2021</a:t>
            </a:fld>
            <a:endParaRPr lang="en-US"/>
          </a:p>
        </p:txBody>
      </p:sp>
      <p:sp>
        <p:nvSpPr>
          <p:cNvPr id="3" name="Footer Placeholder 2">
            <a:extLst>
              <a:ext uri="{FF2B5EF4-FFF2-40B4-BE49-F238E27FC236}">
                <a16:creationId xmlns:a16="http://schemas.microsoft.com/office/drawing/2014/main" id="{314362BB-F807-4820-B460-19200837AB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1ACEC2-5085-4F8E-B3C3-B8A8138543A4}"/>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383336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9E37-49E5-4942-B71C-8BEF3E2B0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73165F-A2DB-48DE-ABB3-F70AFA877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C3EAA1-FB6C-4555-BE9D-8F8BAA26B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696F6-06AE-47EC-AB0A-A47355E48E47}"/>
              </a:ext>
            </a:extLst>
          </p:cNvPr>
          <p:cNvSpPr>
            <a:spLocks noGrp="1"/>
          </p:cNvSpPr>
          <p:nvPr>
            <p:ph type="dt" sz="half" idx="10"/>
          </p:nvPr>
        </p:nvSpPr>
        <p:spPr/>
        <p:txBody>
          <a:bodyPr/>
          <a:lstStyle/>
          <a:p>
            <a:fld id="{5DC5F097-7C68-4568-82CF-BAFAF1A9B22A}" type="datetimeFigureOut">
              <a:rPr lang="en-US" smtClean="0"/>
              <a:t>5/4/2021</a:t>
            </a:fld>
            <a:endParaRPr lang="en-US"/>
          </a:p>
        </p:txBody>
      </p:sp>
      <p:sp>
        <p:nvSpPr>
          <p:cNvPr id="6" name="Footer Placeholder 5">
            <a:extLst>
              <a:ext uri="{FF2B5EF4-FFF2-40B4-BE49-F238E27FC236}">
                <a16:creationId xmlns:a16="http://schemas.microsoft.com/office/drawing/2014/main" id="{A86C2886-875B-4875-AA6A-D3B32E90F2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D2BB5-E545-45A4-9D19-2977753F2DF9}"/>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347057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5DE2-82B4-4A4B-AC4A-EAB54335C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B4B314-8398-4D8C-B9C4-551264D6C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DCA57-4968-4D83-AC76-F4F43E6FF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F52739-C5F7-4EA2-B3CC-55FC2AF73973}"/>
              </a:ext>
            </a:extLst>
          </p:cNvPr>
          <p:cNvSpPr>
            <a:spLocks noGrp="1"/>
          </p:cNvSpPr>
          <p:nvPr>
            <p:ph type="dt" sz="half" idx="10"/>
          </p:nvPr>
        </p:nvSpPr>
        <p:spPr/>
        <p:txBody>
          <a:bodyPr/>
          <a:lstStyle/>
          <a:p>
            <a:fld id="{5DC5F097-7C68-4568-82CF-BAFAF1A9B22A}" type="datetimeFigureOut">
              <a:rPr lang="en-US" smtClean="0"/>
              <a:t>5/4/2021</a:t>
            </a:fld>
            <a:endParaRPr lang="en-US"/>
          </a:p>
        </p:txBody>
      </p:sp>
      <p:sp>
        <p:nvSpPr>
          <p:cNvPr id="6" name="Footer Placeholder 5">
            <a:extLst>
              <a:ext uri="{FF2B5EF4-FFF2-40B4-BE49-F238E27FC236}">
                <a16:creationId xmlns:a16="http://schemas.microsoft.com/office/drawing/2014/main" id="{929E3FB3-D3D4-409D-A6BF-4AD57C050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3C6835-9053-4E5D-B10C-112C8D811994}"/>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311306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2C6AE3-0CAB-41F0-8D20-31ECE4C8E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9FE820-40C1-4943-8782-AB2E3F0ED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BEC09-AC81-4781-A74A-0CD071B3C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5F097-7C68-4568-82CF-BAFAF1A9B22A}" type="datetimeFigureOut">
              <a:rPr lang="en-US" smtClean="0"/>
              <a:t>5/4/2021</a:t>
            </a:fld>
            <a:endParaRPr lang="en-US"/>
          </a:p>
        </p:txBody>
      </p:sp>
      <p:sp>
        <p:nvSpPr>
          <p:cNvPr id="5" name="Footer Placeholder 4">
            <a:extLst>
              <a:ext uri="{FF2B5EF4-FFF2-40B4-BE49-F238E27FC236}">
                <a16:creationId xmlns:a16="http://schemas.microsoft.com/office/drawing/2014/main" id="{D763A3BB-C023-4782-B1AD-686AF1560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05FCD1-2E27-4E78-9126-9757968AA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BAB13-1AB3-4577-89EC-BCD852FEF328}" type="slidenum">
              <a:rPr lang="en-US" smtClean="0"/>
              <a:t>‹#›</a:t>
            </a:fld>
            <a:endParaRPr lang="en-US"/>
          </a:p>
        </p:txBody>
      </p:sp>
    </p:spTree>
    <p:extLst>
      <p:ext uri="{BB962C8B-B14F-4D97-AF65-F5344CB8AC3E}">
        <p14:creationId xmlns:p14="http://schemas.microsoft.com/office/powerpoint/2010/main" val="1895623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TheDean9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A58A-1F30-41B6-AFFD-F14C18C5FD9E}"/>
              </a:ext>
            </a:extLst>
          </p:cNvPr>
          <p:cNvSpPr>
            <a:spLocks noGrp="1"/>
          </p:cNvSpPr>
          <p:nvPr>
            <p:ph type="ctrTitle"/>
          </p:nvPr>
        </p:nvSpPr>
        <p:spPr/>
        <p:txBody>
          <a:bodyPr/>
          <a:lstStyle/>
          <a:p>
            <a:r>
              <a:rPr lang="en-US" dirty="0"/>
              <a:t>The People and the Credit Markets</a:t>
            </a:r>
          </a:p>
        </p:txBody>
      </p:sp>
      <p:sp>
        <p:nvSpPr>
          <p:cNvPr id="3" name="Subtitle 2">
            <a:extLst>
              <a:ext uri="{FF2B5EF4-FFF2-40B4-BE49-F238E27FC236}">
                <a16:creationId xmlns:a16="http://schemas.microsoft.com/office/drawing/2014/main" id="{A4AD708A-3A58-4590-8CB5-E5723ECB8714}"/>
              </a:ext>
            </a:extLst>
          </p:cNvPr>
          <p:cNvSpPr>
            <a:spLocks noGrp="1"/>
          </p:cNvSpPr>
          <p:nvPr>
            <p:ph type="subTitle" idx="1"/>
          </p:nvPr>
        </p:nvSpPr>
        <p:spPr>
          <a:xfrm>
            <a:off x="1524000" y="4264647"/>
            <a:ext cx="9144000" cy="1655762"/>
          </a:xfrm>
        </p:spPr>
        <p:txBody>
          <a:bodyPr/>
          <a:lstStyle/>
          <a:p>
            <a:r>
              <a:rPr lang="en-US" dirty="0"/>
              <a:t>Jeffrey Dean</a:t>
            </a:r>
          </a:p>
        </p:txBody>
      </p:sp>
    </p:spTree>
    <p:extLst>
      <p:ext uri="{BB962C8B-B14F-4D97-AF65-F5344CB8AC3E}">
        <p14:creationId xmlns:p14="http://schemas.microsoft.com/office/powerpoint/2010/main" val="198922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F53B-A3D7-4CA1-B3A8-67B7CE1A0362}"/>
              </a:ext>
            </a:extLst>
          </p:cNvPr>
          <p:cNvSpPr>
            <a:spLocks noGrp="1"/>
          </p:cNvSpPr>
          <p:nvPr>
            <p:ph type="title"/>
          </p:nvPr>
        </p:nvSpPr>
        <p:spPr/>
        <p:txBody>
          <a:bodyPr/>
          <a:lstStyle/>
          <a:p>
            <a:pPr algn="ctr"/>
            <a:r>
              <a:rPr lang="en-US" dirty="0"/>
              <a:t>Product Type by Frequency</a:t>
            </a:r>
          </a:p>
        </p:txBody>
      </p:sp>
      <p:pic>
        <p:nvPicPr>
          <p:cNvPr id="4" name="Content Placeholder 4">
            <a:extLst>
              <a:ext uri="{FF2B5EF4-FFF2-40B4-BE49-F238E27FC236}">
                <a16:creationId xmlns:a16="http://schemas.microsoft.com/office/drawing/2014/main" id="{FA9F37B8-DDEE-464C-8649-A4D6B12F70C5}"/>
              </a:ext>
            </a:extLst>
          </p:cNvPr>
          <p:cNvPicPr>
            <a:picLocks noChangeAspect="1"/>
          </p:cNvPicPr>
          <p:nvPr/>
        </p:nvPicPr>
        <p:blipFill>
          <a:blip r:embed="rId2"/>
          <a:stretch>
            <a:fillRect/>
          </a:stretch>
        </p:blipFill>
        <p:spPr>
          <a:xfrm>
            <a:off x="1285117" y="1913663"/>
            <a:ext cx="9133401" cy="4579212"/>
          </a:xfrm>
          <a:prstGeom prst="rect">
            <a:avLst/>
          </a:prstGeom>
        </p:spPr>
      </p:pic>
    </p:spTree>
    <p:extLst>
      <p:ext uri="{BB962C8B-B14F-4D97-AF65-F5344CB8AC3E}">
        <p14:creationId xmlns:p14="http://schemas.microsoft.com/office/powerpoint/2010/main" val="399227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B87A-AA86-4390-B39C-5BCC630FCAE7}"/>
              </a:ext>
            </a:extLst>
          </p:cNvPr>
          <p:cNvSpPr>
            <a:spLocks noGrp="1"/>
          </p:cNvSpPr>
          <p:nvPr>
            <p:ph type="title"/>
          </p:nvPr>
        </p:nvSpPr>
        <p:spPr>
          <a:xfrm>
            <a:off x="838199" y="168758"/>
            <a:ext cx="10515600" cy="1325563"/>
          </a:xfrm>
        </p:spPr>
        <p:txBody>
          <a:bodyPr/>
          <a:lstStyle/>
          <a:p>
            <a:pPr algn="ctr"/>
            <a:r>
              <a:rPr lang="en-US" dirty="0"/>
              <a:t>Issue Type by Frequency</a:t>
            </a:r>
          </a:p>
        </p:txBody>
      </p:sp>
      <p:pic>
        <p:nvPicPr>
          <p:cNvPr id="5" name="Content Placeholder 4">
            <a:extLst>
              <a:ext uri="{FF2B5EF4-FFF2-40B4-BE49-F238E27FC236}">
                <a16:creationId xmlns:a16="http://schemas.microsoft.com/office/drawing/2014/main" id="{67ACF50C-E5A0-4EC0-A25C-28693319D1A9}"/>
              </a:ext>
            </a:extLst>
          </p:cNvPr>
          <p:cNvPicPr>
            <a:picLocks noGrp="1" noChangeAspect="1"/>
          </p:cNvPicPr>
          <p:nvPr>
            <p:ph idx="1"/>
          </p:nvPr>
        </p:nvPicPr>
        <p:blipFill>
          <a:blip r:embed="rId2"/>
          <a:stretch>
            <a:fillRect/>
          </a:stretch>
        </p:blipFill>
        <p:spPr>
          <a:xfrm>
            <a:off x="2369586" y="1494321"/>
            <a:ext cx="7452823" cy="4021034"/>
          </a:xfrm>
        </p:spPr>
      </p:pic>
      <p:pic>
        <p:nvPicPr>
          <p:cNvPr id="7" name="Picture 6">
            <a:extLst>
              <a:ext uri="{FF2B5EF4-FFF2-40B4-BE49-F238E27FC236}">
                <a16:creationId xmlns:a16="http://schemas.microsoft.com/office/drawing/2014/main" id="{419DEFF7-53D3-4622-B3B6-2E6FEAC6306F}"/>
              </a:ext>
            </a:extLst>
          </p:cNvPr>
          <p:cNvPicPr>
            <a:picLocks noChangeAspect="1"/>
          </p:cNvPicPr>
          <p:nvPr/>
        </p:nvPicPr>
        <p:blipFill>
          <a:blip r:embed="rId3"/>
          <a:stretch>
            <a:fillRect/>
          </a:stretch>
        </p:blipFill>
        <p:spPr>
          <a:xfrm>
            <a:off x="2369587" y="5515355"/>
            <a:ext cx="7026204" cy="1173887"/>
          </a:xfrm>
          <a:prstGeom prst="rect">
            <a:avLst/>
          </a:prstGeom>
        </p:spPr>
      </p:pic>
    </p:spTree>
    <p:extLst>
      <p:ext uri="{BB962C8B-B14F-4D97-AF65-F5344CB8AC3E}">
        <p14:creationId xmlns:p14="http://schemas.microsoft.com/office/powerpoint/2010/main" val="409378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3779-1C60-4459-ABD0-BE32F4F3DD44}"/>
              </a:ext>
            </a:extLst>
          </p:cNvPr>
          <p:cNvSpPr>
            <a:spLocks noGrp="1"/>
          </p:cNvSpPr>
          <p:nvPr>
            <p:ph type="title"/>
          </p:nvPr>
        </p:nvSpPr>
        <p:spPr>
          <a:xfrm>
            <a:off x="493644" y="312496"/>
            <a:ext cx="10515600" cy="1325563"/>
          </a:xfrm>
        </p:spPr>
        <p:txBody>
          <a:bodyPr/>
          <a:lstStyle/>
          <a:p>
            <a:pPr algn="ctr"/>
            <a:r>
              <a:rPr lang="en-US" dirty="0"/>
              <a:t>Sub-Issue by Frequency</a:t>
            </a:r>
          </a:p>
        </p:txBody>
      </p:sp>
      <p:pic>
        <p:nvPicPr>
          <p:cNvPr id="5" name="Picture 4">
            <a:extLst>
              <a:ext uri="{FF2B5EF4-FFF2-40B4-BE49-F238E27FC236}">
                <a16:creationId xmlns:a16="http://schemas.microsoft.com/office/drawing/2014/main" id="{C3356071-3072-4E30-9A68-288244174402}"/>
              </a:ext>
            </a:extLst>
          </p:cNvPr>
          <p:cNvPicPr>
            <a:picLocks noChangeAspect="1"/>
          </p:cNvPicPr>
          <p:nvPr/>
        </p:nvPicPr>
        <p:blipFill>
          <a:blip r:embed="rId2"/>
          <a:stretch>
            <a:fillRect/>
          </a:stretch>
        </p:blipFill>
        <p:spPr>
          <a:xfrm>
            <a:off x="1630638" y="1319627"/>
            <a:ext cx="7724775" cy="3967990"/>
          </a:xfrm>
          <a:prstGeom prst="rect">
            <a:avLst/>
          </a:prstGeom>
        </p:spPr>
      </p:pic>
      <p:pic>
        <p:nvPicPr>
          <p:cNvPr id="7" name="Picture 6">
            <a:extLst>
              <a:ext uri="{FF2B5EF4-FFF2-40B4-BE49-F238E27FC236}">
                <a16:creationId xmlns:a16="http://schemas.microsoft.com/office/drawing/2014/main" id="{070C5A9B-4452-485B-9EDA-F3DFFF905CE9}"/>
              </a:ext>
            </a:extLst>
          </p:cNvPr>
          <p:cNvPicPr>
            <a:picLocks noChangeAspect="1"/>
          </p:cNvPicPr>
          <p:nvPr/>
        </p:nvPicPr>
        <p:blipFill>
          <a:blip r:embed="rId3"/>
          <a:stretch>
            <a:fillRect/>
          </a:stretch>
        </p:blipFill>
        <p:spPr>
          <a:xfrm>
            <a:off x="1749287" y="5287617"/>
            <a:ext cx="7487478" cy="1570383"/>
          </a:xfrm>
          <a:prstGeom prst="rect">
            <a:avLst/>
          </a:prstGeom>
        </p:spPr>
      </p:pic>
    </p:spTree>
    <p:extLst>
      <p:ext uri="{BB962C8B-B14F-4D97-AF65-F5344CB8AC3E}">
        <p14:creationId xmlns:p14="http://schemas.microsoft.com/office/powerpoint/2010/main" val="413464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FA28-20E1-49C7-BCEF-DC378AE01D81}"/>
              </a:ext>
            </a:extLst>
          </p:cNvPr>
          <p:cNvSpPr>
            <a:spLocks noGrp="1"/>
          </p:cNvSpPr>
          <p:nvPr>
            <p:ph type="title"/>
          </p:nvPr>
        </p:nvSpPr>
        <p:spPr>
          <a:xfrm>
            <a:off x="838200" y="192846"/>
            <a:ext cx="10515600" cy="1325563"/>
          </a:xfrm>
        </p:spPr>
        <p:txBody>
          <a:bodyPr/>
          <a:lstStyle/>
          <a:p>
            <a:pPr algn="ctr"/>
            <a:r>
              <a:rPr lang="en-US" dirty="0"/>
              <a:t>Financial Institution by Frequency</a:t>
            </a:r>
          </a:p>
        </p:txBody>
      </p:sp>
      <p:pic>
        <p:nvPicPr>
          <p:cNvPr id="4" name="Picture 3">
            <a:extLst>
              <a:ext uri="{FF2B5EF4-FFF2-40B4-BE49-F238E27FC236}">
                <a16:creationId xmlns:a16="http://schemas.microsoft.com/office/drawing/2014/main" id="{8A41858F-7A83-48E3-A640-710EDDAC3AD1}"/>
              </a:ext>
            </a:extLst>
          </p:cNvPr>
          <p:cNvPicPr>
            <a:picLocks noChangeAspect="1"/>
          </p:cNvPicPr>
          <p:nvPr/>
        </p:nvPicPr>
        <p:blipFill>
          <a:blip r:embed="rId2"/>
          <a:stretch>
            <a:fillRect/>
          </a:stretch>
        </p:blipFill>
        <p:spPr>
          <a:xfrm>
            <a:off x="2076034" y="1378226"/>
            <a:ext cx="7690817" cy="3943903"/>
          </a:xfrm>
          <a:prstGeom prst="rect">
            <a:avLst/>
          </a:prstGeom>
        </p:spPr>
      </p:pic>
      <p:pic>
        <p:nvPicPr>
          <p:cNvPr id="5" name="Picture 4">
            <a:extLst>
              <a:ext uri="{FF2B5EF4-FFF2-40B4-BE49-F238E27FC236}">
                <a16:creationId xmlns:a16="http://schemas.microsoft.com/office/drawing/2014/main" id="{668F6A98-FCA7-4607-8F3D-4CB267BD5B2A}"/>
              </a:ext>
            </a:extLst>
          </p:cNvPr>
          <p:cNvPicPr>
            <a:picLocks noChangeAspect="1"/>
          </p:cNvPicPr>
          <p:nvPr/>
        </p:nvPicPr>
        <p:blipFill>
          <a:blip r:embed="rId3"/>
          <a:stretch>
            <a:fillRect/>
          </a:stretch>
        </p:blipFill>
        <p:spPr>
          <a:xfrm>
            <a:off x="2076034" y="5322129"/>
            <a:ext cx="7889601" cy="1343025"/>
          </a:xfrm>
          <a:prstGeom prst="rect">
            <a:avLst/>
          </a:prstGeom>
        </p:spPr>
      </p:pic>
    </p:spTree>
    <p:extLst>
      <p:ext uri="{BB962C8B-B14F-4D97-AF65-F5344CB8AC3E}">
        <p14:creationId xmlns:p14="http://schemas.microsoft.com/office/powerpoint/2010/main" val="131619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6052-175A-4C68-BE04-56CE8A3ED72D}"/>
              </a:ext>
            </a:extLst>
          </p:cNvPr>
          <p:cNvSpPr>
            <a:spLocks noGrp="1"/>
          </p:cNvSpPr>
          <p:nvPr>
            <p:ph type="title"/>
          </p:nvPr>
        </p:nvSpPr>
        <p:spPr/>
        <p:txBody>
          <a:bodyPr/>
          <a:lstStyle/>
          <a:p>
            <a:pPr algn="ctr"/>
            <a:r>
              <a:rPr lang="en-US" dirty="0"/>
              <a:t>Bank Complaint Comparisons</a:t>
            </a:r>
          </a:p>
        </p:txBody>
      </p:sp>
      <p:pic>
        <p:nvPicPr>
          <p:cNvPr id="5" name="Content Placeholder 4">
            <a:extLst>
              <a:ext uri="{FF2B5EF4-FFF2-40B4-BE49-F238E27FC236}">
                <a16:creationId xmlns:a16="http://schemas.microsoft.com/office/drawing/2014/main" id="{608CCA29-758B-4671-B45F-D5B89724F6CC}"/>
              </a:ext>
            </a:extLst>
          </p:cNvPr>
          <p:cNvPicPr>
            <a:picLocks noGrp="1" noChangeAspect="1"/>
          </p:cNvPicPr>
          <p:nvPr>
            <p:ph idx="1"/>
          </p:nvPr>
        </p:nvPicPr>
        <p:blipFill>
          <a:blip r:embed="rId2"/>
          <a:stretch>
            <a:fillRect/>
          </a:stretch>
        </p:blipFill>
        <p:spPr>
          <a:xfrm>
            <a:off x="202823" y="2174978"/>
            <a:ext cx="5737804" cy="680036"/>
          </a:xfrm>
        </p:spPr>
      </p:pic>
      <p:pic>
        <p:nvPicPr>
          <p:cNvPr id="7" name="Picture 6">
            <a:extLst>
              <a:ext uri="{FF2B5EF4-FFF2-40B4-BE49-F238E27FC236}">
                <a16:creationId xmlns:a16="http://schemas.microsoft.com/office/drawing/2014/main" id="{F7DE4332-EBCF-4E13-8FE7-32A5B1EE2AE0}"/>
              </a:ext>
            </a:extLst>
          </p:cNvPr>
          <p:cNvPicPr>
            <a:picLocks noChangeAspect="1"/>
          </p:cNvPicPr>
          <p:nvPr/>
        </p:nvPicPr>
        <p:blipFill>
          <a:blip r:embed="rId3"/>
          <a:stretch>
            <a:fillRect/>
          </a:stretch>
        </p:blipFill>
        <p:spPr>
          <a:xfrm>
            <a:off x="5940627" y="2174978"/>
            <a:ext cx="6048550" cy="680036"/>
          </a:xfrm>
          <a:prstGeom prst="rect">
            <a:avLst/>
          </a:prstGeom>
        </p:spPr>
      </p:pic>
      <p:pic>
        <p:nvPicPr>
          <p:cNvPr id="9" name="Picture 8">
            <a:extLst>
              <a:ext uri="{FF2B5EF4-FFF2-40B4-BE49-F238E27FC236}">
                <a16:creationId xmlns:a16="http://schemas.microsoft.com/office/drawing/2014/main" id="{8C5B9F80-362C-41F6-821C-5505D24C1346}"/>
              </a:ext>
            </a:extLst>
          </p:cNvPr>
          <p:cNvPicPr>
            <a:picLocks noChangeAspect="1"/>
          </p:cNvPicPr>
          <p:nvPr/>
        </p:nvPicPr>
        <p:blipFill>
          <a:blip r:embed="rId4"/>
          <a:stretch>
            <a:fillRect/>
          </a:stretch>
        </p:blipFill>
        <p:spPr>
          <a:xfrm>
            <a:off x="2408422" y="3125384"/>
            <a:ext cx="7942809" cy="680035"/>
          </a:xfrm>
          <a:prstGeom prst="rect">
            <a:avLst/>
          </a:prstGeom>
        </p:spPr>
      </p:pic>
      <p:pic>
        <p:nvPicPr>
          <p:cNvPr id="11" name="Picture 10">
            <a:extLst>
              <a:ext uri="{FF2B5EF4-FFF2-40B4-BE49-F238E27FC236}">
                <a16:creationId xmlns:a16="http://schemas.microsoft.com/office/drawing/2014/main" id="{C0689F9B-44F5-4D28-A1CF-7190A63F89AE}"/>
              </a:ext>
            </a:extLst>
          </p:cNvPr>
          <p:cNvPicPr>
            <a:picLocks noChangeAspect="1"/>
          </p:cNvPicPr>
          <p:nvPr/>
        </p:nvPicPr>
        <p:blipFill>
          <a:blip r:embed="rId5"/>
          <a:stretch>
            <a:fillRect/>
          </a:stretch>
        </p:blipFill>
        <p:spPr>
          <a:xfrm>
            <a:off x="339379" y="3115466"/>
            <a:ext cx="2069043" cy="680035"/>
          </a:xfrm>
          <a:prstGeom prst="rect">
            <a:avLst/>
          </a:prstGeom>
        </p:spPr>
      </p:pic>
    </p:spTree>
    <p:extLst>
      <p:ext uri="{BB962C8B-B14F-4D97-AF65-F5344CB8AC3E}">
        <p14:creationId xmlns:p14="http://schemas.microsoft.com/office/powerpoint/2010/main" val="203531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279D-00F6-4CA2-9132-D2680584D871}"/>
              </a:ext>
            </a:extLst>
          </p:cNvPr>
          <p:cNvSpPr>
            <a:spLocks noGrp="1"/>
          </p:cNvSpPr>
          <p:nvPr>
            <p:ph type="title"/>
          </p:nvPr>
        </p:nvSpPr>
        <p:spPr/>
        <p:txBody>
          <a:bodyPr/>
          <a:lstStyle/>
          <a:p>
            <a:pPr algn="ctr"/>
            <a:r>
              <a:rPr lang="en-US" dirty="0"/>
              <a:t>Bank Complaint Comparisons</a:t>
            </a:r>
          </a:p>
        </p:txBody>
      </p:sp>
      <p:pic>
        <p:nvPicPr>
          <p:cNvPr id="5" name="Content Placeholder 4">
            <a:extLst>
              <a:ext uri="{FF2B5EF4-FFF2-40B4-BE49-F238E27FC236}">
                <a16:creationId xmlns:a16="http://schemas.microsoft.com/office/drawing/2014/main" id="{4711638A-5ADB-4CA1-8C83-71C3775B4094}"/>
              </a:ext>
            </a:extLst>
          </p:cNvPr>
          <p:cNvPicPr>
            <a:picLocks noGrp="1" noChangeAspect="1"/>
          </p:cNvPicPr>
          <p:nvPr>
            <p:ph idx="1"/>
          </p:nvPr>
        </p:nvPicPr>
        <p:blipFill>
          <a:blip r:embed="rId2"/>
          <a:stretch>
            <a:fillRect/>
          </a:stretch>
        </p:blipFill>
        <p:spPr>
          <a:xfrm>
            <a:off x="1847291" y="1931643"/>
            <a:ext cx="7887818" cy="4351338"/>
          </a:xfrm>
        </p:spPr>
      </p:pic>
    </p:spTree>
    <p:extLst>
      <p:ext uri="{BB962C8B-B14F-4D97-AF65-F5344CB8AC3E}">
        <p14:creationId xmlns:p14="http://schemas.microsoft.com/office/powerpoint/2010/main" val="369151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D0AC-1ABD-47A2-9BC8-A79EF2E0264F}"/>
              </a:ext>
            </a:extLst>
          </p:cNvPr>
          <p:cNvSpPr>
            <a:spLocks noGrp="1"/>
          </p:cNvSpPr>
          <p:nvPr>
            <p:ph type="title"/>
          </p:nvPr>
        </p:nvSpPr>
        <p:spPr/>
        <p:txBody>
          <a:bodyPr/>
          <a:lstStyle/>
          <a:p>
            <a:pPr algn="ctr"/>
            <a:r>
              <a:rPr lang="en-US" dirty="0"/>
              <a:t>Bank Complaint Choropleth</a:t>
            </a:r>
          </a:p>
        </p:txBody>
      </p:sp>
      <p:pic>
        <p:nvPicPr>
          <p:cNvPr id="5" name="Content Placeholder 4">
            <a:extLst>
              <a:ext uri="{FF2B5EF4-FFF2-40B4-BE49-F238E27FC236}">
                <a16:creationId xmlns:a16="http://schemas.microsoft.com/office/drawing/2014/main" id="{AEA196BE-D593-4847-B8AD-29974DF9278A}"/>
              </a:ext>
            </a:extLst>
          </p:cNvPr>
          <p:cNvPicPr>
            <a:picLocks noGrp="1" noChangeAspect="1"/>
          </p:cNvPicPr>
          <p:nvPr>
            <p:ph idx="1"/>
          </p:nvPr>
        </p:nvPicPr>
        <p:blipFill>
          <a:blip r:embed="rId2"/>
          <a:stretch>
            <a:fillRect/>
          </a:stretch>
        </p:blipFill>
        <p:spPr>
          <a:xfrm>
            <a:off x="1046922" y="1825625"/>
            <a:ext cx="9597390" cy="4590878"/>
          </a:xfrm>
        </p:spPr>
      </p:pic>
    </p:spTree>
    <p:extLst>
      <p:ext uri="{BB962C8B-B14F-4D97-AF65-F5344CB8AC3E}">
        <p14:creationId xmlns:p14="http://schemas.microsoft.com/office/powerpoint/2010/main" val="238575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A256-2B8C-45B6-9189-7F63C9FE297C}"/>
              </a:ext>
            </a:extLst>
          </p:cNvPr>
          <p:cNvSpPr>
            <a:spLocks noGrp="1"/>
          </p:cNvSpPr>
          <p:nvPr>
            <p:ph type="title"/>
          </p:nvPr>
        </p:nvSpPr>
        <p:spPr/>
        <p:txBody>
          <a:bodyPr/>
          <a:lstStyle/>
          <a:p>
            <a:pPr algn="ctr"/>
            <a:r>
              <a:rPr lang="en-US" dirty="0"/>
              <a:t>Bank Complaints by Year</a:t>
            </a:r>
          </a:p>
        </p:txBody>
      </p:sp>
      <p:pic>
        <p:nvPicPr>
          <p:cNvPr id="5" name="Content Placeholder 4">
            <a:extLst>
              <a:ext uri="{FF2B5EF4-FFF2-40B4-BE49-F238E27FC236}">
                <a16:creationId xmlns:a16="http://schemas.microsoft.com/office/drawing/2014/main" id="{FA125C06-243E-4F45-8E5C-69FD26B7F40F}"/>
              </a:ext>
            </a:extLst>
          </p:cNvPr>
          <p:cNvPicPr>
            <a:picLocks noGrp="1" noChangeAspect="1"/>
          </p:cNvPicPr>
          <p:nvPr>
            <p:ph idx="1"/>
          </p:nvPr>
        </p:nvPicPr>
        <p:blipFill>
          <a:blip r:embed="rId2"/>
          <a:stretch>
            <a:fillRect/>
          </a:stretch>
        </p:blipFill>
        <p:spPr>
          <a:xfrm>
            <a:off x="2149438" y="1825625"/>
            <a:ext cx="7893124" cy="4351338"/>
          </a:xfrm>
        </p:spPr>
      </p:pic>
    </p:spTree>
    <p:extLst>
      <p:ext uri="{BB962C8B-B14F-4D97-AF65-F5344CB8AC3E}">
        <p14:creationId xmlns:p14="http://schemas.microsoft.com/office/powerpoint/2010/main" val="2526295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2F1D-3B10-4310-8AAB-CF1770536E6A}"/>
              </a:ext>
            </a:extLst>
          </p:cNvPr>
          <p:cNvSpPr>
            <a:spLocks noGrp="1"/>
          </p:cNvSpPr>
          <p:nvPr>
            <p:ph type="title"/>
          </p:nvPr>
        </p:nvSpPr>
        <p:spPr/>
        <p:txBody>
          <a:bodyPr/>
          <a:lstStyle/>
          <a:p>
            <a:pPr algn="ctr"/>
            <a:r>
              <a:rPr lang="en-US" dirty="0"/>
              <a:t>Pareto Analysis</a:t>
            </a:r>
          </a:p>
        </p:txBody>
      </p:sp>
      <p:pic>
        <p:nvPicPr>
          <p:cNvPr id="4" name="Content Placeholder 4">
            <a:extLst>
              <a:ext uri="{FF2B5EF4-FFF2-40B4-BE49-F238E27FC236}">
                <a16:creationId xmlns:a16="http://schemas.microsoft.com/office/drawing/2014/main" id="{3B8DBC89-DA58-4706-98FD-26B8D0A1F5B0}"/>
              </a:ext>
            </a:extLst>
          </p:cNvPr>
          <p:cNvPicPr>
            <a:picLocks noGrp="1" noChangeAspect="1"/>
          </p:cNvPicPr>
          <p:nvPr>
            <p:ph idx="1"/>
          </p:nvPr>
        </p:nvPicPr>
        <p:blipFill>
          <a:blip r:embed="rId2"/>
          <a:stretch>
            <a:fillRect/>
          </a:stretch>
        </p:blipFill>
        <p:spPr>
          <a:xfrm>
            <a:off x="1762540" y="1797588"/>
            <a:ext cx="8666920" cy="4695287"/>
          </a:xfrm>
        </p:spPr>
      </p:pic>
    </p:spTree>
    <p:extLst>
      <p:ext uri="{BB962C8B-B14F-4D97-AF65-F5344CB8AC3E}">
        <p14:creationId xmlns:p14="http://schemas.microsoft.com/office/powerpoint/2010/main" val="2400721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E01C-A4D1-4B28-A6DB-E1B6491EDE27}"/>
              </a:ext>
            </a:extLst>
          </p:cNvPr>
          <p:cNvSpPr>
            <a:spLocks noGrp="1"/>
          </p:cNvSpPr>
          <p:nvPr>
            <p:ph type="title"/>
          </p:nvPr>
        </p:nvSpPr>
        <p:spPr/>
        <p:txBody>
          <a:bodyPr/>
          <a:lstStyle/>
          <a:p>
            <a:pPr algn="ctr"/>
            <a:r>
              <a:rPr lang="en-US" dirty="0"/>
              <a:t>Frequency Table</a:t>
            </a:r>
          </a:p>
        </p:txBody>
      </p:sp>
      <p:pic>
        <p:nvPicPr>
          <p:cNvPr id="9" name="Picture 8">
            <a:extLst>
              <a:ext uri="{FF2B5EF4-FFF2-40B4-BE49-F238E27FC236}">
                <a16:creationId xmlns:a16="http://schemas.microsoft.com/office/drawing/2014/main" id="{F63572B4-CF81-48BA-A8AB-E57F688F289C}"/>
              </a:ext>
            </a:extLst>
          </p:cNvPr>
          <p:cNvPicPr>
            <a:picLocks noChangeAspect="1"/>
          </p:cNvPicPr>
          <p:nvPr/>
        </p:nvPicPr>
        <p:blipFill>
          <a:blip r:embed="rId2"/>
          <a:stretch>
            <a:fillRect/>
          </a:stretch>
        </p:blipFill>
        <p:spPr>
          <a:xfrm>
            <a:off x="1553419" y="1880773"/>
            <a:ext cx="8770024" cy="4453076"/>
          </a:xfrm>
          <a:prstGeom prst="rect">
            <a:avLst/>
          </a:prstGeom>
        </p:spPr>
      </p:pic>
    </p:spTree>
    <p:extLst>
      <p:ext uri="{BB962C8B-B14F-4D97-AF65-F5344CB8AC3E}">
        <p14:creationId xmlns:p14="http://schemas.microsoft.com/office/powerpoint/2010/main" val="316411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43CF-5DAA-40C1-B946-E974C4803180}"/>
              </a:ext>
            </a:extLst>
          </p:cNvPr>
          <p:cNvSpPr>
            <a:spLocks noGrp="1"/>
          </p:cNvSpPr>
          <p:nvPr>
            <p:ph type="title"/>
          </p:nvPr>
        </p:nvSpPr>
        <p:spPr/>
        <p:txBody>
          <a:bodyPr/>
          <a:lstStyle/>
          <a:p>
            <a:pPr algn="ctr"/>
            <a:r>
              <a:rPr lang="en-US" dirty="0"/>
              <a:t>Section 1: Customer Profiles</a:t>
            </a:r>
          </a:p>
        </p:txBody>
      </p:sp>
      <p:sp>
        <p:nvSpPr>
          <p:cNvPr id="10" name="TextBox 9">
            <a:extLst>
              <a:ext uri="{FF2B5EF4-FFF2-40B4-BE49-F238E27FC236}">
                <a16:creationId xmlns:a16="http://schemas.microsoft.com/office/drawing/2014/main" id="{E348AC0B-A453-48C4-B10F-4A5ABB3E9954}"/>
              </a:ext>
            </a:extLst>
          </p:cNvPr>
          <p:cNvSpPr txBox="1"/>
          <p:nvPr/>
        </p:nvSpPr>
        <p:spPr>
          <a:xfrm>
            <a:off x="838200" y="1690688"/>
            <a:ext cx="10303412" cy="4524315"/>
          </a:xfrm>
          <a:prstGeom prst="rect">
            <a:avLst/>
          </a:prstGeom>
          <a:noFill/>
        </p:spPr>
        <p:txBody>
          <a:bodyPr wrap="square" rtlCol="0">
            <a:spAutoFit/>
          </a:bodyPr>
          <a:lstStyle/>
          <a:p>
            <a:r>
              <a:rPr lang="en-US" sz="3200" dirty="0"/>
              <a:t>The first section will look at the type of products that customers of credit or financial products would use and profiles of such customers.</a:t>
            </a:r>
          </a:p>
          <a:p>
            <a:endParaRPr lang="en-US" sz="3200" dirty="0"/>
          </a:p>
          <a:p>
            <a:r>
              <a:rPr lang="en-US" sz="3200" dirty="0"/>
              <a:t>Due to privacy and limited data, I have built the analysis around customers of real estate products such as mortgages</a:t>
            </a:r>
          </a:p>
          <a:p>
            <a:endParaRPr lang="en-US" sz="3200" dirty="0"/>
          </a:p>
          <a:p>
            <a:r>
              <a:rPr lang="en-US" sz="3200" dirty="0"/>
              <a:t>This analysis helps show who is using credit products and how when learning about complaints or fraud issues. </a:t>
            </a:r>
          </a:p>
        </p:txBody>
      </p:sp>
    </p:spTree>
    <p:extLst>
      <p:ext uri="{BB962C8B-B14F-4D97-AF65-F5344CB8AC3E}">
        <p14:creationId xmlns:p14="http://schemas.microsoft.com/office/powerpoint/2010/main" val="216829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1E05-31E4-4726-A524-1EADFA3A4709}"/>
              </a:ext>
            </a:extLst>
          </p:cNvPr>
          <p:cNvSpPr>
            <a:spLocks noGrp="1"/>
          </p:cNvSpPr>
          <p:nvPr>
            <p:ph type="title"/>
          </p:nvPr>
        </p:nvSpPr>
        <p:spPr/>
        <p:txBody>
          <a:bodyPr/>
          <a:lstStyle/>
          <a:p>
            <a:pPr algn="ctr"/>
            <a:r>
              <a:rPr lang="en-US" dirty="0"/>
              <a:t>Top Words: Bank Complaint Narratives</a:t>
            </a:r>
          </a:p>
        </p:txBody>
      </p:sp>
      <p:pic>
        <p:nvPicPr>
          <p:cNvPr id="5" name="Content Placeholder 4">
            <a:extLst>
              <a:ext uri="{FF2B5EF4-FFF2-40B4-BE49-F238E27FC236}">
                <a16:creationId xmlns:a16="http://schemas.microsoft.com/office/drawing/2014/main" id="{D78E36B4-9002-4C7B-850D-2376952C3A43}"/>
              </a:ext>
            </a:extLst>
          </p:cNvPr>
          <p:cNvPicPr>
            <a:picLocks noGrp="1" noChangeAspect="1"/>
          </p:cNvPicPr>
          <p:nvPr>
            <p:ph idx="1"/>
          </p:nvPr>
        </p:nvPicPr>
        <p:blipFill>
          <a:blip r:embed="rId2"/>
          <a:stretch>
            <a:fillRect/>
          </a:stretch>
        </p:blipFill>
        <p:spPr>
          <a:xfrm>
            <a:off x="838200" y="2429668"/>
            <a:ext cx="4542183" cy="3556283"/>
          </a:xfrm>
        </p:spPr>
      </p:pic>
      <p:pic>
        <p:nvPicPr>
          <p:cNvPr id="7" name="Picture 6">
            <a:extLst>
              <a:ext uri="{FF2B5EF4-FFF2-40B4-BE49-F238E27FC236}">
                <a16:creationId xmlns:a16="http://schemas.microsoft.com/office/drawing/2014/main" id="{5C9A8918-8197-4CC9-94AC-7499231AC381}"/>
              </a:ext>
            </a:extLst>
          </p:cNvPr>
          <p:cNvPicPr>
            <a:picLocks noChangeAspect="1"/>
          </p:cNvPicPr>
          <p:nvPr/>
        </p:nvPicPr>
        <p:blipFill>
          <a:blip r:embed="rId3"/>
          <a:stretch>
            <a:fillRect/>
          </a:stretch>
        </p:blipFill>
        <p:spPr>
          <a:xfrm>
            <a:off x="5032720" y="2429668"/>
            <a:ext cx="3329402" cy="3577865"/>
          </a:xfrm>
          <a:prstGeom prst="rect">
            <a:avLst/>
          </a:prstGeom>
        </p:spPr>
      </p:pic>
      <p:pic>
        <p:nvPicPr>
          <p:cNvPr id="9" name="Picture 8">
            <a:extLst>
              <a:ext uri="{FF2B5EF4-FFF2-40B4-BE49-F238E27FC236}">
                <a16:creationId xmlns:a16="http://schemas.microsoft.com/office/drawing/2014/main" id="{63245DE2-7899-4664-ADC3-3A229C5E5D4B}"/>
              </a:ext>
            </a:extLst>
          </p:cNvPr>
          <p:cNvPicPr>
            <a:picLocks noChangeAspect="1"/>
          </p:cNvPicPr>
          <p:nvPr/>
        </p:nvPicPr>
        <p:blipFill>
          <a:blip r:embed="rId4"/>
          <a:stretch>
            <a:fillRect/>
          </a:stretch>
        </p:blipFill>
        <p:spPr>
          <a:xfrm>
            <a:off x="8362122" y="2429668"/>
            <a:ext cx="3245930" cy="1325563"/>
          </a:xfrm>
          <a:prstGeom prst="rect">
            <a:avLst/>
          </a:prstGeom>
        </p:spPr>
      </p:pic>
    </p:spTree>
    <p:extLst>
      <p:ext uri="{BB962C8B-B14F-4D97-AF65-F5344CB8AC3E}">
        <p14:creationId xmlns:p14="http://schemas.microsoft.com/office/powerpoint/2010/main" val="1697689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B20A-A39B-4520-A538-184525C7FFA1}"/>
              </a:ext>
            </a:extLst>
          </p:cNvPr>
          <p:cNvSpPr>
            <a:spLocks noGrp="1"/>
          </p:cNvSpPr>
          <p:nvPr>
            <p:ph type="title"/>
          </p:nvPr>
        </p:nvSpPr>
        <p:spPr/>
        <p:txBody>
          <a:bodyPr/>
          <a:lstStyle/>
          <a:p>
            <a:pPr algn="ctr"/>
            <a:r>
              <a:rPr lang="en-US" dirty="0"/>
              <a:t>Section 3: Fraud in Action</a:t>
            </a:r>
          </a:p>
        </p:txBody>
      </p:sp>
      <p:sp>
        <p:nvSpPr>
          <p:cNvPr id="3" name="Content Placeholder 2">
            <a:extLst>
              <a:ext uri="{FF2B5EF4-FFF2-40B4-BE49-F238E27FC236}">
                <a16:creationId xmlns:a16="http://schemas.microsoft.com/office/drawing/2014/main" id="{7DBE3E8E-0D2A-4921-BE0B-5BA953E2654F}"/>
              </a:ext>
            </a:extLst>
          </p:cNvPr>
          <p:cNvSpPr>
            <a:spLocks noGrp="1"/>
          </p:cNvSpPr>
          <p:nvPr>
            <p:ph idx="1"/>
          </p:nvPr>
        </p:nvSpPr>
        <p:spPr/>
        <p:txBody>
          <a:bodyPr>
            <a:normAutofit/>
          </a:bodyPr>
          <a:lstStyle/>
          <a:p>
            <a:r>
              <a:rPr lang="en-US" sz="3200" dirty="0"/>
              <a:t>Below is data I found from tables of fraud cases that have occurred by geography.  </a:t>
            </a:r>
          </a:p>
          <a:p>
            <a:endParaRPr lang="en-US" sz="3200" dirty="0"/>
          </a:p>
          <a:p>
            <a:r>
              <a:rPr lang="en-US" sz="3200" dirty="0"/>
              <a:t>The data is for 2020; this is the most up to date given how it was compiled annually.  </a:t>
            </a:r>
          </a:p>
        </p:txBody>
      </p:sp>
    </p:spTree>
    <p:extLst>
      <p:ext uri="{BB962C8B-B14F-4D97-AF65-F5344CB8AC3E}">
        <p14:creationId xmlns:p14="http://schemas.microsoft.com/office/powerpoint/2010/main" val="459495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E66D-F904-45DB-807F-30555D70B124}"/>
              </a:ext>
            </a:extLst>
          </p:cNvPr>
          <p:cNvSpPr>
            <a:spLocks noGrp="1"/>
          </p:cNvSpPr>
          <p:nvPr>
            <p:ph type="title"/>
          </p:nvPr>
        </p:nvSpPr>
        <p:spPr/>
        <p:txBody>
          <a:bodyPr/>
          <a:lstStyle/>
          <a:p>
            <a:pPr algn="ctr"/>
            <a:r>
              <a:rPr lang="en-US" dirty="0"/>
              <a:t>Types of Fraud and Frequency</a:t>
            </a:r>
          </a:p>
        </p:txBody>
      </p:sp>
      <p:pic>
        <p:nvPicPr>
          <p:cNvPr id="5" name="Content Placeholder 4">
            <a:extLst>
              <a:ext uri="{FF2B5EF4-FFF2-40B4-BE49-F238E27FC236}">
                <a16:creationId xmlns:a16="http://schemas.microsoft.com/office/drawing/2014/main" id="{8FDECA04-EB0B-4FDF-B79D-A5D8AB7C2854}"/>
              </a:ext>
            </a:extLst>
          </p:cNvPr>
          <p:cNvPicPr>
            <a:picLocks noGrp="1" noChangeAspect="1"/>
          </p:cNvPicPr>
          <p:nvPr>
            <p:ph idx="1"/>
          </p:nvPr>
        </p:nvPicPr>
        <p:blipFill>
          <a:blip r:embed="rId2"/>
          <a:stretch>
            <a:fillRect/>
          </a:stretch>
        </p:blipFill>
        <p:spPr>
          <a:xfrm>
            <a:off x="2137761" y="1825625"/>
            <a:ext cx="7916477" cy="4351338"/>
          </a:xfrm>
        </p:spPr>
      </p:pic>
    </p:spTree>
    <p:extLst>
      <p:ext uri="{BB962C8B-B14F-4D97-AF65-F5344CB8AC3E}">
        <p14:creationId xmlns:p14="http://schemas.microsoft.com/office/powerpoint/2010/main" val="2993213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4A41-AC69-4726-BBE6-22385681029D}"/>
              </a:ext>
            </a:extLst>
          </p:cNvPr>
          <p:cNvSpPr>
            <a:spLocks noGrp="1"/>
          </p:cNvSpPr>
          <p:nvPr>
            <p:ph type="title"/>
          </p:nvPr>
        </p:nvSpPr>
        <p:spPr/>
        <p:txBody>
          <a:bodyPr/>
          <a:lstStyle/>
          <a:p>
            <a:pPr algn="ctr"/>
            <a:r>
              <a:rPr lang="en-US" dirty="0"/>
              <a:t>Fraud by State Choropleth</a:t>
            </a:r>
          </a:p>
        </p:txBody>
      </p:sp>
      <p:pic>
        <p:nvPicPr>
          <p:cNvPr id="5" name="Content Placeholder 4">
            <a:extLst>
              <a:ext uri="{FF2B5EF4-FFF2-40B4-BE49-F238E27FC236}">
                <a16:creationId xmlns:a16="http://schemas.microsoft.com/office/drawing/2014/main" id="{BD1D0413-6941-43CE-8D37-D34EBC96BE6E}"/>
              </a:ext>
            </a:extLst>
          </p:cNvPr>
          <p:cNvPicPr>
            <a:picLocks noGrp="1" noChangeAspect="1"/>
          </p:cNvPicPr>
          <p:nvPr>
            <p:ph idx="1"/>
          </p:nvPr>
        </p:nvPicPr>
        <p:blipFill>
          <a:blip r:embed="rId2"/>
          <a:stretch>
            <a:fillRect/>
          </a:stretch>
        </p:blipFill>
        <p:spPr>
          <a:xfrm>
            <a:off x="838200" y="1828801"/>
            <a:ext cx="9923631" cy="4439478"/>
          </a:xfrm>
        </p:spPr>
      </p:pic>
    </p:spTree>
    <p:extLst>
      <p:ext uri="{BB962C8B-B14F-4D97-AF65-F5344CB8AC3E}">
        <p14:creationId xmlns:p14="http://schemas.microsoft.com/office/powerpoint/2010/main" val="2916517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5BC2-3DBF-405B-BFE4-0CF7A31604BD}"/>
              </a:ext>
            </a:extLst>
          </p:cNvPr>
          <p:cNvSpPr>
            <a:spLocks noGrp="1"/>
          </p:cNvSpPr>
          <p:nvPr>
            <p:ph type="title"/>
          </p:nvPr>
        </p:nvSpPr>
        <p:spPr/>
        <p:txBody>
          <a:bodyPr/>
          <a:lstStyle/>
          <a:p>
            <a:pPr algn="ctr"/>
            <a:r>
              <a:rPr lang="en-US" dirty="0"/>
              <a:t>Conclusions</a:t>
            </a:r>
          </a:p>
        </p:txBody>
      </p:sp>
      <p:sp>
        <p:nvSpPr>
          <p:cNvPr id="7" name="Content Placeholder 6">
            <a:extLst>
              <a:ext uri="{FF2B5EF4-FFF2-40B4-BE49-F238E27FC236}">
                <a16:creationId xmlns:a16="http://schemas.microsoft.com/office/drawing/2014/main" id="{649C30B4-143B-4D72-9E9C-1E72D13B696D}"/>
              </a:ext>
            </a:extLst>
          </p:cNvPr>
          <p:cNvSpPr>
            <a:spLocks noGrp="1"/>
          </p:cNvSpPr>
          <p:nvPr>
            <p:ph idx="1"/>
          </p:nvPr>
        </p:nvSpPr>
        <p:spPr/>
        <p:txBody>
          <a:bodyPr/>
          <a:lstStyle/>
          <a:p>
            <a:r>
              <a:rPr lang="en-US" dirty="0"/>
              <a:t>We can see patterns that have emerged in each section, although most of the data fits what I already expected. </a:t>
            </a:r>
          </a:p>
          <a:p>
            <a:endParaRPr lang="en-US" dirty="0"/>
          </a:p>
          <a:p>
            <a:r>
              <a:rPr lang="en-US" dirty="0"/>
              <a:t>The biggest deviation from what I thought I would see is that instead of banks being the biggest recipient of complaints,  it ended up being the credit reporting agencies.  The remaining details of the analysis are contained within my R markdown file. </a:t>
            </a:r>
          </a:p>
        </p:txBody>
      </p:sp>
    </p:spTree>
    <p:extLst>
      <p:ext uri="{BB962C8B-B14F-4D97-AF65-F5344CB8AC3E}">
        <p14:creationId xmlns:p14="http://schemas.microsoft.com/office/powerpoint/2010/main" val="2644438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09DF-FD89-4D3F-BD38-F436A43ACDD9}"/>
              </a:ext>
            </a:extLst>
          </p:cNvPr>
          <p:cNvSpPr>
            <a:spLocks noGrp="1"/>
          </p:cNvSpPr>
          <p:nvPr>
            <p:ph type="title"/>
          </p:nvPr>
        </p:nvSpPr>
        <p:spPr>
          <a:xfrm>
            <a:off x="838200" y="1040986"/>
            <a:ext cx="10515600" cy="1325563"/>
          </a:xfrm>
        </p:spPr>
        <p:txBody>
          <a:bodyPr/>
          <a:lstStyle/>
          <a:p>
            <a:pPr algn="ctr"/>
            <a:r>
              <a:rPr lang="en-US" dirty="0"/>
              <a:t>Any Questions?</a:t>
            </a:r>
          </a:p>
        </p:txBody>
      </p:sp>
      <p:pic>
        <p:nvPicPr>
          <p:cNvPr id="5" name="Picture 4">
            <a:extLst>
              <a:ext uri="{FF2B5EF4-FFF2-40B4-BE49-F238E27FC236}">
                <a16:creationId xmlns:a16="http://schemas.microsoft.com/office/drawing/2014/main" id="{FE5DE6BC-BF6E-4320-A144-5F7C964982BC}"/>
              </a:ext>
            </a:extLst>
          </p:cNvPr>
          <p:cNvPicPr>
            <a:picLocks noChangeAspect="1"/>
          </p:cNvPicPr>
          <p:nvPr/>
        </p:nvPicPr>
        <p:blipFill>
          <a:blip r:embed="rId2"/>
          <a:stretch>
            <a:fillRect/>
          </a:stretch>
        </p:blipFill>
        <p:spPr>
          <a:xfrm>
            <a:off x="3647143" y="2816293"/>
            <a:ext cx="4897714" cy="2773072"/>
          </a:xfrm>
          <a:prstGeom prst="rect">
            <a:avLst/>
          </a:prstGeom>
        </p:spPr>
      </p:pic>
    </p:spTree>
    <p:extLst>
      <p:ext uri="{BB962C8B-B14F-4D97-AF65-F5344CB8AC3E}">
        <p14:creationId xmlns:p14="http://schemas.microsoft.com/office/powerpoint/2010/main" val="3498622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726B-E3F8-41DB-8DE7-E0C6F4C48E31}"/>
              </a:ext>
            </a:extLst>
          </p:cNvPr>
          <p:cNvSpPr>
            <a:spLocks noGrp="1"/>
          </p:cNvSpPr>
          <p:nvPr>
            <p:ph type="title"/>
          </p:nvPr>
        </p:nvSpPr>
        <p:spPr/>
        <p:txBody>
          <a:bodyPr/>
          <a:lstStyle/>
          <a:p>
            <a:pPr algn="ctr"/>
            <a:r>
              <a:rPr lang="en-US" dirty="0"/>
              <a:t>Link to My GitHub </a:t>
            </a:r>
          </a:p>
        </p:txBody>
      </p:sp>
      <p:sp>
        <p:nvSpPr>
          <p:cNvPr id="3" name="Content Placeholder 2">
            <a:extLst>
              <a:ext uri="{FF2B5EF4-FFF2-40B4-BE49-F238E27FC236}">
                <a16:creationId xmlns:a16="http://schemas.microsoft.com/office/drawing/2014/main" id="{E242F0EE-783B-4563-B73E-B1CB2505BDE2}"/>
              </a:ext>
            </a:extLst>
          </p:cNvPr>
          <p:cNvSpPr>
            <a:spLocks noGrp="1"/>
          </p:cNvSpPr>
          <p:nvPr>
            <p:ph idx="1"/>
          </p:nvPr>
        </p:nvSpPr>
        <p:spPr/>
        <p:txBody>
          <a:bodyPr/>
          <a:lstStyle/>
          <a:p>
            <a:r>
              <a:rPr lang="en-US" dirty="0"/>
              <a:t>Contains this project and others I have worked on.</a:t>
            </a:r>
          </a:p>
          <a:p>
            <a:endParaRPr lang="en-US" dirty="0"/>
          </a:p>
          <a:p>
            <a:r>
              <a:rPr lang="en-US" dirty="0"/>
              <a:t>GitHub: </a:t>
            </a:r>
            <a:r>
              <a:rPr lang="en-US" dirty="0">
                <a:hlinkClick r:id="rId2"/>
              </a:rPr>
              <a:t>https://github.com/TheDean95</a:t>
            </a:r>
            <a:endParaRPr lang="en-US" dirty="0"/>
          </a:p>
        </p:txBody>
      </p:sp>
    </p:spTree>
    <p:extLst>
      <p:ext uri="{BB962C8B-B14F-4D97-AF65-F5344CB8AC3E}">
        <p14:creationId xmlns:p14="http://schemas.microsoft.com/office/powerpoint/2010/main" val="367236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95F7-44B6-4F35-AC17-7C413E2B7095}"/>
              </a:ext>
            </a:extLst>
          </p:cNvPr>
          <p:cNvSpPr>
            <a:spLocks noGrp="1"/>
          </p:cNvSpPr>
          <p:nvPr>
            <p:ph type="title"/>
          </p:nvPr>
        </p:nvSpPr>
        <p:spPr/>
        <p:txBody>
          <a:bodyPr/>
          <a:lstStyle/>
          <a:p>
            <a:pPr algn="ctr"/>
            <a:r>
              <a:rPr lang="en-US" dirty="0"/>
              <a:t>Customer Profiles</a:t>
            </a:r>
          </a:p>
        </p:txBody>
      </p:sp>
      <p:pic>
        <p:nvPicPr>
          <p:cNvPr id="5" name="Content Placeholder 4">
            <a:extLst>
              <a:ext uri="{FF2B5EF4-FFF2-40B4-BE49-F238E27FC236}">
                <a16:creationId xmlns:a16="http://schemas.microsoft.com/office/drawing/2014/main" id="{56ECF856-6C92-49CF-ABE3-541E72CDC454}"/>
              </a:ext>
            </a:extLst>
          </p:cNvPr>
          <p:cNvPicPr>
            <a:picLocks noGrp="1" noChangeAspect="1"/>
          </p:cNvPicPr>
          <p:nvPr>
            <p:ph idx="1"/>
          </p:nvPr>
        </p:nvPicPr>
        <p:blipFill>
          <a:blip r:embed="rId2"/>
          <a:stretch>
            <a:fillRect/>
          </a:stretch>
        </p:blipFill>
        <p:spPr>
          <a:xfrm>
            <a:off x="304327" y="2387117"/>
            <a:ext cx="5612098" cy="3298066"/>
          </a:xfrm>
        </p:spPr>
      </p:pic>
      <p:pic>
        <p:nvPicPr>
          <p:cNvPr id="7" name="Picture 6">
            <a:extLst>
              <a:ext uri="{FF2B5EF4-FFF2-40B4-BE49-F238E27FC236}">
                <a16:creationId xmlns:a16="http://schemas.microsoft.com/office/drawing/2014/main" id="{4168FA4C-8955-440C-BD55-7C68E4FD9246}"/>
              </a:ext>
            </a:extLst>
          </p:cNvPr>
          <p:cNvPicPr>
            <a:picLocks noChangeAspect="1"/>
          </p:cNvPicPr>
          <p:nvPr/>
        </p:nvPicPr>
        <p:blipFill>
          <a:blip r:embed="rId3"/>
          <a:stretch>
            <a:fillRect/>
          </a:stretch>
        </p:blipFill>
        <p:spPr>
          <a:xfrm>
            <a:off x="6275577" y="2387117"/>
            <a:ext cx="5730893" cy="3298066"/>
          </a:xfrm>
          <a:prstGeom prst="rect">
            <a:avLst/>
          </a:prstGeom>
        </p:spPr>
      </p:pic>
    </p:spTree>
    <p:extLst>
      <p:ext uri="{BB962C8B-B14F-4D97-AF65-F5344CB8AC3E}">
        <p14:creationId xmlns:p14="http://schemas.microsoft.com/office/powerpoint/2010/main" val="141403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6D61-B07E-4FAD-9796-070ADD5DD99C}"/>
              </a:ext>
            </a:extLst>
          </p:cNvPr>
          <p:cNvSpPr>
            <a:spLocks noGrp="1"/>
          </p:cNvSpPr>
          <p:nvPr>
            <p:ph type="title"/>
          </p:nvPr>
        </p:nvSpPr>
        <p:spPr/>
        <p:txBody>
          <a:bodyPr/>
          <a:lstStyle/>
          <a:p>
            <a:pPr algn="ctr"/>
            <a:r>
              <a:rPr lang="en-US" dirty="0"/>
              <a:t>Customer Profiles</a:t>
            </a:r>
          </a:p>
        </p:txBody>
      </p:sp>
      <p:pic>
        <p:nvPicPr>
          <p:cNvPr id="5" name="Content Placeholder 4">
            <a:extLst>
              <a:ext uri="{FF2B5EF4-FFF2-40B4-BE49-F238E27FC236}">
                <a16:creationId xmlns:a16="http://schemas.microsoft.com/office/drawing/2014/main" id="{AB4F8CBB-4453-4D74-A867-369AA4DB5E29}"/>
              </a:ext>
            </a:extLst>
          </p:cNvPr>
          <p:cNvPicPr>
            <a:picLocks noGrp="1" noChangeAspect="1"/>
          </p:cNvPicPr>
          <p:nvPr>
            <p:ph idx="1"/>
          </p:nvPr>
        </p:nvPicPr>
        <p:blipFill>
          <a:blip r:embed="rId2"/>
          <a:stretch>
            <a:fillRect/>
          </a:stretch>
        </p:blipFill>
        <p:spPr>
          <a:xfrm>
            <a:off x="309316" y="2367816"/>
            <a:ext cx="5243345" cy="4169140"/>
          </a:xfrm>
        </p:spPr>
      </p:pic>
      <p:pic>
        <p:nvPicPr>
          <p:cNvPr id="7" name="Picture 6">
            <a:extLst>
              <a:ext uri="{FF2B5EF4-FFF2-40B4-BE49-F238E27FC236}">
                <a16:creationId xmlns:a16="http://schemas.microsoft.com/office/drawing/2014/main" id="{D5A5BC96-27C6-449C-9482-48820BAA06FB}"/>
              </a:ext>
            </a:extLst>
          </p:cNvPr>
          <p:cNvPicPr>
            <a:picLocks noChangeAspect="1"/>
          </p:cNvPicPr>
          <p:nvPr/>
        </p:nvPicPr>
        <p:blipFill>
          <a:blip r:embed="rId3"/>
          <a:stretch>
            <a:fillRect/>
          </a:stretch>
        </p:blipFill>
        <p:spPr>
          <a:xfrm>
            <a:off x="5721627" y="2367816"/>
            <a:ext cx="6470373" cy="4125059"/>
          </a:xfrm>
          <a:prstGeom prst="rect">
            <a:avLst/>
          </a:prstGeom>
        </p:spPr>
      </p:pic>
    </p:spTree>
    <p:extLst>
      <p:ext uri="{BB962C8B-B14F-4D97-AF65-F5344CB8AC3E}">
        <p14:creationId xmlns:p14="http://schemas.microsoft.com/office/powerpoint/2010/main" val="307799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38AD-17DA-46B6-B62C-CF135150AC89}"/>
              </a:ext>
            </a:extLst>
          </p:cNvPr>
          <p:cNvSpPr>
            <a:spLocks noGrp="1"/>
          </p:cNvSpPr>
          <p:nvPr>
            <p:ph type="title"/>
          </p:nvPr>
        </p:nvSpPr>
        <p:spPr/>
        <p:txBody>
          <a:bodyPr/>
          <a:lstStyle/>
          <a:p>
            <a:pPr algn="ctr"/>
            <a:r>
              <a:rPr lang="en-US" dirty="0"/>
              <a:t>Customer Data Comparisons</a:t>
            </a:r>
          </a:p>
        </p:txBody>
      </p:sp>
      <p:pic>
        <p:nvPicPr>
          <p:cNvPr id="5" name="Content Placeholder 4">
            <a:extLst>
              <a:ext uri="{FF2B5EF4-FFF2-40B4-BE49-F238E27FC236}">
                <a16:creationId xmlns:a16="http://schemas.microsoft.com/office/drawing/2014/main" id="{87E500CD-751D-40CE-906D-2E684D261F59}"/>
              </a:ext>
            </a:extLst>
          </p:cNvPr>
          <p:cNvPicPr>
            <a:picLocks noGrp="1" noChangeAspect="1"/>
          </p:cNvPicPr>
          <p:nvPr>
            <p:ph idx="1"/>
          </p:nvPr>
        </p:nvPicPr>
        <p:blipFill>
          <a:blip r:embed="rId2"/>
          <a:stretch>
            <a:fillRect/>
          </a:stretch>
        </p:blipFill>
        <p:spPr>
          <a:xfrm>
            <a:off x="271934" y="1537252"/>
            <a:ext cx="6960853" cy="1722783"/>
          </a:xfrm>
        </p:spPr>
      </p:pic>
      <p:pic>
        <p:nvPicPr>
          <p:cNvPr id="7" name="Picture 6">
            <a:extLst>
              <a:ext uri="{FF2B5EF4-FFF2-40B4-BE49-F238E27FC236}">
                <a16:creationId xmlns:a16="http://schemas.microsoft.com/office/drawing/2014/main" id="{3BCB3A82-53DA-48B9-92FC-270761EAF066}"/>
              </a:ext>
            </a:extLst>
          </p:cNvPr>
          <p:cNvPicPr>
            <a:picLocks noChangeAspect="1"/>
          </p:cNvPicPr>
          <p:nvPr/>
        </p:nvPicPr>
        <p:blipFill>
          <a:blip r:embed="rId3"/>
          <a:stretch>
            <a:fillRect/>
          </a:stretch>
        </p:blipFill>
        <p:spPr>
          <a:xfrm>
            <a:off x="7232787" y="1537252"/>
            <a:ext cx="4721687" cy="1722783"/>
          </a:xfrm>
          <a:prstGeom prst="rect">
            <a:avLst/>
          </a:prstGeom>
        </p:spPr>
      </p:pic>
      <p:pic>
        <p:nvPicPr>
          <p:cNvPr id="11" name="Picture 10">
            <a:extLst>
              <a:ext uri="{FF2B5EF4-FFF2-40B4-BE49-F238E27FC236}">
                <a16:creationId xmlns:a16="http://schemas.microsoft.com/office/drawing/2014/main" id="{65439E08-5D6B-4B6C-8E6E-A6D3E71110CD}"/>
              </a:ext>
            </a:extLst>
          </p:cNvPr>
          <p:cNvPicPr>
            <a:picLocks noChangeAspect="1"/>
          </p:cNvPicPr>
          <p:nvPr/>
        </p:nvPicPr>
        <p:blipFill>
          <a:blip r:embed="rId4"/>
          <a:stretch>
            <a:fillRect/>
          </a:stretch>
        </p:blipFill>
        <p:spPr>
          <a:xfrm>
            <a:off x="271934" y="3700193"/>
            <a:ext cx="7131153" cy="951494"/>
          </a:xfrm>
          <a:prstGeom prst="rect">
            <a:avLst/>
          </a:prstGeom>
        </p:spPr>
      </p:pic>
      <p:pic>
        <p:nvPicPr>
          <p:cNvPr id="13" name="Picture 12">
            <a:extLst>
              <a:ext uri="{FF2B5EF4-FFF2-40B4-BE49-F238E27FC236}">
                <a16:creationId xmlns:a16="http://schemas.microsoft.com/office/drawing/2014/main" id="{D0144592-4D11-4AFD-9236-E21647F41898}"/>
              </a:ext>
            </a:extLst>
          </p:cNvPr>
          <p:cNvPicPr>
            <a:picLocks noChangeAspect="1"/>
          </p:cNvPicPr>
          <p:nvPr/>
        </p:nvPicPr>
        <p:blipFill>
          <a:blip r:embed="rId5"/>
          <a:stretch>
            <a:fillRect/>
          </a:stretch>
        </p:blipFill>
        <p:spPr>
          <a:xfrm>
            <a:off x="7402026" y="3700193"/>
            <a:ext cx="4552448" cy="951494"/>
          </a:xfrm>
          <a:prstGeom prst="rect">
            <a:avLst/>
          </a:prstGeom>
        </p:spPr>
      </p:pic>
      <p:pic>
        <p:nvPicPr>
          <p:cNvPr id="15" name="Picture 14">
            <a:extLst>
              <a:ext uri="{FF2B5EF4-FFF2-40B4-BE49-F238E27FC236}">
                <a16:creationId xmlns:a16="http://schemas.microsoft.com/office/drawing/2014/main" id="{643A32BF-C1BB-4E3F-BDA3-AB5CFE007DE2}"/>
              </a:ext>
            </a:extLst>
          </p:cNvPr>
          <p:cNvPicPr>
            <a:picLocks noChangeAspect="1"/>
          </p:cNvPicPr>
          <p:nvPr/>
        </p:nvPicPr>
        <p:blipFill>
          <a:blip r:embed="rId6"/>
          <a:stretch>
            <a:fillRect/>
          </a:stretch>
        </p:blipFill>
        <p:spPr>
          <a:xfrm>
            <a:off x="271934" y="5091845"/>
            <a:ext cx="9321696" cy="1017582"/>
          </a:xfrm>
          <a:prstGeom prst="rect">
            <a:avLst/>
          </a:prstGeom>
        </p:spPr>
      </p:pic>
      <p:pic>
        <p:nvPicPr>
          <p:cNvPr id="17" name="Picture 16">
            <a:extLst>
              <a:ext uri="{FF2B5EF4-FFF2-40B4-BE49-F238E27FC236}">
                <a16:creationId xmlns:a16="http://schemas.microsoft.com/office/drawing/2014/main" id="{D9ABF7CE-C7C1-491C-8B9C-C96E5A64E480}"/>
              </a:ext>
            </a:extLst>
          </p:cNvPr>
          <p:cNvPicPr>
            <a:picLocks noChangeAspect="1"/>
          </p:cNvPicPr>
          <p:nvPr/>
        </p:nvPicPr>
        <p:blipFill>
          <a:blip r:embed="rId7"/>
          <a:stretch>
            <a:fillRect/>
          </a:stretch>
        </p:blipFill>
        <p:spPr>
          <a:xfrm>
            <a:off x="9472654" y="5111219"/>
            <a:ext cx="901148" cy="978833"/>
          </a:xfrm>
          <a:prstGeom prst="rect">
            <a:avLst/>
          </a:prstGeom>
        </p:spPr>
      </p:pic>
    </p:spTree>
    <p:extLst>
      <p:ext uri="{BB962C8B-B14F-4D97-AF65-F5344CB8AC3E}">
        <p14:creationId xmlns:p14="http://schemas.microsoft.com/office/powerpoint/2010/main" val="199783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DDC1-6EBE-4103-9083-F7C8E0E9C338}"/>
              </a:ext>
            </a:extLst>
          </p:cNvPr>
          <p:cNvSpPr>
            <a:spLocks noGrp="1"/>
          </p:cNvSpPr>
          <p:nvPr>
            <p:ph type="title"/>
          </p:nvPr>
        </p:nvSpPr>
        <p:spPr/>
        <p:txBody>
          <a:bodyPr/>
          <a:lstStyle/>
          <a:p>
            <a:pPr algn="ctr"/>
            <a:r>
              <a:rPr lang="en-US" dirty="0"/>
              <a:t>Customer Data Comparisons</a:t>
            </a:r>
          </a:p>
        </p:txBody>
      </p:sp>
      <p:pic>
        <p:nvPicPr>
          <p:cNvPr id="4" name="Content Placeholder 3">
            <a:extLst>
              <a:ext uri="{FF2B5EF4-FFF2-40B4-BE49-F238E27FC236}">
                <a16:creationId xmlns:a16="http://schemas.microsoft.com/office/drawing/2014/main" id="{68A82CE9-431D-4FBB-86E8-A19CF4CA7FD7}"/>
              </a:ext>
            </a:extLst>
          </p:cNvPr>
          <p:cNvPicPr>
            <a:picLocks noGrp="1" noChangeAspect="1"/>
          </p:cNvPicPr>
          <p:nvPr>
            <p:ph idx="1"/>
          </p:nvPr>
        </p:nvPicPr>
        <p:blipFill>
          <a:blip r:embed="rId2"/>
          <a:stretch>
            <a:fillRect/>
          </a:stretch>
        </p:blipFill>
        <p:spPr>
          <a:xfrm>
            <a:off x="1835838" y="1968229"/>
            <a:ext cx="6751570" cy="2306006"/>
          </a:xfrm>
          <a:prstGeom prst="rect">
            <a:avLst/>
          </a:prstGeom>
        </p:spPr>
      </p:pic>
      <p:pic>
        <p:nvPicPr>
          <p:cNvPr id="6" name="Picture 5">
            <a:extLst>
              <a:ext uri="{FF2B5EF4-FFF2-40B4-BE49-F238E27FC236}">
                <a16:creationId xmlns:a16="http://schemas.microsoft.com/office/drawing/2014/main" id="{20513077-AD86-4504-9564-629295D0A133}"/>
              </a:ext>
            </a:extLst>
          </p:cNvPr>
          <p:cNvPicPr>
            <a:picLocks noChangeAspect="1"/>
          </p:cNvPicPr>
          <p:nvPr/>
        </p:nvPicPr>
        <p:blipFill>
          <a:blip r:embed="rId3"/>
          <a:stretch>
            <a:fillRect/>
          </a:stretch>
        </p:blipFill>
        <p:spPr>
          <a:xfrm>
            <a:off x="2008153" y="4584906"/>
            <a:ext cx="7400891" cy="1568048"/>
          </a:xfrm>
          <a:prstGeom prst="rect">
            <a:avLst/>
          </a:prstGeom>
        </p:spPr>
      </p:pic>
    </p:spTree>
    <p:extLst>
      <p:ext uri="{BB962C8B-B14F-4D97-AF65-F5344CB8AC3E}">
        <p14:creationId xmlns:p14="http://schemas.microsoft.com/office/powerpoint/2010/main" val="176422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D13B-F391-4672-AB5C-97BB0D942766}"/>
              </a:ext>
            </a:extLst>
          </p:cNvPr>
          <p:cNvSpPr>
            <a:spLocks noGrp="1"/>
          </p:cNvSpPr>
          <p:nvPr>
            <p:ph type="title"/>
          </p:nvPr>
        </p:nvSpPr>
        <p:spPr/>
        <p:txBody>
          <a:bodyPr/>
          <a:lstStyle/>
          <a:p>
            <a:pPr algn="ctr"/>
            <a:r>
              <a:rPr lang="en-US" dirty="0"/>
              <a:t>Types of Products</a:t>
            </a:r>
          </a:p>
        </p:txBody>
      </p:sp>
      <p:pic>
        <p:nvPicPr>
          <p:cNvPr id="5" name="Content Placeholder 4">
            <a:extLst>
              <a:ext uri="{FF2B5EF4-FFF2-40B4-BE49-F238E27FC236}">
                <a16:creationId xmlns:a16="http://schemas.microsoft.com/office/drawing/2014/main" id="{B139C243-53B7-4046-9179-531FA511485B}"/>
              </a:ext>
            </a:extLst>
          </p:cNvPr>
          <p:cNvPicPr>
            <a:picLocks noGrp="1" noChangeAspect="1"/>
          </p:cNvPicPr>
          <p:nvPr>
            <p:ph idx="1"/>
          </p:nvPr>
        </p:nvPicPr>
        <p:blipFill>
          <a:blip r:embed="rId2"/>
          <a:stretch>
            <a:fillRect/>
          </a:stretch>
        </p:blipFill>
        <p:spPr>
          <a:xfrm>
            <a:off x="448942" y="2391983"/>
            <a:ext cx="11294116" cy="2975147"/>
          </a:xfrm>
        </p:spPr>
      </p:pic>
    </p:spTree>
    <p:extLst>
      <p:ext uri="{BB962C8B-B14F-4D97-AF65-F5344CB8AC3E}">
        <p14:creationId xmlns:p14="http://schemas.microsoft.com/office/powerpoint/2010/main" val="180434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56CC-D950-488B-B80F-8DE7FBFE5EE2}"/>
              </a:ext>
            </a:extLst>
          </p:cNvPr>
          <p:cNvSpPr>
            <a:spLocks noGrp="1"/>
          </p:cNvSpPr>
          <p:nvPr>
            <p:ph type="title"/>
          </p:nvPr>
        </p:nvSpPr>
        <p:spPr/>
        <p:txBody>
          <a:bodyPr/>
          <a:lstStyle/>
          <a:p>
            <a:pPr algn="ctr"/>
            <a:r>
              <a:rPr lang="en-US" dirty="0"/>
              <a:t>Annual Income vs Credit Application</a:t>
            </a:r>
          </a:p>
        </p:txBody>
      </p:sp>
      <p:pic>
        <p:nvPicPr>
          <p:cNvPr id="5" name="Content Placeholder 4">
            <a:extLst>
              <a:ext uri="{FF2B5EF4-FFF2-40B4-BE49-F238E27FC236}">
                <a16:creationId xmlns:a16="http://schemas.microsoft.com/office/drawing/2014/main" id="{E6DC4FAF-E483-4A03-8C98-16F62A349B44}"/>
              </a:ext>
            </a:extLst>
          </p:cNvPr>
          <p:cNvPicPr>
            <a:picLocks noGrp="1" noChangeAspect="1"/>
          </p:cNvPicPr>
          <p:nvPr>
            <p:ph idx="1"/>
          </p:nvPr>
        </p:nvPicPr>
        <p:blipFill>
          <a:blip r:embed="rId2"/>
          <a:stretch>
            <a:fillRect/>
          </a:stretch>
        </p:blipFill>
        <p:spPr>
          <a:xfrm>
            <a:off x="1404730" y="1749500"/>
            <a:ext cx="9117495" cy="4743375"/>
          </a:xfrm>
        </p:spPr>
      </p:pic>
    </p:spTree>
    <p:extLst>
      <p:ext uri="{BB962C8B-B14F-4D97-AF65-F5344CB8AC3E}">
        <p14:creationId xmlns:p14="http://schemas.microsoft.com/office/powerpoint/2010/main" val="315247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9509-8ABB-4F4D-A3B6-37ED8AF6E5A1}"/>
              </a:ext>
            </a:extLst>
          </p:cNvPr>
          <p:cNvSpPr>
            <a:spLocks noGrp="1"/>
          </p:cNvSpPr>
          <p:nvPr>
            <p:ph type="title"/>
          </p:nvPr>
        </p:nvSpPr>
        <p:spPr/>
        <p:txBody>
          <a:bodyPr/>
          <a:lstStyle/>
          <a:p>
            <a:pPr algn="ctr"/>
            <a:r>
              <a:rPr lang="en-US" dirty="0"/>
              <a:t>Section 2: Bank Complaints</a:t>
            </a:r>
          </a:p>
        </p:txBody>
      </p:sp>
      <p:sp>
        <p:nvSpPr>
          <p:cNvPr id="3" name="Content Placeholder 2">
            <a:extLst>
              <a:ext uri="{FF2B5EF4-FFF2-40B4-BE49-F238E27FC236}">
                <a16:creationId xmlns:a16="http://schemas.microsoft.com/office/drawing/2014/main" id="{437C4FA9-CA66-45D1-A708-074C835F0C07}"/>
              </a:ext>
            </a:extLst>
          </p:cNvPr>
          <p:cNvSpPr>
            <a:spLocks noGrp="1"/>
          </p:cNvSpPr>
          <p:nvPr>
            <p:ph idx="1"/>
          </p:nvPr>
        </p:nvSpPr>
        <p:spPr/>
        <p:txBody>
          <a:bodyPr>
            <a:normAutofit/>
          </a:bodyPr>
          <a:lstStyle/>
          <a:p>
            <a:r>
              <a:rPr lang="en-US" sz="3200" dirty="0"/>
              <a:t>The next section is information and graphics about types of complaints against financial institutions and their frequency.</a:t>
            </a:r>
          </a:p>
          <a:p>
            <a:endParaRPr lang="en-US" sz="3200" dirty="0"/>
          </a:p>
          <a:p>
            <a:r>
              <a:rPr lang="en-US" sz="3200" dirty="0"/>
              <a:t>The information is shown by geography and over time, hopefully to support any patterns that exist in practice. </a:t>
            </a:r>
          </a:p>
          <a:p>
            <a:endParaRPr lang="en-US" sz="3200" dirty="0"/>
          </a:p>
          <a:p>
            <a:endParaRPr lang="en-US" sz="3200" dirty="0"/>
          </a:p>
        </p:txBody>
      </p:sp>
    </p:spTree>
    <p:extLst>
      <p:ext uri="{BB962C8B-B14F-4D97-AF65-F5344CB8AC3E}">
        <p14:creationId xmlns:p14="http://schemas.microsoft.com/office/powerpoint/2010/main" val="2444639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322</Words>
  <Application>Microsoft Office PowerPoint</Application>
  <PresentationFormat>Widescreen</PresentationFormat>
  <Paragraphs>44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The People and the Credit Markets</vt:lpstr>
      <vt:lpstr>Section 1: Customer Profiles</vt:lpstr>
      <vt:lpstr>Customer Profiles</vt:lpstr>
      <vt:lpstr>Customer Profiles</vt:lpstr>
      <vt:lpstr>Customer Data Comparisons</vt:lpstr>
      <vt:lpstr>Customer Data Comparisons</vt:lpstr>
      <vt:lpstr>Types of Products</vt:lpstr>
      <vt:lpstr>Annual Income vs Credit Application</vt:lpstr>
      <vt:lpstr>Section 2: Bank Complaints</vt:lpstr>
      <vt:lpstr>Product Type by Frequency</vt:lpstr>
      <vt:lpstr>Issue Type by Frequency</vt:lpstr>
      <vt:lpstr>Sub-Issue by Frequency</vt:lpstr>
      <vt:lpstr>Financial Institution by Frequency</vt:lpstr>
      <vt:lpstr>Bank Complaint Comparisons</vt:lpstr>
      <vt:lpstr>Bank Complaint Comparisons</vt:lpstr>
      <vt:lpstr>Bank Complaint Choropleth</vt:lpstr>
      <vt:lpstr>Bank Complaints by Year</vt:lpstr>
      <vt:lpstr>Pareto Analysis</vt:lpstr>
      <vt:lpstr>Frequency Table</vt:lpstr>
      <vt:lpstr>Top Words: Bank Complaint Narratives</vt:lpstr>
      <vt:lpstr>Section 3: Fraud in Action</vt:lpstr>
      <vt:lpstr>Types of Fraud and Frequency</vt:lpstr>
      <vt:lpstr>Fraud by State Choropleth</vt:lpstr>
      <vt:lpstr>Conclusions</vt:lpstr>
      <vt:lpstr>Any Questions?</vt:lpstr>
      <vt:lpstr>Link to My GitHub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People and the Credit Markets</dc:title>
  <dc:creator>Jeffrey Dean</dc:creator>
  <cp:lastModifiedBy>Jeffrey Dean</cp:lastModifiedBy>
  <cp:revision>22</cp:revision>
  <dcterms:created xsi:type="dcterms:W3CDTF">2021-04-25T20:55:46Z</dcterms:created>
  <dcterms:modified xsi:type="dcterms:W3CDTF">2021-05-04T16:12:19Z</dcterms:modified>
</cp:coreProperties>
</file>