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al Bold" panose="020B0704020202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662" y="4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03.08.2025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TheDeepDelve/Rubiks-Cub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grpSp>
        <p:nvGrpSpPr>
          <p:cNvPr id="3" name="Group 3"/>
          <p:cNvGrpSpPr>
            <a:grpSpLocks noChangeAspect="1"/>
          </p:cNvGrpSpPr>
          <p:nvPr/>
        </p:nvGrpSpPr>
        <p:grpSpPr>
          <a:xfrm>
            <a:off x="1433967" y="3432831"/>
            <a:ext cx="15228670" cy="2589796"/>
            <a:chOff x="0" y="0"/>
            <a:chExt cx="20304894" cy="3453062"/>
          </a:xfrm>
        </p:grpSpPr>
        <p:sp>
          <p:nvSpPr>
            <p:cNvPr id="4" name="Freeform 4" descr="Shape  Description automatically generated with medium confidence"/>
            <p:cNvSpPr/>
            <p:nvPr/>
          </p:nvSpPr>
          <p:spPr>
            <a:xfrm>
              <a:off x="0" y="0"/>
              <a:ext cx="20304888" cy="3453003"/>
            </a:xfrm>
            <a:custGeom>
              <a:avLst/>
              <a:gdLst/>
              <a:ahLst/>
              <a:cxnLst/>
              <a:rect l="l" t="t" r="r" b="b"/>
              <a:pathLst>
                <a:path w="20304888" h="3453003">
                  <a:moveTo>
                    <a:pt x="0" y="0"/>
                  </a:moveTo>
                  <a:lnTo>
                    <a:pt x="20304888" y="0"/>
                  </a:lnTo>
                  <a:lnTo>
                    <a:pt x="20304888" y="3453003"/>
                  </a:lnTo>
                  <a:lnTo>
                    <a:pt x="0" y="3453003"/>
                  </a:lnTo>
                  <a:lnTo>
                    <a:pt x="0" y="0"/>
                  </a:lnTo>
                  <a:close/>
                </a:path>
              </a:pathLst>
            </a:custGeom>
            <a:blipFill>
              <a:blip r:embed="rId3"/>
              <a:stretch>
                <a:fillRect b="-1"/>
              </a:stretch>
            </a:blipFill>
          </p:spPr>
        </p:sp>
      </p:grpSp>
      <p:sp>
        <p:nvSpPr>
          <p:cNvPr id="5" name="TextBox 5"/>
          <p:cNvSpPr txBox="1"/>
          <p:nvPr/>
        </p:nvSpPr>
        <p:spPr>
          <a:xfrm>
            <a:off x="0" y="9601200"/>
            <a:ext cx="18288000" cy="183357"/>
          </a:xfrm>
          <a:prstGeom prst="rect">
            <a:avLst/>
          </a:prstGeom>
        </p:spPr>
        <p:txBody>
          <a:bodyPr lIns="0" tIns="0" rIns="0" bIns="0" rtlCol="0" anchor="t">
            <a:spAutoFit/>
          </a:bodyPr>
          <a:lstStyle/>
          <a:p>
            <a:pPr algn="ctr">
              <a:lnSpc>
                <a:spcPts val="1260"/>
              </a:lnSpc>
            </a:pPr>
            <a:r>
              <a:rPr lang="en-US" sz="1050" dirty="0">
                <a:solidFill>
                  <a:srgbClr val="000000"/>
                </a:solidFill>
                <a:latin typeface="Arial"/>
                <a:ea typeface="Arial"/>
                <a:cs typeface="Arial"/>
                <a:sym typeface="Arial"/>
              </a:rPr>
              <a:t>© 2025 Collins Aerospace. | Collins Aerospace Proprietary – for internal use only. | This document does not include any export controlled technical data.</a:t>
            </a:r>
          </a:p>
        </p:txBody>
      </p:sp>
      <p:sp>
        <p:nvSpPr>
          <p:cNvPr id="6" name="TextBox 6"/>
          <p:cNvSpPr txBox="1"/>
          <p:nvPr/>
        </p:nvSpPr>
        <p:spPr>
          <a:xfrm>
            <a:off x="9978886" y="7404457"/>
            <a:ext cx="5587762" cy="519708"/>
          </a:xfrm>
          <a:prstGeom prst="rect">
            <a:avLst/>
          </a:prstGeom>
        </p:spPr>
        <p:txBody>
          <a:bodyPr lIns="0" tIns="0" rIns="0" bIns="0" rtlCol="0" anchor="t">
            <a:spAutoFit/>
          </a:bodyPr>
          <a:lstStyle/>
          <a:p>
            <a:pPr algn="l">
              <a:lnSpc>
                <a:spcPts val="3240"/>
              </a:lnSpc>
            </a:pPr>
            <a:r>
              <a:rPr lang="en-US" sz="2700">
                <a:solidFill>
                  <a:srgbClr val="000000"/>
                </a:solidFill>
                <a:latin typeface="Arial"/>
                <a:ea typeface="Arial"/>
                <a:cs typeface="Arial"/>
                <a:sym typeface="Arial"/>
              </a:rPr>
              <a:t>Hackathon’25 : Solve Rubik’s Cube</a:t>
            </a:r>
          </a:p>
        </p:txBody>
      </p:sp>
      <p:sp>
        <p:nvSpPr>
          <p:cNvPr id="7" name="TextBox 7"/>
          <p:cNvSpPr txBox="1"/>
          <p:nvPr/>
        </p:nvSpPr>
        <p:spPr>
          <a:xfrm>
            <a:off x="457200" y="7856350"/>
            <a:ext cx="6248400" cy="1464632"/>
          </a:xfrm>
          <a:prstGeom prst="rect">
            <a:avLst/>
          </a:prstGeom>
        </p:spPr>
        <p:txBody>
          <a:bodyPr wrap="square" lIns="0" tIns="0" rIns="0" bIns="0" rtlCol="0" anchor="t">
            <a:spAutoFit/>
          </a:bodyPr>
          <a:lstStyle/>
          <a:p>
            <a:pPr algn="l">
              <a:lnSpc>
                <a:spcPts val="2880"/>
              </a:lnSpc>
            </a:pPr>
            <a:r>
              <a:rPr lang="en-US" sz="2400" b="1" dirty="0">
                <a:solidFill>
                  <a:srgbClr val="000000"/>
                </a:solidFill>
                <a:latin typeface="Arial Bold"/>
                <a:ea typeface="Arial Bold"/>
                <a:cs typeface="Arial Bold"/>
                <a:sym typeface="Arial Bold"/>
              </a:rPr>
              <a:t>Harsh Deep</a:t>
            </a:r>
          </a:p>
          <a:p>
            <a:pPr>
              <a:lnSpc>
                <a:spcPts val="2880"/>
              </a:lnSpc>
              <a:spcBef>
                <a:spcPct val="0"/>
              </a:spcBef>
            </a:pPr>
            <a:r>
              <a:rPr lang="en-US" sz="2400" b="1" dirty="0">
                <a:solidFill>
                  <a:srgbClr val="000000"/>
                </a:solidFill>
                <a:latin typeface="Arial Bold"/>
                <a:ea typeface="Arial Bold"/>
                <a:cs typeface="Arial Bold"/>
                <a:sym typeface="Arial Bold"/>
              </a:rPr>
              <a:t>BMS College of Engineering, Bangalore</a:t>
            </a:r>
            <a:br>
              <a:rPr lang="en-US" sz="2400" b="1" dirty="0">
                <a:solidFill>
                  <a:srgbClr val="000000"/>
                </a:solidFill>
                <a:latin typeface="Arial Bold"/>
                <a:ea typeface="Arial Bold"/>
                <a:cs typeface="Arial Bold"/>
                <a:sym typeface="Arial Bold"/>
              </a:rPr>
            </a:br>
            <a:br>
              <a:rPr lang="en-US" sz="2400" b="1" dirty="0">
                <a:solidFill>
                  <a:srgbClr val="000000"/>
                </a:solidFill>
                <a:latin typeface="Arial Bold"/>
                <a:ea typeface="Arial Bold"/>
                <a:cs typeface="Arial Bold"/>
                <a:sym typeface="Arial Bold"/>
              </a:rPr>
            </a:br>
            <a:r>
              <a:rPr lang="en-US" sz="2400" b="1" dirty="0">
                <a:solidFill>
                  <a:srgbClr val="000000"/>
                </a:solidFill>
                <a:latin typeface="Arial Bold"/>
                <a:ea typeface="Arial Bold"/>
                <a:cs typeface="Arial Bold"/>
                <a:sym typeface="Arial Bold"/>
              </a:rPr>
              <a:t>GitHub Repo - </a:t>
            </a:r>
            <a:r>
              <a:rPr lang="en-US" sz="2400" b="1" dirty="0">
                <a:solidFill>
                  <a:srgbClr val="000000"/>
                </a:solidFill>
                <a:latin typeface="Arial Bold"/>
                <a:ea typeface="Arial Bold"/>
                <a:cs typeface="Arial Bold"/>
                <a:sym typeface="Arial Bold"/>
                <a:hlinkClick r:id="rId4"/>
              </a:rPr>
              <a:t>GitHub Link</a:t>
            </a:r>
            <a:endParaRPr lang="en-US" sz="2400" b="1" dirty="0">
              <a:solidFill>
                <a:srgbClr val="000000"/>
              </a:solidFill>
              <a:latin typeface="Arial Bold"/>
              <a:ea typeface="Arial Bold"/>
              <a:cs typeface="Arial Bold"/>
              <a:sym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16230600" cy="8635488"/>
          </a:xfrm>
          <a:custGeom>
            <a:avLst/>
            <a:gdLst/>
            <a:ahLst/>
            <a:cxnLst/>
            <a:rect l="l" t="t" r="r" b="b"/>
            <a:pathLst>
              <a:path w="16230600" h="8635488">
                <a:moveTo>
                  <a:pt x="0" y="0"/>
                </a:moveTo>
                <a:lnTo>
                  <a:pt x="16230600" y="0"/>
                </a:lnTo>
                <a:lnTo>
                  <a:pt x="16230600" y="8635488"/>
                </a:lnTo>
                <a:lnTo>
                  <a:pt x="0" y="8635488"/>
                </a:lnTo>
                <a:lnTo>
                  <a:pt x="0" y="0"/>
                </a:lnTo>
                <a:close/>
              </a:path>
            </a:pathLst>
          </a:custGeom>
          <a:blipFill>
            <a:blip r:embed="rId2"/>
            <a:stretch>
              <a:fillRect t="-1804" b="-1804"/>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4622422" y="671512"/>
            <a:ext cx="13467400" cy="676275"/>
          </a:xfrm>
          <a:prstGeom prst="rect">
            <a:avLst/>
          </a:prstGeom>
        </p:spPr>
        <p:txBody>
          <a:bodyPr lIns="0" tIns="0" rIns="0" bIns="0" rtlCol="0" anchor="t">
            <a:spAutoFit/>
          </a:bodyPr>
          <a:lstStyle/>
          <a:p>
            <a:pPr algn="ctr">
              <a:lnSpc>
                <a:spcPts val="4799"/>
              </a:lnSpc>
              <a:spcBef>
                <a:spcPct val="0"/>
              </a:spcBef>
            </a:pPr>
            <a:r>
              <a:rPr lang="en-US" sz="3999" b="1">
                <a:solidFill>
                  <a:srgbClr val="000000"/>
                </a:solidFill>
                <a:latin typeface="Arial Bold"/>
                <a:ea typeface="Arial Bold"/>
                <a:cs typeface="Arial Bold"/>
                <a:sym typeface="Arial Bold"/>
              </a:rPr>
              <a:t>Overview:</a:t>
            </a:r>
          </a:p>
        </p:txBody>
      </p:sp>
      <p:sp>
        <p:nvSpPr>
          <p:cNvPr id="4" name="TextBox 4"/>
          <p:cNvSpPr txBox="1"/>
          <p:nvPr/>
        </p:nvSpPr>
        <p:spPr>
          <a:xfrm>
            <a:off x="1204800" y="1566862"/>
            <a:ext cx="16054500" cy="7073247"/>
          </a:xfrm>
          <a:prstGeom prst="rect">
            <a:avLst/>
          </a:prstGeom>
        </p:spPr>
        <p:txBody>
          <a:bodyPr lIns="0" tIns="0" rIns="0" bIns="0" rtlCol="0" anchor="t">
            <a:spAutoFit/>
          </a:bodyPr>
          <a:lstStyle/>
          <a:p>
            <a:pPr algn="just">
              <a:lnSpc>
                <a:spcPts val="7012"/>
              </a:lnSpc>
            </a:pPr>
            <a:r>
              <a:rPr lang="en-US" sz="3506" dirty="0">
                <a:solidFill>
                  <a:srgbClr val="000000"/>
                </a:solidFill>
                <a:latin typeface="Arial"/>
                <a:ea typeface="Arial"/>
                <a:cs typeface="Arial"/>
                <a:sym typeface="Arial"/>
              </a:rPr>
              <a:t>This Project delivers a full-stack application to solve a standard 3x3x3 Rubik’s Cube from any scrambled state. The solution utilizes a 2-tier (client-server) architecture to separate the user experience from the core computational logic.</a:t>
            </a:r>
          </a:p>
          <a:p>
            <a:pPr marL="757038" lvl="1" indent="-378519" algn="just">
              <a:lnSpc>
                <a:spcPts val="7012"/>
              </a:lnSpc>
              <a:buFont typeface="Arial"/>
              <a:buChar char="•"/>
            </a:pPr>
            <a:r>
              <a:rPr lang="en-US" sz="3506" u="sng" dirty="0">
                <a:solidFill>
                  <a:srgbClr val="000000"/>
                </a:solidFill>
                <a:latin typeface="Arial"/>
                <a:ea typeface="Arial"/>
                <a:cs typeface="Arial"/>
                <a:sym typeface="Arial"/>
              </a:rPr>
              <a:t>Technology Stack</a:t>
            </a:r>
            <a:r>
              <a:rPr lang="en-US" sz="3506" dirty="0">
                <a:solidFill>
                  <a:srgbClr val="000000"/>
                </a:solidFill>
                <a:latin typeface="Arial"/>
                <a:ea typeface="Arial"/>
                <a:cs typeface="Arial"/>
                <a:sym typeface="Arial"/>
              </a:rPr>
              <a:t>: The implementation is done by 5 core technologies: React with React-Three-Fiber for the frontend, and a Python/Flask backend that uses the Kociemba algorithm for solving.</a:t>
            </a:r>
          </a:p>
          <a:p>
            <a:pPr marL="757038" lvl="1" indent="-378519" algn="just">
              <a:lnSpc>
                <a:spcPts val="7012"/>
              </a:lnSpc>
              <a:buFont typeface="Arial"/>
              <a:buChar char="•"/>
            </a:pPr>
            <a:r>
              <a:rPr lang="en-US" sz="3506" u="sng" dirty="0">
                <a:solidFill>
                  <a:srgbClr val="000000"/>
                </a:solidFill>
                <a:latin typeface="Arial"/>
                <a:ea typeface="Arial"/>
                <a:cs typeface="Arial"/>
                <a:sym typeface="Arial"/>
              </a:rPr>
              <a:t>Core Objective</a:t>
            </a:r>
            <a:r>
              <a:rPr lang="en-US" sz="3506" dirty="0">
                <a:solidFill>
                  <a:srgbClr val="000000"/>
                </a:solidFill>
                <a:latin typeface="Arial"/>
                <a:ea typeface="Arial"/>
                <a:cs typeface="Arial"/>
                <a:sym typeface="Arial"/>
              </a:rPr>
              <a:t>: To accurately mimic the real-world logic of solving a cube through a valid sequence of moves, fulfilling the primary challenge goal.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183562"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Problem-Solving Approach: A Hybrid Architecture</a:t>
            </a:r>
          </a:p>
        </p:txBody>
      </p:sp>
      <p:sp>
        <p:nvSpPr>
          <p:cNvPr id="4" name="TextBox 4"/>
          <p:cNvSpPr txBox="1"/>
          <p:nvPr/>
        </p:nvSpPr>
        <p:spPr>
          <a:xfrm>
            <a:off x="1028700" y="1505700"/>
            <a:ext cx="15975384" cy="8207375"/>
          </a:xfrm>
          <a:prstGeom prst="rect">
            <a:avLst/>
          </a:prstGeom>
        </p:spPr>
        <p:txBody>
          <a:bodyPr lIns="0" tIns="0" rIns="0" bIns="0" rtlCol="0" anchor="t">
            <a:spAutoFit/>
          </a:bodyPr>
          <a:lstStyle/>
          <a:p>
            <a:pPr algn="just">
              <a:lnSpc>
                <a:spcPts val="3749"/>
              </a:lnSpc>
            </a:pPr>
            <a:r>
              <a:rPr lang="en-US" sz="2499">
                <a:solidFill>
                  <a:srgbClr val="000000"/>
                </a:solidFill>
                <a:latin typeface="Arial"/>
                <a:ea typeface="Arial"/>
                <a:cs typeface="Arial"/>
                <a:sym typeface="Arial"/>
              </a:rPr>
              <a:t>I broke the problem down into two core components, creating a robust client-server architecture that separates visualization from computation.</a:t>
            </a:r>
          </a:p>
          <a:p>
            <a:pPr algn="just">
              <a:lnSpc>
                <a:spcPts val="3749"/>
              </a:lnSpc>
            </a:pPr>
            <a:endParaRPr lang="en-US" sz="2499">
              <a:solidFill>
                <a:srgbClr val="000000"/>
              </a:solidFill>
              <a:latin typeface="Arial"/>
              <a:ea typeface="Arial"/>
              <a:cs typeface="Arial"/>
              <a:sym typeface="Arial"/>
            </a:endParaRPr>
          </a:p>
          <a:p>
            <a:pPr algn="just">
              <a:lnSpc>
                <a:spcPts val="3749"/>
              </a:lnSpc>
            </a:pPr>
            <a:r>
              <a:rPr lang="en-US" sz="2499" b="1">
                <a:solidFill>
                  <a:srgbClr val="000000"/>
                </a:solidFill>
                <a:latin typeface="Arial Bold"/>
                <a:ea typeface="Arial Bold"/>
                <a:cs typeface="Arial Bold"/>
                <a:sym typeface="Arial Bold"/>
              </a:rPr>
              <a:t>The Frontend (Visual Domain): This layer is exclusively responsible for user interaction and visual representation. It renders the cube, processes user inputs like "scramble" or "solve," and executes move animations. Its single job is to provide an intuitive user experience.</a:t>
            </a:r>
          </a:p>
          <a:p>
            <a:pPr algn="just">
              <a:lnSpc>
                <a:spcPts val="3749"/>
              </a:lnSpc>
            </a:pPr>
            <a:endParaRPr lang="en-US" sz="2499" b="1">
              <a:solidFill>
                <a:srgbClr val="000000"/>
              </a:solidFill>
              <a:latin typeface="Arial Bold"/>
              <a:ea typeface="Arial Bold"/>
              <a:cs typeface="Arial Bold"/>
              <a:sym typeface="Arial Bold"/>
            </a:endParaRPr>
          </a:p>
          <a:p>
            <a:pPr algn="just">
              <a:lnSpc>
                <a:spcPts val="3749"/>
              </a:lnSpc>
            </a:pPr>
            <a:r>
              <a:rPr lang="en-US" sz="2499">
                <a:solidFill>
                  <a:srgbClr val="000000"/>
                </a:solidFill>
                <a:latin typeface="Arial"/>
                <a:ea typeface="Arial"/>
                <a:cs typeface="Arial"/>
                <a:sym typeface="Arial"/>
              </a:rPr>
              <a:t> In my React front-end, I modeled the cube as a collection of individual pieces in a 3D world.</a:t>
            </a:r>
          </a:p>
          <a:p>
            <a:pPr algn="just">
              <a:lnSpc>
                <a:spcPts val="3749"/>
              </a:lnSpc>
            </a:pPr>
            <a:endParaRPr lang="en-US" sz="2499">
              <a:solidFill>
                <a:srgbClr val="000000"/>
              </a:solidFill>
              <a:latin typeface="Arial"/>
              <a:ea typeface="Arial"/>
              <a:cs typeface="Arial"/>
              <a:sym typeface="Arial"/>
            </a:endParaRPr>
          </a:p>
          <a:p>
            <a:pPr marL="539749" lvl="1" indent="-269875" algn="just">
              <a:lnSpc>
                <a:spcPts val="3749"/>
              </a:lnSpc>
              <a:buFont typeface="Arial"/>
              <a:buChar char="•"/>
            </a:pPr>
            <a:r>
              <a:rPr lang="en-US" sz="2499" u="sng">
                <a:solidFill>
                  <a:srgbClr val="000000"/>
                </a:solidFill>
                <a:latin typeface="Arial"/>
                <a:ea typeface="Arial"/>
                <a:cs typeface="Arial"/>
                <a:sym typeface="Arial"/>
              </a:rPr>
              <a:t>Cube Representation</a:t>
            </a:r>
            <a:r>
              <a:rPr lang="en-US" sz="2499">
                <a:solidFill>
                  <a:srgbClr val="000000"/>
                </a:solidFill>
                <a:latin typeface="Arial"/>
                <a:ea typeface="Arial"/>
                <a:cs typeface="Arial"/>
                <a:sym typeface="Arial"/>
              </a:rPr>
              <a:t>: The cube is an array of 26 "Cubie" objects. Each cubie stores its unique 3D position (Vector3), current rotation (Euler), and the colors of its visible faces.</a:t>
            </a:r>
          </a:p>
          <a:p>
            <a:pPr algn="just">
              <a:lnSpc>
                <a:spcPts val="3749"/>
              </a:lnSpc>
            </a:pPr>
            <a:endParaRPr lang="en-US" sz="2499">
              <a:solidFill>
                <a:srgbClr val="000000"/>
              </a:solidFill>
              <a:latin typeface="Arial"/>
              <a:ea typeface="Arial"/>
              <a:cs typeface="Arial"/>
              <a:sym typeface="Arial"/>
            </a:endParaRPr>
          </a:p>
          <a:p>
            <a:pPr marL="539749" lvl="1" indent="-269875" algn="just">
              <a:lnSpc>
                <a:spcPts val="3749"/>
              </a:lnSpc>
              <a:buFont typeface="Arial"/>
              <a:buChar char="•"/>
            </a:pPr>
            <a:r>
              <a:rPr lang="en-US" sz="2499" u="sng">
                <a:solidFill>
                  <a:srgbClr val="000000"/>
                </a:solidFill>
                <a:latin typeface="Arial"/>
                <a:ea typeface="Arial"/>
                <a:cs typeface="Arial"/>
                <a:sym typeface="Arial"/>
              </a:rPr>
              <a:t>State Transitions (The Move Engine)</a:t>
            </a:r>
            <a:r>
              <a:rPr lang="en-US" sz="2499">
                <a:solidFill>
                  <a:srgbClr val="000000"/>
                </a:solidFill>
                <a:latin typeface="Arial"/>
                <a:ea typeface="Arial"/>
                <a:cs typeface="Arial"/>
                <a:sym typeface="Arial"/>
              </a:rPr>
              <a:t>: I designed a moveConfig object that maps standard Rubik's Cube notation (e.g., 'U', 'R', 'F'') to a precise set of rotation instructions (axis, angle). This engine allows us to select the correct cubies for any given move and apply the animated rotation.</a:t>
            </a:r>
          </a:p>
          <a:p>
            <a:pPr algn="l">
              <a:lnSpc>
                <a:spcPts val="4999"/>
              </a:lnSpc>
            </a:pPr>
            <a:endParaRPr lang="en-US" sz="2499">
              <a:solidFill>
                <a:srgbClr val="000000"/>
              </a:solidFill>
              <a:latin typeface="Arial"/>
              <a:ea typeface="Arial"/>
              <a:cs typeface="Arial"/>
              <a:sym typeface="Arial"/>
            </a:endParaRPr>
          </a:p>
          <a:p>
            <a:pPr algn="l">
              <a:lnSpc>
                <a:spcPts val="4999"/>
              </a:lnSpc>
            </a:pPr>
            <a:endParaRPr lang="en-US" sz="2499">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1028700" y="1645038"/>
            <a:ext cx="16230600" cy="8943975"/>
          </a:xfrm>
          <a:prstGeom prst="rect">
            <a:avLst/>
          </a:prstGeom>
        </p:spPr>
        <p:txBody>
          <a:bodyPr lIns="0" tIns="0" rIns="0" bIns="0" rtlCol="0" anchor="t">
            <a:spAutoFit/>
          </a:bodyPr>
          <a:lstStyle/>
          <a:p>
            <a:pPr algn="just">
              <a:lnSpc>
                <a:spcPts val="3749"/>
              </a:lnSpc>
            </a:pPr>
            <a:r>
              <a:rPr lang="en-US" sz="2499" b="1">
                <a:solidFill>
                  <a:srgbClr val="000000"/>
                </a:solidFill>
                <a:latin typeface="Arial Bold"/>
                <a:ea typeface="Arial Bold"/>
                <a:cs typeface="Arial Bold"/>
                <a:sym typeface="Arial Bold"/>
              </a:rPr>
              <a:t>The Backend (Solver Domain): This is the "brain" of the operation. It's a stateless API that receives a cube's state, calculates a solution using a highly optimized algorithm, and returns the move sequence. This separation makes my logic clean and focused.</a:t>
            </a:r>
          </a:p>
          <a:p>
            <a:pPr algn="just">
              <a:lnSpc>
                <a:spcPts val="3749"/>
              </a:lnSpc>
            </a:pPr>
            <a:endParaRPr lang="en-US" sz="2499" b="1">
              <a:solidFill>
                <a:srgbClr val="000000"/>
              </a:solidFill>
              <a:latin typeface="Arial Bold"/>
              <a:ea typeface="Arial Bold"/>
              <a:cs typeface="Arial Bold"/>
              <a:sym typeface="Arial Bold"/>
            </a:endParaRPr>
          </a:p>
          <a:p>
            <a:pPr algn="just">
              <a:lnSpc>
                <a:spcPts val="3749"/>
              </a:lnSpc>
            </a:pPr>
            <a:r>
              <a:rPr lang="en-US" sz="2499">
                <a:solidFill>
                  <a:srgbClr val="000000"/>
                </a:solidFill>
                <a:latin typeface="Arial"/>
                <a:ea typeface="Arial"/>
                <a:cs typeface="Arial"/>
                <a:sym typeface="Arial"/>
              </a:rPr>
              <a:t>The backend needs a highly structured and mathematically precise model of the cube to perform its calculations.</a:t>
            </a:r>
          </a:p>
          <a:p>
            <a:pPr algn="just">
              <a:lnSpc>
                <a:spcPts val="3749"/>
              </a:lnSpc>
            </a:pPr>
            <a:endParaRPr lang="en-US" sz="2499">
              <a:solidFill>
                <a:srgbClr val="000000"/>
              </a:solidFill>
              <a:latin typeface="Arial"/>
              <a:ea typeface="Arial"/>
              <a:cs typeface="Arial"/>
              <a:sym typeface="Arial"/>
            </a:endParaRPr>
          </a:p>
          <a:p>
            <a:pPr marL="539749" lvl="1" indent="-269875" algn="just">
              <a:lnSpc>
                <a:spcPts val="3749"/>
              </a:lnSpc>
              <a:buFont typeface="Arial"/>
              <a:buChar char="•"/>
            </a:pPr>
            <a:r>
              <a:rPr lang="en-US" sz="2499" u="sng">
                <a:solidFill>
                  <a:srgbClr val="000000"/>
                </a:solidFill>
                <a:latin typeface="Arial"/>
                <a:ea typeface="Arial"/>
                <a:cs typeface="Arial"/>
                <a:sym typeface="Arial"/>
              </a:rPr>
              <a:t>Internal Representation</a:t>
            </a:r>
            <a:r>
              <a:rPr lang="en-US" sz="2499">
                <a:solidFill>
                  <a:srgbClr val="000000"/>
                </a:solidFill>
                <a:latin typeface="Arial"/>
                <a:ea typeface="Arial"/>
                <a:cs typeface="Arial"/>
                <a:sym typeface="Arial"/>
              </a:rPr>
              <a:t>: I used the pycuber library in Python, which provides a robust, object-oriented model of a Rubik's Cube. This allows us to programmatically apply scramble sequences just like one would in the real world.</a:t>
            </a:r>
          </a:p>
          <a:p>
            <a:pPr algn="just">
              <a:lnSpc>
                <a:spcPts val="3749"/>
              </a:lnSpc>
            </a:pPr>
            <a:endParaRPr lang="en-US" sz="2499">
              <a:solidFill>
                <a:srgbClr val="000000"/>
              </a:solidFill>
              <a:latin typeface="Arial"/>
              <a:ea typeface="Arial"/>
              <a:cs typeface="Arial"/>
              <a:sym typeface="Arial"/>
            </a:endParaRPr>
          </a:p>
          <a:p>
            <a:pPr marL="539749" lvl="1" indent="-269875" algn="just">
              <a:lnSpc>
                <a:spcPts val="3749"/>
              </a:lnSpc>
              <a:buFont typeface="Arial"/>
              <a:buChar char="•"/>
            </a:pPr>
            <a:r>
              <a:rPr lang="en-US" sz="2499" u="sng">
                <a:solidFill>
                  <a:srgbClr val="000000"/>
                </a:solidFill>
                <a:latin typeface="Arial"/>
                <a:ea typeface="Arial"/>
                <a:cs typeface="Arial"/>
                <a:sym typeface="Arial"/>
              </a:rPr>
              <a:t>Translation for the Solver</a:t>
            </a:r>
            <a:r>
              <a:rPr lang="en-US" sz="2499">
                <a:solidFill>
                  <a:srgbClr val="000000"/>
                </a:solidFill>
                <a:latin typeface="Arial"/>
                <a:ea typeface="Arial"/>
                <a:cs typeface="Arial"/>
                <a:sym typeface="Arial"/>
              </a:rPr>
              <a:t>: The core of my backend logic is translating the state from the pycuber object into a 54-character "definition string". This specific string format is the required input for the Kociemba solving algorithm. my code meticulously maps each sticker's color to its corresponding face letter (U, R, F, D, L, B).</a:t>
            </a: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a:p>
            <a:pPr algn="just">
              <a:lnSpc>
                <a:spcPts val="1633"/>
              </a:lnSpc>
              <a:spcBef>
                <a:spcPct val="0"/>
              </a:spcBef>
            </a:pPr>
            <a:endParaRPr lang="en-US" sz="2499">
              <a:solidFill>
                <a:srgbClr val="000000"/>
              </a:solidFill>
              <a:latin typeface="Arial"/>
              <a:ea typeface="Arial"/>
              <a:cs typeface="Arial"/>
              <a:sym typeface="Arial"/>
            </a:endParaRPr>
          </a:p>
        </p:txBody>
      </p:sp>
      <p:sp>
        <p:nvSpPr>
          <p:cNvPr id="4" name="TextBox 4"/>
          <p:cNvSpPr txBox="1"/>
          <p:nvPr/>
        </p:nvSpPr>
        <p:spPr>
          <a:xfrm>
            <a:off x="757192" y="622494"/>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Problem-Solving Approach: A Hybrid Architecture (Contd.)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2993500"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Use of Data Structures :</a:t>
            </a:r>
          </a:p>
        </p:txBody>
      </p:sp>
      <p:sp>
        <p:nvSpPr>
          <p:cNvPr id="4" name="TextBox 4"/>
          <p:cNvSpPr txBox="1"/>
          <p:nvPr/>
        </p:nvSpPr>
        <p:spPr>
          <a:xfrm>
            <a:off x="1028700" y="1452000"/>
            <a:ext cx="16230600" cy="7870983"/>
          </a:xfrm>
          <a:prstGeom prst="rect">
            <a:avLst/>
          </a:prstGeom>
        </p:spPr>
        <p:txBody>
          <a:bodyPr lIns="0" tIns="0" rIns="0" bIns="0" rtlCol="0" anchor="t">
            <a:spAutoFit/>
          </a:bodyPr>
          <a:lstStyle/>
          <a:p>
            <a:pPr algn="l">
              <a:lnSpc>
                <a:spcPts val="5184"/>
              </a:lnSpc>
            </a:pPr>
            <a:r>
              <a:rPr lang="en-US" sz="2592">
                <a:solidFill>
                  <a:srgbClr val="000000"/>
                </a:solidFill>
                <a:latin typeface="Arial"/>
                <a:ea typeface="Arial"/>
                <a:cs typeface="Arial"/>
                <a:sym typeface="Arial"/>
              </a:rPr>
              <a:t>The efficiency of my application relies on selecting the right data structures for each task.</a:t>
            </a:r>
          </a:p>
          <a:p>
            <a:pPr algn="l">
              <a:lnSpc>
                <a:spcPts val="5184"/>
              </a:lnSpc>
            </a:pPr>
            <a:r>
              <a:rPr lang="en-US" sz="2592">
                <a:solidFill>
                  <a:srgbClr val="000000"/>
                </a:solidFill>
                <a:latin typeface="Arial"/>
                <a:ea typeface="Arial"/>
                <a:cs typeface="Arial"/>
                <a:sym typeface="Arial"/>
              </a:rPr>
              <a:t>Front-End Structures:</a:t>
            </a:r>
          </a:p>
          <a:p>
            <a:pPr marL="559655" lvl="1" indent="-279827" algn="just">
              <a:lnSpc>
                <a:spcPts val="5184"/>
              </a:lnSpc>
              <a:buFont typeface="Arial"/>
              <a:buChar char="•"/>
            </a:pPr>
            <a:r>
              <a:rPr lang="en-US" sz="2592" u="sng">
                <a:solidFill>
                  <a:srgbClr val="000000"/>
                </a:solidFill>
                <a:latin typeface="Arial"/>
                <a:ea typeface="Arial"/>
                <a:cs typeface="Arial"/>
                <a:sym typeface="Arial"/>
              </a:rPr>
              <a:t>Array of Objects (visualCubies)</a:t>
            </a:r>
            <a:r>
              <a:rPr lang="en-US" sz="2592">
                <a:solidFill>
                  <a:srgbClr val="000000"/>
                </a:solidFill>
                <a:latin typeface="Arial"/>
                <a:ea typeface="Arial"/>
                <a:cs typeface="Arial"/>
                <a:sym typeface="Arial"/>
              </a:rPr>
              <a:t>: This is the primary data structure for rendering, allowing us to easily map over and display each of the 26 cubies.</a:t>
            </a:r>
          </a:p>
          <a:p>
            <a:pPr marL="559655" lvl="1" indent="-279827" algn="just">
              <a:lnSpc>
                <a:spcPts val="5184"/>
              </a:lnSpc>
              <a:buFont typeface="Arial"/>
              <a:buChar char="•"/>
            </a:pPr>
            <a:r>
              <a:rPr lang="en-US" sz="2592" u="sng">
                <a:solidFill>
                  <a:srgbClr val="000000"/>
                </a:solidFill>
                <a:latin typeface="Arial"/>
                <a:ea typeface="Arial"/>
                <a:cs typeface="Arial"/>
                <a:sym typeface="Arial"/>
              </a:rPr>
              <a:t>FIFO Queue (animationQueue)</a:t>
            </a:r>
            <a:r>
              <a:rPr lang="en-US" sz="2592">
                <a:solidFill>
                  <a:srgbClr val="000000"/>
                </a:solidFill>
                <a:latin typeface="Arial"/>
                <a:ea typeface="Arial"/>
                <a:cs typeface="Arial"/>
                <a:sym typeface="Arial"/>
              </a:rPr>
              <a:t>: To ensure moves are animated one by one without overlap, I use a simple array as a First-In-First-Out queue. This guarantees that scramble and solve sequences are displayed in the correct order.</a:t>
            </a:r>
          </a:p>
          <a:p>
            <a:pPr algn="l">
              <a:lnSpc>
                <a:spcPts val="5184"/>
              </a:lnSpc>
            </a:pPr>
            <a:r>
              <a:rPr lang="en-US" sz="2592">
                <a:solidFill>
                  <a:srgbClr val="000000"/>
                </a:solidFill>
                <a:latin typeface="Arial"/>
                <a:ea typeface="Arial"/>
                <a:cs typeface="Arial"/>
                <a:sym typeface="Arial"/>
              </a:rPr>
              <a:t>Back-End Structures:</a:t>
            </a:r>
          </a:p>
          <a:p>
            <a:pPr marL="559655" lvl="1" indent="-279827" algn="just">
              <a:lnSpc>
                <a:spcPts val="5184"/>
              </a:lnSpc>
              <a:buFont typeface="Arial"/>
              <a:buChar char="•"/>
            </a:pPr>
            <a:r>
              <a:rPr lang="en-US" sz="2592" u="sng">
                <a:solidFill>
                  <a:srgbClr val="000000"/>
                </a:solidFill>
                <a:latin typeface="Arial"/>
                <a:ea typeface="Arial"/>
                <a:cs typeface="Arial"/>
                <a:sym typeface="Arial"/>
              </a:rPr>
              <a:t>The pycuber Object</a:t>
            </a:r>
            <a:r>
              <a:rPr lang="en-US" sz="2592">
                <a:solidFill>
                  <a:srgbClr val="000000"/>
                </a:solidFill>
                <a:latin typeface="Arial"/>
                <a:ea typeface="Arial"/>
                <a:cs typeface="Arial"/>
                <a:sym typeface="Arial"/>
              </a:rPr>
              <a:t>: A complex, abstract data type that internally manages the cube's state, including the position and orientation of every sticker through all permutations.</a:t>
            </a:r>
          </a:p>
          <a:p>
            <a:pPr marL="559655" lvl="1" indent="-279827" algn="just">
              <a:lnSpc>
                <a:spcPts val="5184"/>
              </a:lnSpc>
              <a:buFont typeface="Arial"/>
              <a:buChar char="•"/>
            </a:pPr>
            <a:r>
              <a:rPr lang="en-US" sz="2592" u="sng">
                <a:solidFill>
                  <a:srgbClr val="000000"/>
                </a:solidFill>
                <a:latin typeface="Arial"/>
                <a:ea typeface="Arial"/>
                <a:cs typeface="Arial"/>
                <a:sym typeface="Arial"/>
              </a:rPr>
              <a:t>Python List to String Conversion</a:t>
            </a:r>
            <a:r>
              <a:rPr lang="en-US" sz="2592">
                <a:solidFill>
                  <a:srgbClr val="000000"/>
                </a:solidFill>
                <a:latin typeface="Arial"/>
                <a:ea typeface="Arial"/>
                <a:cs typeface="Arial"/>
                <a:sym typeface="Arial"/>
              </a:rPr>
              <a:t>: I build the 54-character Kociemba string by appending to a Python list, which is far more memory and speed-efficient than repeated string concatenation.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2993500"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State Prediction Logic :</a:t>
            </a:r>
          </a:p>
        </p:txBody>
      </p:sp>
      <p:sp>
        <p:nvSpPr>
          <p:cNvPr id="4" name="TextBox 4"/>
          <p:cNvSpPr txBox="1"/>
          <p:nvPr/>
        </p:nvSpPr>
        <p:spPr>
          <a:xfrm>
            <a:off x="1028700" y="1641169"/>
            <a:ext cx="16230600" cy="6747488"/>
          </a:xfrm>
          <a:prstGeom prst="rect">
            <a:avLst/>
          </a:prstGeom>
        </p:spPr>
        <p:txBody>
          <a:bodyPr lIns="0" tIns="0" rIns="0" bIns="0" rtlCol="0" anchor="t">
            <a:spAutoFit/>
          </a:bodyPr>
          <a:lstStyle/>
          <a:p>
            <a:pPr algn="just">
              <a:lnSpc>
                <a:spcPts val="5362"/>
              </a:lnSpc>
            </a:pPr>
            <a:r>
              <a:rPr lang="en-US" sz="2681">
                <a:solidFill>
                  <a:srgbClr val="000000"/>
                </a:solidFill>
                <a:latin typeface="Arial"/>
                <a:ea typeface="Arial"/>
                <a:cs typeface="Arial"/>
                <a:sym typeface="Arial"/>
              </a:rPr>
              <a:t>This system must accurately predict the cube's state after every single rotation, both visually and logically.</a:t>
            </a:r>
          </a:p>
          <a:p>
            <a:pPr marL="578929" lvl="1" indent="-289464" algn="just">
              <a:lnSpc>
                <a:spcPts val="5362"/>
              </a:lnSpc>
              <a:buFont typeface="Arial"/>
              <a:buChar char="•"/>
            </a:pPr>
            <a:r>
              <a:rPr lang="en-US" sz="2681" u="sng">
                <a:solidFill>
                  <a:srgbClr val="000000"/>
                </a:solidFill>
                <a:latin typeface="Arial"/>
                <a:ea typeface="Arial"/>
                <a:cs typeface="Arial"/>
                <a:sym typeface="Arial"/>
              </a:rPr>
              <a:t>Visual State Prediction</a:t>
            </a:r>
            <a:r>
              <a:rPr lang="en-US" sz="2681">
                <a:solidFill>
                  <a:srgbClr val="000000"/>
                </a:solidFill>
                <a:latin typeface="Arial"/>
                <a:ea typeface="Arial"/>
                <a:cs typeface="Arial"/>
                <a:sym typeface="Arial"/>
              </a:rPr>
              <a:t>: The React front-end uses vector math and quaternions to predict the result of a move. When a face is turned, I apply an applyAxisAngle rotation to the position and orientation of each affected cubie. I then snap each piece back to a fixed grid to correct for any floating-point inaccuracies, ensuring the cube doesn't fall apart.</a:t>
            </a:r>
          </a:p>
          <a:p>
            <a:pPr algn="just">
              <a:lnSpc>
                <a:spcPts val="5362"/>
              </a:lnSpc>
            </a:pPr>
            <a:endParaRPr lang="en-US" sz="2681">
              <a:solidFill>
                <a:srgbClr val="000000"/>
              </a:solidFill>
              <a:latin typeface="Arial"/>
              <a:ea typeface="Arial"/>
              <a:cs typeface="Arial"/>
              <a:sym typeface="Arial"/>
            </a:endParaRPr>
          </a:p>
          <a:p>
            <a:pPr marL="578929" lvl="1" indent="-289464" algn="just">
              <a:lnSpc>
                <a:spcPts val="5362"/>
              </a:lnSpc>
              <a:buFont typeface="Arial"/>
              <a:buChar char="•"/>
            </a:pPr>
            <a:r>
              <a:rPr lang="en-US" sz="2681" u="sng">
                <a:solidFill>
                  <a:srgbClr val="000000"/>
                </a:solidFill>
                <a:latin typeface="Arial"/>
                <a:ea typeface="Arial"/>
                <a:cs typeface="Arial"/>
                <a:sym typeface="Arial"/>
              </a:rPr>
              <a:t>Logical State Prediction</a:t>
            </a:r>
            <a:r>
              <a:rPr lang="en-US" sz="2681">
                <a:solidFill>
                  <a:srgbClr val="000000"/>
                </a:solidFill>
                <a:latin typeface="Arial"/>
                <a:ea typeface="Arial"/>
                <a:cs typeface="Arial"/>
                <a:sym typeface="Arial"/>
              </a:rPr>
              <a:t>: On the backend, the pycuber library serves as my "move engine". It abstracts away the complex mathematics of permutations. When I apply a move like cube("R U2"), the library internally recalculates the new position and orientation of every sticker, providing a perfectly predictable and accurate new state.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2993500"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Algorithm Efficiency :</a:t>
            </a:r>
          </a:p>
        </p:txBody>
      </p:sp>
      <p:sp>
        <p:nvSpPr>
          <p:cNvPr id="4" name="TextBox 4"/>
          <p:cNvSpPr txBox="1"/>
          <p:nvPr/>
        </p:nvSpPr>
        <p:spPr>
          <a:xfrm>
            <a:off x="1373860" y="1604962"/>
            <a:ext cx="15885440" cy="7653338"/>
          </a:xfrm>
          <a:prstGeom prst="rect">
            <a:avLst/>
          </a:prstGeom>
        </p:spPr>
        <p:txBody>
          <a:bodyPr lIns="0" tIns="0" rIns="0" bIns="0" rtlCol="0" anchor="t">
            <a:spAutoFit/>
          </a:bodyPr>
          <a:lstStyle/>
          <a:p>
            <a:pPr algn="just">
              <a:lnSpc>
                <a:spcPts val="5544"/>
              </a:lnSpc>
            </a:pPr>
            <a:r>
              <a:rPr lang="en-US" sz="2772">
                <a:solidFill>
                  <a:srgbClr val="000000"/>
                </a:solidFill>
                <a:latin typeface="Arial"/>
                <a:ea typeface="Arial"/>
                <a:cs typeface="Arial"/>
                <a:sym typeface="Arial"/>
              </a:rPr>
              <a:t>For a solver to be effective, it must be fast.</a:t>
            </a:r>
          </a:p>
          <a:p>
            <a:pPr marL="598535" lvl="1" indent="-299268" algn="just">
              <a:lnSpc>
                <a:spcPts val="5544"/>
              </a:lnSpc>
              <a:buFont typeface="Arial"/>
              <a:buChar char="•"/>
            </a:pPr>
            <a:r>
              <a:rPr lang="en-US" sz="2772" u="sng">
                <a:solidFill>
                  <a:srgbClr val="000000"/>
                </a:solidFill>
                <a:latin typeface="Arial"/>
                <a:ea typeface="Arial"/>
                <a:cs typeface="Arial"/>
                <a:sym typeface="Arial"/>
              </a:rPr>
              <a:t>Kociemba's Two-Phase Algorithm</a:t>
            </a:r>
            <a:r>
              <a:rPr lang="en-US" sz="2772">
                <a:solidFill>
                  <a:srgbClr val="000000"/>
                </a:solidFill>
                <a:latin typeface="Arial"/>
                <a:ea typeface="Arial"/>
                <a:cs typeface="Arial"/>
                <a:sym typeface="Arial"/>
              </a:rPr>
              <a:t>: I chose this algorithm because it is the gold standard for 3x3x3 cube solvers. It is engineered to find near-optimal solutions (typically 20 moves or less) with incredible speed.</a:t>
            </a:r>
          </a:p>
          <a:p>
            <a:pPr marL="598535" lvl="1" indent="-299268" algn="just">
              <a:lnSpc>
                <a:spcPts val="5544"/>
              </a:lnSpc>
              <a:buFont typeface="Arial"/>
              <a:buChar char="•"/>
            </a:pPr>
            <a:r>
              <a:rPr lang="en-US" sz="2772" u="sng">
                <a:solidFill>
                  <a:srgbClr val="000000"/>
                </a:solidFill>
                <a:latin typeface="Arial"/>
                <a:ea typeface="Arial"/>
                <a:cs typeface="Arial"/>
                <a:sym typeface="Arial"/>
              </a:rPr>
              <a:t>Time Complexity</a:t>
            </a:r>
            <a:r>
              <a:rPr lang="en-US" sz="2772">
                <a:solidFill>
                  <a:srgbClr val="000000"/>
                </a:solidFill>
                <a:latin typeface="Arial"/>
                <a:ea typeface="Arial"/>
                <a:cs typeface="Arial"/>
                <a:sym typeface="Arial"/>
              </a:rPr>
              <a:t>: The algorithm leverages massive pre-computed lookup tables to prune the search tree. This reduces the problem from a brute-force nightmare to a highly efficient search that, in practice, returns a solution almost instantaneously. The perceived time complexity for the user is effectively O(1).</a:t>
            </a:r>
          </a:p>
          <a:p>
            <a:pPr marL="598535" lvl="1" indent="-299268" algn="just">
              <a:lnSpc>
                <a:spcPts val="5544"/>
              </a:lnSpc>
              <a:buFont typeface="Arial"/>
              <a:buChar char="•"/>
            </a:pPr>
            <a:r>
              <a:rPr lang="en-US" sz="2772" u="sng">
                <a:solidFill>
                  <a:srgbClr val="000000"/>
                </a:solidFill>
                <a:latin typeface="Arial"/>
                <a:ea typeface="Arial"/>
                <a:cs typeface="Arial"/>
                <a:sym typeface="Arial"/>
              </a:rPr>
              <a:t>Space Complexity</a:t>
            </a:r>
            <a:r>
              <a:rPr lang="en-US" sz="2772">
                <a:solidFill>
                  <a:srgbClr val="000000"/>
                </a:solidFill>
                <a:latin typeface="Arial"/>
                <a:ea typeface="Arial"/>
                <a:cs typeface="Arial"/>
                <a:sym typeface="Arial"/>
              </a:rPr>
              <a:t>: The primary memory usage is from the Kociemba library's lookup tables. my application's state representation on both the client and server is constant and minimal, as the cube size is fixed.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2531238"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Bonus: Creativity and UI/UX :</a:t>
            </a:r>
          </a:p>
        </p:txBody>
      </p:sp>
      <p:sp>
        <p:nvSpPr>
          <p:cNvPr id="4" name="TextBox 4"/>
          <p:cNvSpPr txBox="1"/>
          <p:nvPr/>
        </p:nvSpPr>
        <p:spPr>
          <a:xfrm>
            <a:off x="1028700" y="1930091"/>
            <a:ext cx="16230600" cy="6671556"/>
          </a:xfrm>
          <a:prstGeom prst="rect">
            <a:avLst/>
          </a:prstGeom>
        </p:spPr>
        <p:txBody>
          <a:bodyPr lIns="0" tIns="0" rIns="0" bIns="0" rtlCol="0" anchor="t">
            <a:spAutoFit/>
          </a:bodyPr>
          <a:lstStyle/>
          <a:p>
            <a:pPr algn="just">
              <a:lnSpc>
                <a:spcPts val="5920"/>
              </a:lnSpc>
            </a:pPr>
            <a:r>
              <a:rPr lang="en-US" sz="2960">
                <a:solidFill>
                  <a:srgbClr val="000000"/>
                </a:solidFill>
                <a:latin typeface="Arial"/>
                <a:ea typeface="Arial"/>
                <a:cs typeface="Arial"/>
                <a:sym typeface="Arial"/>
              </a:rPr>
              <a:t>I believe a great solution isn't just about code, it's about the experience. This is my "Wow Factor".</a:t>
            </a:r>
          </a:p>
          <a:p>
            <a:pPr marL="639081" lvl="1" indent="-319540" algn="just">
              <a:lnSpc>
                <a:spcPts val="5920"/>
              </a:lnSpc>
              <a:buFont typeface="Arial"/>
              <a:buChar char="•"/>
            </a:pPr>
            <a:r>
              <a:rPr lang="en-US" sz="2960" u="sng">
                <a:solidFill>
                  <a:srgbClr val="000000"/>
                </a:solidFill>
                <a:latin typeface="Arial"/>
                <a:ea typeface="Arial"/>
                <a:cs typeface="Arial"/>
                <a:sym typeface="Arial"/>
              </a:rPr>
              <a:t>Immersive 3D Simulation</a:t>
            </a:r>
            <a:r>
              <a:rPr lang="en-US" sz="2960">
                <a:solidFill>
                  <a:srgbClr val="000000"/>
                </a:solidFill>
                <a:latin typeface="Arial"/>
                <a:ea typeface="Arial"/>
                <a:cs typeface="Arial"/>
                <a:sym typeface="Arial"/>
              </a:rPr>
              <a:t>: Using react-three-fiber, I created a visually stunning and interactive 3D cube. Users can orbit around it, watch scrambles happen in real-time, and see the solution animated step-by-step. The fluid animations, poIred by react-spring, make the experience smooth and satisfying.</a:t>
            </a:r>
          </a:p>
          <a:p>
            <a:pPr algn="just">
              <a:lnSpc>
                <a:spcPts val="5920"/>
              </a:lnSpc>
            </a:pPr>
            <a:endParaRPr lang="en-US" sz="2960">
              <a:solidFill>
                <a:srgbClr val="000000"/>
              </a:solidFill>
              <a:latin typeface="Arial"/>
              <a:ea typeface="Arial"/>
              <a:cs typeface="Arial"/>
              <a:sym typeface="Arial"/>
            </a:endParaRPr>
          </a:p>
          <a:p>
            <a:pPr marL="639081" lvl="1" indent="-319540" algn="just">
              <a:lnSpc>
                <a:spcPts val="5920"/>
              </a:lnSpc>
              <a:buFont typeface="Arial"/>
              <a:buChar char="•"/>
            </a:pPr>
            <a:r>
              <a:rPr lang="en-US" sz="2960" u="sng">
                <a:solidFill>
                  <a:srgbClr val="000000"/>
                </a:solidFill>
                <a:latin typeface="Arial"/>
                <a:ea typeface="Arial"/>
                <a:cs typeface="Arial"/>
                <a:sym typeface="Arial"/>
              </a:rPr>
              <a:t>Clean &amp; Modern UI</a:t>
            </a:r>
            <a:r>
              <a:rPr lang="en-US" sz="2960">
                <a:solidFill>
                  <a:srgbClr val="000000"/>
                </a:solidFill>
                <a:latin typeface="Arial"/>
                <a:ea typeface="Arial"/>
                <a:cs typeface="Arial"/>
                <a:sym typeface="Arial"/>
              </a:rPr>
              <a:t>: The user interface is designed to be simple and intuitive. Buttons for Reset, Scramble, and Solve are clearly laid out, and the application provides real-time status updates, from "Scrambling..." to displaying the final solution 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5250"/>
            <a:ext cx="16612841" cy="0"/>
          </a:xfrm>
          <a:prstGeom prst="line">
            <a:avLst/>
          </a:prstGeom>
          <a:ln w="190500" cap="rnd">
            <a:solidFill>
              <a:srgbClr val="CE1126"/>
            </a:solidFill>
            <a:prstDash val="solid"/>
            <a:headEnd type="none" w="sm" len="sm"/>
            <a:tailEnd type="none" w="sm" len="sm"/>
          </a:ln>
        </p:spPr>
      </p:sp>
      <p:sp>
        <p:nvSpPr>
          <p:cNvPr id="3" name="TextBox 3"/>
          <p:cNvSpPr txBox="1"/>
          <p:nvPr/>
        </p:nvSpPr>
        <p:spPr>
          <a:xfrm>
            <a:off x="-3763936" y="671512"/>
            <a:ext cx="13467400"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 Future Scalability:</a:t>
            </a:r>
          </a:p>
        </p:txBody>
      </p:sp>
      <p:sp>
        <p:nvSpPr>
          <p:cNvPr id="4" name="TextBox 4"/>
          <p:cNvSpPr txBox="1"/>
          <p:nvPr/>
        </p:nvSpPr>
        <p:spPr>
          <a:xfrm>
            <a:off x="1028700" y="1474587"/>
            <a:ext cx="15905961" cy="3295650"/>
          </a:xfrm>
          <a:prstGeom prst="rect">
            <a:avLst/>
          </a:prstGeom>
        </p:spPr>
        <p:txBody>
          <a:bodyPr lIns="0" tIns="0" rIns="0" bIns="0" rtlCol="0" anchor="t">
            <a:spAutoFit/>
          </a:bodyPr>
          <a:lstStyle/>
          <a:p>
            <a:pPr algn="l">
              <a:lnSpc>
                <a:spcPts val="3749"/>
              </a:lnSpc>
            </a:pPr>
            <a:r>
              <a:rPr lang="en-US" sz="2499">
                <a:solidFill>
                  <a:srgbClr val="000000"/>
                </a:solidFill>
                <a:latin typeface="Arial"/>
                <a:ea typeface="Arial"/>
                <a:cs typeface="Arial"/>
                <a:sym typeface="Arial"/>
              </a:rPr>
              <a:t>My architecture is built to be scalable, addressing a key bonus evaluation area.</a:t>
            </a:r>
          </a:p>
          <a:p>
            <a:pPr marL="539749" lvl="1" indent="-269875" algn="l">
              <a:lnSpc>
                <a:spcPts val="3749"/>
              </a:lnSpc>
              <a:buFont typeface="Arial"/>
              <a:buChar char="•"/>
            </a:pPr>
            <a:r>
              <a:rPr lang="en-US" sz="2499" u="sng">
                <a:solidFill>
                  <a:srgbClr val="000000"/>
                </a:solidFill>
                <a:latin typeface="Arial"/>
                <a:ea typeface="Arial"/>
                <a:cs typeface="Arial"/>
                <a:sym typeface="Arial"/>
              </a:rPr>
              <a:t>Backend</a:t>
            </a:r>
            <a:r>
              <a:rPr lang="en-US" sz="2499">
                <a:solidFill>
                  <a:srgbClr val="000000"/>
                </a:solidFill>
                <a:latin typeface="Arial"/>
                <a:ea typeface="Arial"/>
                <a:cs typeface="Arial"/>
                <a:sym typeface="Arial"/>
              </a:rPr>
              <a:t>: The Flask API is modular. While the Kociemba solver is specific to the 3x3 cube, I can add new endpoints to call different algorithms for 2x2 or 4x4 cubes without altering the existing logic for the 1 endpoint I have now.</a:t>
            </a:r>
          </a:p>
          <a:p>
            <a:pPr marL="539749" lvl="1" indent="-269875" algn="l">
              <a:lnSpc>
                <a:spcPts val="3749"/>
              </a:lnSpc>
              <a:buFont typeface="Arial"/>
              <a:buChar char="•"/>
            </a:pPr>
            <a:r>
              <a:rPr lang="en-US" sz="2499" u="sng">
                <a:solidFill>
                  <a:srgbClr val="000000"/>
                </a:solidFill>
                <a:latin typeface="Arial"/>
                <a:ea typeface="Arial"/>
                <a:cs typeface="Arial"/>
                <a:sym typeface="Arial"/>
              </a:rPr>
              <a:t>Frontend</a:t>
            </a:r>
            <a:r>
              <a:rPr lang="en-US" sz="2499">
                <a:solidFill>
                  <a:srgbClr val="000000"/>
                </a:solidFill>
                <a:latin typeface="Arial"/>
                <a:ea typeface="Arial"/>
                <a:cs typeface="Arial"/>
                <a:sym typeface="Arial"/>
              </a:rPr>
              <a:t>: The React component (getInitialVisualState) that generates the 26 cubies can be parameterized to create N x N x N cubes. The visual move engine can also be expanded to support the inner-slice moves required for larger cubes.</a:t>
            </a:r>
          </a:p>
        </p:txBody>
      </p:sp>
      <p:sp>
        <p:nvSpPr>
          <p:cNvPr id="5" name="TextBox 5"/>
          <p:cNvSpPr txBox="1"/>
          <p:nvPr/>
        </p:nvSpPr>
        <p:spPr>
          <a:xfrm>
            <a:off x="1028700" y="5067300"/>
            <a:ext cx="6423412" cy="638175"/>
          </a:xfrm>
          <a:prstGeom prst="rect">
            <a:avLst/>
          </a:prstGeom>
        </p:spPr>
        <p:txBody>
          <a:bodyPr lIns="0" tIns="0" rIns="0" bIns="0" rtlCol="0" anchor="t">
            <a:spAutoFit/>
          </a:bodyPr>
          <a:lstStyle/>
          <a:p>
            <a:pPr algn="ctr">
              <a:lnSpc>
                <a:spcPts val="4439"/>
              </a:lnSpc>
              <a:spcBef>
                <a:spcPct val="0"/>
              </a:spcBef>
            </a:pPr>
            <a:r>
              <a:rPr lang="en-US" sz="3699" b="1">
                <a:solidFill>
                  <a:srgbClr val="000000"/>
                </a:solidFill>
                <a:latin typeface="Arial Bold"/>
                <a:ea typeface="Arial Bold"/>
                <a:cs typeface="Arial Bold"/>
                <a:sym typeface="Arial Bold"/>
              </a:rPr>
              <a:t>Conclusion &amp; Deliverables :</a:t>
            </a:r>
          </a:p>
        </p:txBody>
      </p:sp>
      <p:sp>
        <p:nvSpPr>
          <p:cNvPr id="6" name="TextBox 6"/>
          <p:cNvSpPr txBox="1"/>
          <p:nvPr/>
        </p:nvSpPr>
        <p:spPr>
          <a:xfrm>
            <a:off x="1116919" y="5867400"/>
            <a:ext cx="16054162" cy="3762375"/>
          </a:xfrm>
          <a:prstGeom prst="rect">
            <a:avLst/>
          </a:prstGeom>
        </p:spPr>
        <p:txBody>
          <a:bodyPr lIns="0" tIns="0" rIns="0" bIns="0" rtlCol="0" anchor="t">
            <a:spAutoFit/>
          </a:bodyPr>
          <a:lstStyle/>
          <a:p>
            <a:pPr algn="l">
              <a:lnSpc>
                <a:spcPts val="3749"/>
              </a:lnSpc>
            </a:pPr>
            <a:r>
              <a:rPr lang="en-US" sz="2499">
                <a:solidFill>
                  <a:srgbClr val="000000"/>
                </a:solidFill>
                <a:latin typeface="Arial"/>
                <a:ea typeface="Arial"/>
                <a:cs typeface="Arial"/>
                <a:sym typeface="Arial"/>
              </a:rPr>
              <a:t>I have successfully met the challenge by delivering a complete, end-to-end Rubik's Cube solving application.</a:t>
            </a:r>
          </a:p>
          <a:p>
            <a:pPr algn="l">
              <a:lnSpc>
                <a:spcPts val="3749"/>
              </a:lnSpc>
            </a:pPr>
            <a:r>
              <a:rPr lang="en-US" sz="2499">
                <a:solidFill>
                  <a:srgbClr val="000000"/>
                </a:solidFill>
                <a:latin typeface="Arial"/>
                <a:ea typeface="Arial"/>
                <a:cs typeface="Arial"/>
                <a:sym typeface="Arial"/>
              </a:rPr>
              <a:t>Deliverables:</a:t>
            </a:r>
          </a:p>
          <a:p>
            <a:pPr marL="539749" lvl="1" indent="-269875" algn="l">
              <a:lnSpc>
                <a:spcPts val="3749"/>
              </a:lnSpc>
              <a:buFont typeface="Arial"/>
              <a:buChar char="•"/>
            </a:pPr>
            <a:r>
              <a:rPr lang="en-US" sz="2499" u="sng">
                <a:solidFill>
                  <a:srgbClr val="000000"/>
                </a:solidFill>
                <a:latin typeface="Arial"/>
                <a:ea typeface="Arial"/>
                <a:cs typeface="Arial"/>
                <a:sym typeface="Arial"/>
              </a:rPr>
              <a:t>Working Algorithm (Code)</a:t>
            </a:r>
            <a:r>
              <a:rPr lang="en-US" sz="2499">
                <a:solidFill>
                  <a:srgbClr val="000000"/>
                </a:solidFill>
                <a:latin typeface="Arial"/>
                <a:ea typeface="Arial"/>
                <a:cs typeface="Arial"/>
                <a:sym typeface="Arial"/>
              </a:rPr>
              <a:t>: The 3 core smyce files (app.jsx, app.py, solver.py) that poIr the application.</a:t>
            </a:r>
          </a:p>
          <a:p>
            <a:pPr marL="539749" lvl="1" indent="-269875" algn="l">
              <a:lnSpc>
                <a:spcPts val="3749"/>
              </a:lnSpc>
              <a:buFont typeface="Arial"/>
              <a:buChar char="•"/>
            </a:pPr>
            <a:r>
              <a:rPr lang="en-US" sz="2499" u="sng">
                <a:solidFill>
                  <a:srgbClr val="000000"/>
                </a:solidFill>
                <a:latin typeface="Arial"/>
                <a:ea typeface="Arial"/>
                <a:cs typeface="Arial"/>
                <a:sym typeface="Arial"/>
              </a:rPr>
              <a:t>Presentation</a:t>
            </a:r>
            <a:r>
              <a:rPr lang="en-US" sz="2499">
                <a:solidFill>
                  <a:srgbClr val="000000"/>
                </a:solidFill>
                <a:latin typeface="Arial"/>
                <a:ea typeface="Arial"/>
                <a:cs typeface="Arial"/>
                <a:sym typeface="Arial"/>
              </a:rPr>
              <a:t>: This 12-slide deck serves as my project walkthrough.</a:t>
            </a:r>
          </a:p>
          <a:p>
            <a:pPr marL="539749" lvl="1" indent="-269875" algn="l">
              <a:lnSpc>
                <a:spcPts val="3749"/>
              </a:lnSpc>
              <a:buFont typeface="Arial"/>
              <a:buChar char="•"/>
            </a:pPr>
            <a:r>
              <a:rPr lang="en-US" sz="2499" u="sng">
                <a:solidFill>
                  <a:srgbClr val="000000"/>
                </a:solidFill>
                <a:latin typeface="Arial"/>
                <a:ea typeface="Arial"/>
                <a:cs typeface="Arial"/>
                <a:sym typeface="Arial"/>
              </a:rPr>
              <a:t>Output Example</a:t>
            </a:r>
            <a:r>
              <a:rPr lang="en-US" sz="2499">
                <a:solidFill>
                  <a:srgbClr val="000000"/>
                </a:solidFill>
                <a:latin typeface="Arial"/>
                <a:ea typeface="Arial"/>
                <a:cs typeface="Arial"/>
                <a:sym typeface="Arial"/>
              </a:rPr>
              <a:t>: The application provides a clear output example in the UI, showing the final solution string generated by the solver.</a:t>
            </a:r>
          </a:p>
          <a:p>
            <a:pPr algn="l">
              <a:lnSpc>
                <a:spcPts val="3749"/>
              </a:lnSpc>
            </a:pPr>
            <a:r>
              <a:rPr lang="en-US" sz="2499">
                <a:solidFill>
                  <a:srgbClr val="000000"/>
                </a:solidFill>
                <a:latin typeface="Arial"/>
                <a:ea typeface="Arial"/>
                <a:cs typeface="Arial"/>
                <a:sym typeface="Arial"/>
              </a:rPr>
              <a:t>I are confident in my robust architecture, the engaging user interface, and my clear, actionable plan to further enhance the solver's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1345</Words>
  <Application>Microsoft Office PowerPoint</Application>
  <PresentationFormat>Custom</PresentationFormat>
  <Paragraphs>99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AeroHack_Design Challenge_ CS (2).pptx</dc:title>
  <cp:lastModifiedBy>Harsh Deep</cp:lastModifiedBy>
  <cp:revision>2</cp:revision>
  <dcterms:created xsi:type="dcterms:W3CDTF">2006-08-16T00:00:00Z</dcterms:created>
  <dcterms:modified xsi:type="dcterms:W3CDTF">2025-08-03T18:24:06Z</dcterms:modified>
  <dc:identifier>DAGvCFU-bMI</dc:identifier>
</cp:coreProperties>
</file>