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33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82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8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0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8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289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1551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79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9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94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703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1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CF9BFE-F1F8-4BF1-A7F0-A1E49BF4B079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3C8AF2-1E9E-4BA8-9FD6-0E245855261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582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ldur's Gate 3 Guide: The Beginner's Resource | Push 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109903" y="1284790"/>
            <a:ext cx="7019987" cy="3511048"/>
          </a:xfrm>
        </p:spPr>
        <p:txBody>
          <a:bodyPr>
            <a:normAutofit fontScale="90000"/>
            <a:scene3d>
              <a:camera prst="perspectiveRelaxedModerately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8800" b="1" dirty="0" smtClean="0">
                <a:ln/>
                <a:solidFill>
                  <a:srgbClr val="FFCC00"/>
                </a:solidFill>
                <a:latin typeface="Bodoni MT Black" panose="02070A03080606020203" pitchFamily="18" charset="0"/>
              </a:rPr>
              <a:t>Baldur’s Gate </a:t>
            </a:r>
            <a:br>
              <a:rPr lang="en-US" sz="8800" b="1" dirty="0" smtClean="0">
                <a:ln/>
                <a:solidFill>
                  <a:srgbClr val="FFCC00"/>
                </a:solidFill>
                <a:latin typeface="Bodoni MT Black" panose="02070A03080606020203" pitchFamily="18" charset="0"/>
              </a:rPr>
            </a:br>
            <a:r>
              <a:rPr lang="en-US" sz="8800" b="1" dirty="0" smtClean="0">
                <a:ln/>
                <a:solidFill>
                  <a:srgbClr val="FFCC00"/>
                </a:solidFill>
                <a:latin typeface="Bodoni MT Black" panose="02070A03080606020203" pitchFamily="18" charset="0"/>
              </a:rPr>
              <a:t>3</a:t>
            </a:r>
            <a:endParaRPr lang="tr-TR" sz="8800" b="1" dirty="0">
              <a:ln/>
              <a:solidFill>
                <a:srgbClr val="FFCC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037726" y="4795838"/>
            <a:ext cx="2724727" cy="5934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C00"/>
                </a:solidFill>
              </a:rPr>
              <a:t>Hasan Denizhan</a:t>
            </a:r>
            <a:endParaRPr lang="tr-TR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9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05336" y="675082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000" dirty="0" err="1" smtClean="0"/>
              <a:t>dtypes</a:t>
            </a:r>
            <a:r>
              <a:rPr lang="tr-TR" sz="2000" dirty="0" smtClean="0"/>
              <a:t>: </a:t>
            </a:r>
            <a:r>
              <a:rPr lang="tr-TR" sz="2000" dirty="0" err="1" smtClean="0"/>
              <a:t>bool</a:t>
            </a:r>
            <a:r>
              <a:rPr lang="tr-TR" sz="2000" dirty="0" smtClean="0"/>
              <a:t>(4), float64(1), int64(6), </a:t>
            </a:r>
            <a:r>
              <a:rPr lang="tr-TR" sz="2000" dirty="0" err="1" smtClean="0"/>
              <a:t>object</a:t>
            </a:r>
            <a:r>
              <a:rPr lang="tr-TR" sz="2000" dirty="0" smtClean="0"/>
              <a:t>(2)</a:t>
            </a:r>
          </a:p>
          <a:p>
            <a:r>
              <a:rPr lang="tr-TR" sz="2000" dirty="0" err="1" smtClean="0"/>
              <a:t>memory</a:t>
            </a:r>
            <a:r>
              <a:rPr lang="tr-TR" sz="2000" dirty="0" smtClean="0"/>
              <a:t> </a:t>
            </a:r>
            <a:r>
              <a:rPr lang="tr-TR" sz="2000" dirty="0" err="1" smtClean="0"/>
              <a:t>usage</a:t>
            </a:r>
            <a:r>
              <a:rPr lang="tr-TR" sz="2000" dirty="0" smtClean="0"/>
              <a:t>: 22.4+ MB</a:t>
            </a:r>
          </a:p>
          <a:p>
            <a:r>
              <a:rPr lang="tr-TR" sz="2000" dirty="0" err="1" smtClean="0"/>
              <a:t>None</a:t>
            </a:r>
            <a:endParaRPr lang="tr-TR" sz="2000" dirty="0" smtClean="0"/>
          </a:p>
          <a:p>
            <a:r>
              <a:rPr lang="tr-TR" sz="2000" dirty="0" err="1" smtClean="0"/>
              <a:t>recommendationid</a:t>
            </a:r>
            <a:r>
              <a:rPr lang="tr-TR" sz="2000" dirty="0" smtClean="0"/>
              <a:t>                  0</a:t>
            </a:r>
          </a:p>
          <a:p>
            <a:r>
              <a:rPr lang="tr-TR" sz="2000" dirty="0" err="1" smtClean="0"/>
              <a:t>language</a:t>
            </a:r>
            <a:r>
              <a:rPr lang="tr-TR" sz="2000" dirty="0" smtClean="0"/>
              <a:t>                          0</a:t>
            </a:r>
          </a:p>
          <a:p>
            <a:r>
              <a:rPr lang="tr-TR" sz="2000" dirty="0" err="1" smtClean="0"/>
              <a:t>review</a:t>
            </a:r>
            <a:r>
              <a:rPr lang="tr-TR" sz="2000" dirty="0" smtClean="0"/>
              <a:t>                         1017</a:t>
            </a:r>
          </a:p>
          <a:p>
            <a:r>
              <a:rPr lang="tr-TR" sz="2000" dirty="0" err="1" smtClean="0"/>
              <a:t>timestamp_created</a:t>
            </a:r>
            <a:r>
              <a:rPr lang="tr-TR" sz="2000" dirty="0" smtClean="0"/>
              <a:t>                 0</a:t>
            </a:r>
          </a:p>
          <a:p>
            <a:r>
              <a:rPr lang="tr-TR" sz="2000" dirty="0" err="1" smtClean="0"/>
              <a:t>timestamp_updated</a:t>
            </a:r>
            <a:r>
              <a:rPr lang="tr-TR" sz="2000" dirty="0" smtClean="0"/>
              <a:t>                 0</a:t>
            </a:r>
          </a:p>
          <a:p>
            <a:r>
              <a:rPr lang="tr-TR" sz="2000" dirty="0" err="1" smtClean="0"/>
              <a:t>voted_up</a:t>
            </a:r>
            <a:r>
              <a:rPr lang="tr-TR" sz="2000" dirty="0" smtClean="0"/>
              <a:t>                          0</a:t>
            </a:r>
          </a:p>
          <a:p>
            <a:r>
              <a:rPr lang="tr-TR" sz="2000" dirty="0" err="1" smtClean="0"/>
              <a:t>votes_up</a:t>
            </a:r>
            <a:r>
              <a:rPr lang="tr-TR" sz="2000" dirty="0" smtClean="0"/>
              <a:t>                          0</a:t>
            </a:r>
          </a:p>
          <a:p>
            <a:r>
              <a:rPr lang="tr-TR" sz="2000" dirty="0" err="1" smtClean="0"/>
              <a:t>votes_funny</a:t>
            </a:r>
            <a:r>
              <a:rPr lang="tr-TR" sz="2000" dirty="0" smtClean="0"/>
              <a:t>                       0</a:t>
            </a:r>
          </a:p>
          <a:p>
            <a:r>
              <a:rPr lang="tr-TR" sz="2000" dirty="0" err="1" smtClean="0"/>
              <a:t>weighted_vote_score</a:t>
            </a:r>
            <a:r>
              <a:rPr lang="tr-TR" sz="2000" dirty="0" smtClean="0"/>
              <a:t>               0</a:t>
            </a:r>
          </a:p>
          <a:p>
            <a:r>
              <a:rPr lang="tr-TR" sz="2000" dirty="0" err="1" smtClean="0"/>
              <a:t>written_during_early_access</a:t>
            </a:r>
            <a:r>
              <a:rPr lang="tr-TR" sz="2000" dirty="0" smtClean="0"/>
              <a:t>       0</a:t>
            </a:r>
          </a:p>
          <a:p>
            <a:r>
              <a:rPr lang="tr-TR" sz="2000" dirty="0" err="1" smtClean="0"/>
              <a:t>comment_count</a:t>
            </a:r>
            <a:r>
              <a:rPr lang="tr-TR" sz="2000" dirty="0" smtClean="0"/>
              <a:t>                     0</a:t>
            </a:r>
          </a:p>
          <a:p>
            <a:r>
              <a:rPr lang="tr-TR" sz="2000" dirty="0" err="1" smtClean="0"/>
              <a:t>steam_purchase</a:t>
            </a:r>
            <a:r>
              <a:rPr lang="tr-TR" sz="2000" dirty="0" smtClean="0"/>
              <a:t>                    0</a:t>
            </a:r>
          </a:p>
          <a:p>
            <a:r>
              <a:rPr lang="tr-TR" sz="2000" dirty="0" err="1" smtClean="0"/>
              <a:t>received_for_free</a:t>
            </a:r>
            <a:r>
              <a:rPr lang="tr-TR" sz="2000" dirty="0" smtClean="0"/>
              <a:t>                 0</a:t>
            </a:r>
          </a:p>
          <a:p>
            <a:r>
              <a:rPr lang="tr-TR" sz="2000" dirty="0" err="1" smtClean="0"/>
              <a:t>dtype</a:t>
            </a:r>
            <a:r>
              <a:rPr lang="tr-TR" sz="2000" dirty="0" smtClean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41611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272495" y="93455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000" dirty="0" err="1" smtClean="0"/>
              <a:t>recommendationid</a:t>
            </a:r>
            <a:r>
              <a:rPr lang="tr-TR" sz="2000" dirty="0" smtClean="0"/>
              <a:t>               0</a:t>
            </a:r>
          </a:p>
          <a:p>
            <a:r>
              <a:rPr lang="tr-TR" sz="2000" dirty="0" err="1" smtClean="0"/>
              <a:t>language</a:t>
            </a:r>
            <a:r>
              <a:rPr lang="tr-TR" sz="2000" dirty="0" smtClean="0"/>
              <a:t>                       0</a:t>
            </a:r>
          </a:p>
          <a:p>
            <a:r>
              <a:rPr lang="tr-TR" sz="2000" dirty="0" err="1" smtClean="0"/>
              <a:t>review</a:t>
            </a:r>
            <a:r>
              <a:rPr lang="tr-TR" sz="2000" dirty="0" smtClean="0"/>
              <a:t>                         0</a:t>
            </a:r>
          </a:p>
          <a:p>
            <a:r>
              <a:rPr lang="tr-TR" sz="2000" dirty="0" err="1" smtClean="0"/>
              <a:t>timestamp_created</a:t>
            </a:r>
            <a:r>
              <a:rPr lang="tr-TR" sz="2000" dirty="0" smtClean="0"/>
              <a:t>              0</a:t>
            </a:r>
          </a:p>
          <a:p>
            <a:r>
              <a:rPr lang="tr-TR" sz="2000" dirty="0" err="1" smtClean="0"/>
              <a:t>timestamp_updated</a:t>
            </a:r>
            <a:r>
              <a:rPr lang="tr-TR" sz="2000" dirty="0" smtClean="0"/>
              <a:t>              0</a:t>
            </a:r>
          </a:p>
          <a:p>
            <a:r>
              <a:rPr lang="tr-TR" sz="2000" dirty="0" err="1" smtClean="0"/>
              <a:t>voted_up</a:t>
            </a:r>
            <a:r>
              <a:rPr lang="tr-TR" sz="2000" dirty="0" smtClean="0"/>
              <a:t>                       0</a:t>
            </a:r>
          </a:p>
          <a:p>
            <a:r>
              <a:rPr lang="tr-TR" sz="2000" dirty="0" err="1" smtClean="0"/>
              <a:t>votes_up</a:t>
            </a:r>
            <a:r>
              <a:rPr lang="tr-TR" sz="2000" dirty="0" smtClean="0"/>
              <a:t>                       0</a:t>
            </a:r>
          </a:p>
          <a:p>
            <a:r>
              <a:rPr lang="tr-TR" sz="2000" dirty="0" err="1" smtClean="0"/>
              <a:t>votes_funny</a:t>
            </a:r>
            <a:r>
              <a:rPr lang="tr-TR" sz="2000" dirty="0" smtClean="0"/>
              <a:t>                    0</a:t>
            </a:r>
          </a:p>
          <a:p>
            <a:r>
              <a:rPr lang="tr-TR" sz="2000" dirty="0" err="1" smtClean="0"/>
              <a:t>weighted_vote_score</a:t>
            </a:r>
            <a:r>
              <a:rPr lang="tr-TR" sz="2000" dirty="0" smtClean="0"/>
              <a:t>            0</a:t>
            </a:r>
          </a:p>
          <a:p>
            <a:r>
              <a:rPr lang="tr-TR" sz="2000" dirty="0" err="1" smtClean="0"/>
              <a:t>written_during_early_access</a:t>
            </a:r>
            <a:r>
              <a:rPr lang="tr-TR" sz="2000" dirty="0" smtClean="0"/>
              <a:t>    0</a:t>
            </a:r>
          </a:p>
          <a:p>
            <a:r>
              <a:rPr lang="tr-TR" sz="2000" dirty="0" err="1" smtClean="0"/>
              <a:t>comment_count</a:t>
            </a:r>
            <a:r>
              <a:rPr lang="tr-TR" sz="2000" dirty="0" smtClean="0"/>
              <a:t>                  0</a:t>
            </a:r>
          </a:p>
          <a:p>
            <a:r>
              <a:rPr lang="tr-TR" sz="2000" dirty="0" err="1" smtClean="0"/>
              <a:t>steam_purchase</a:t>
            </a:r>
            <a:r>
              <a:rPr lang="tr-TR" sz="2000" dirty="0" smtClean="0"/>
              <a:t>                 0</a:t>
            </a:r>
          </a:p>
          <a:p>
            <a:r>
              <a:rPr lang="tr-TR" sz="2000" dirty="0" err="1" smtClean="0"/>
              <a:t>received_for_free</a:t>
            </a:r>
            <a:r>
              <a:rPr lang="tr-TR" sz="2000" dirty="0" smtClean="0"/>
              <a:t>              0</a:t>
            </a:r>
          </a:p>
          <a:p>
            <a:r>
              <a:rPr lang="tr-TR" sz="2000" dirty="0" err="1" smtClean="0"/>
              <a:t>dtype</a:t>
            </a:r>
            <a:r>
              <a:rPr lang="tr-TR" sz="2000" dirty="0" smtClean="0"/>
              <a:t>: int64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5333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2744" y="1496004"/>
            <a:ext cx="10451940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Visualization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value_counts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voted_up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value_counts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‘</a:t>
            </a:r>
            <a:r>
              <a:rPr kumimoji="0" lang="en-US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Dis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value_counts.index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fig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ax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plt.subplots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ax.pie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value_counts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green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autopct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'%1.1f%%'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startangle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counterclock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percentage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.1f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%)"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percentage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zip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value_counts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value_counts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/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value_counts.sum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*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ax.legend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Counts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loc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lower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center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bbox_to_anchor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0.5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-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0.15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plt.show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3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130215"/>
            <a:ext cx="8715735" cy="653680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380070" y="3029283"/>
            <a:ext cx="11111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Disliked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855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9352" y="2235186"/>
            <a:ext cx="9132425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tr-TR" sz="2000" dirty="0" smtClean="0">
                <a:solidFill>
                  <a:srgbClr val="BCBEC4"/>
                </a:solidFill>
                <a:latin typeface="JetBrains Mono"/>
              </a:rPr>
              <a:t>Dis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word_freq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voted_up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review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Most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100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Unliked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word_freq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voted_up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review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Most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100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print_wordcloud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Dis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print_wordcloud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plt.show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6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1" y="509286"/>
            <a:ext cx="11841417" cy="587445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461163" y="841796"/>
            <a:ext cx="2992582" cy="370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LIKED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175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16" y="0"/>
            <a:ext cx="9143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8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6" y="474562"/>
            <a:ext cx="11362511" cy="563687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181600" y="770127"/>
            <a:ext cx="2327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DISLIKED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893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6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1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1301" y="683089"/>
            <a:ext cx="10255170" cy="292387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Feature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extraction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using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TF-IDF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tfidf_vectorizer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TfidfVectorizer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max_features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stop_words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english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tfidf_vectorizer.fit_transform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review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voted_up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Train-test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split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X_train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y_train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train_test_split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(X, y,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test_size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random_state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501301" y="4103129"/>
            <a:ext cx="88711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tr-TR" b="1" dirty="0" smtClean="0">
                <a:cs typeface="Arial" panose="020B0604020202020204" pitchFamily="34" charset="0"/>
              </a:rPr>
              <a:t>TF-IDF</a:t>
            </a:r>
            <a:r>
              <a:rPr lang="tr-TR" altLang="tr-TR" b="1" dirty="0" smtClean="0">
                <a:cs typeface="Arial" panose="020B0604020202020204" pitchFamily="34" charset="0"/>
              </a:rPr>
              <a:t>(</a:t>
            </a:r>
            <a:r>
              <a:rPr lang="tr-TR" altLang="tr-TR" b="1" dirty="0" err="1" smtClean="0">
                <a:cs typeface="Arial" panose="020B0604020202020204" pitchFamily="34" charset="0"/>
              </a:rPr>
              <a:t>Term</a:t>
            </a:r>
            <a:r>
              <a:rPr lang="tr-TR" altLang="tr-TR" b="1" dirty="0" smtClean="0">
                <a:cs typeface="Arial" panose="020B0604020202020204" pitchFamily="34" charset="0"/>
              </a:rPr>
              <a:t> </a:t>
            </a:r>
            <a:r>
              <a:rPr lang="tr-TR" altLang="tr-TR" b="1" dirty="0" err="1">
                <a:cs typeface="Arial" panose="020B0604020202020204" pitchFamily="34" charset="0"/>
              </a:rPr>
              <a:t>Frequency-Inverse</a:t>
            </a:r>
            <a:r>
              <a:rPr lang="tr-TR" altLang="tr-TR" b="1" dirty="0">
                <a:cs typeface="Arial" panose="020B0604020202020204" pitchFamily="34" charset="0"/>
              </a:rPr>
              <a:t> </a:t>
            </a:r>
            <a:r>
              <a:rPr lang="tr-TR" altLang="tr-TR" b="1" dirty="0" err="1">
                <a:cs typeface="Arial" panose="020B0604020202020204" pitchFamily="34" charset="0"/>
              </a:rPr>
              <a:t>Document</a:t>
            </a:r>
            <a:r>
              <a:rPr lang="tr-TR" altLang="tr-TR" b="1" dirty="0">
                <a:cs typeface="Arial" panose="020B0604020202020204" pitchFamily="34" charset="0"/>
              </a:rPr>
              <a:t> </a:t>
            </a:r>
            <a:r>
              <a:rPr lang="tr-TR" altLang="tr-TR" b="1" dirty="0" err="1">
                <a:cs typeface="Arial" panose="020B0604020202020204" pitchFamily="34" charset="0"/>
              </a:rPr>
              <a:t>Frequency</a:t>
            </a:r>
            <a:r>
              <a:rPr lang="tr-TR" altLang="tr-TR" b="1" dirty="0" smtClean="0">
                <a:cs typeface="Arial" panose="020B0604020202020204" pitchFamily="34" charset="0"/>
              </a:rPr>
              <a:t>)</a:t>
            </a:r>
            <a:r>
              <a:rPr lang="en-US" altLang="tr-TR" b="1" dirty="0" smtClean="0">
                <a:cs typeface="Arial" panose="020B0604020202020204" pitchFamily="34" charset="0"/>
              </a:rPr>
              <a:t>: </a:t>
            </a:r>
            <a:r>
              <a:rPr lang="en-US" altLang="tr-TR" dirty="0" err="1" smtClean="0">
                <a:cs typeface="Arial" panose="020B0604020202020204" pitchFamily="34" charset="0"/>
              </a:rPr>
              <a:t>Metin</a:t>
            </a:r>
            <a:r>
              <a:rPr lang="en-US" altLang="tr-TR" dirty="0" smtClean="0">
                <a:cs typeface="Arial" panose="020B0604020202020204" pitchFamily="34" charset="0"/>
              </a:rPr>
              <a:t> </a:t>
            </a:r>
            <a:r>
              <a:rPr lang="en-US" altLang="tr-TR" dirty="0" err="1" smtClean="0">
                <a:cs typeface="Arial" panose="020B0604020202020204" pitchFamily="34" charset="0"/>
              </a:rPr>
              <a:t>verilerinden</a:t>
            </a:r>
            <a:r>
              <a:rPr lang="en-US" altLang="tr-TR" dirty="0" smtClean="0">
                <a:cs typeface="Arial" panose="020B0604020202020204" pitchFamily="34" charset="0"/>
              </a:rPr>
              <a:t> </a:t>
            </a:r>
            <a:r>
              <a:rPr lang="en-US" altLang="tr-TR" dirty="0" err="1" smtClean="0">
                <a:cs typeface="Arial" panose="020B0604020202020204" pitchFamily="34" charset="0"/>
              </a:rPr>
              <a:t>ozellikleri</a:t>
            </a:r>
            <a:r>
              <a:rPr lang="en-US" altLang="tr-TR" dirty="0" smtClean="0">
                <a:cs typeface="Arial" panose="020B0604020202020204" pitchFamily="34" charset="0"/>
              </a:rPr>
              <a:t> </a:t>
            </a:r>
            <a:r>
              <a:rPr lang="en-US" altLang="tr-TR" dirty="0" err="1" smtClean="0">
                <a:cs typeface="Arial" panose="020B0604020202020204" pitchFamily="34" charset="0"/>
              </a:rPr>
              <a:t>cikarilir</a:t>
            </a:r>
            <a:r>
              <a:rPr lang="en-US" altLang="tr-TR" dirty="0" smtClean="0"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b="1" dirty="0" err="1">
                <a:cs typeface="Arial" panose="020B0604020202020204" pitchFamily="34" charset="0"/>
              </a:rPr>
              <a:t>max_features</a:t>
            </a:r>
            <a:r>
              <a:rPr lang="tr-TR" altLang="tr-TR" b="1" dirty="0">
                <a:cs typeface="Arial" panose="020B0604020202020204" pitchFamily="34" charset="0"/>
              </a:rPr>
              <a:t> </a:t>
            </a:r>
            <a:r>
              <a:rPr lang="en-US" altLang="tr-TR" b="1" dirty="0" smtClean="0">
                <a:cs typeface="Arial" panose="020B0604020202020204" pitchFamily="34" charset="0"/>
              </a:rPr>
              <a:t>: </a:t>
            </a:r>
            <a:r>
              <a:rPr lang="en-US" altLang="tr-TR" dirty="0" smtClean="0">
                <a:cs typeface="Arial" panose="020B0604020202020204" pitchFamily="34" charset="0"/>
              </a:rPr>
              <a:t>E</a:t>
            </a:r>
            <a:r>
              <a:rPr lang="tr-TR" altLang="tr-TR" dirty="0" smtClean="0">
                <a:cs typeface="Arial" panose="020B0604020202020204" pitchFamily="34" charset="0"/>
              </a:rPr>
              <a:t>n </a:t>
            </a:r>
            <a:r>
              <a:rPr lang="tr-TR" altLang="tr-TR" dirty="0">
                <a:cs typeface="Arial" panose="020B0604020202020204" pitchFamily="34" charset="0"/>
              </a:rPr>
              <a:t>yüksek frekansa sahip olan 5000 kelimenin seçileceğini belirtir</a:t>
            </a:r>
            <a:r>
              <a:rPr lang="tr-TR" altLang="tr-TR" dirty="0" smtClean="0">
                <a:cs typeface="Arial" panose="020B0604020202020204" pitchFamily="34" charset="0"/>
              </a:rPr>
              <a:t>.</a:t>
            </a:r>
            <a:endParaRPr lang="en-US" altLang="tr-TR" dirty="0" smtClean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/>
              <a:t>stop_words</a:t>
            </a:r>
            <a:r>
              <a:rPr lang="en-US" b="1" dirty="0" smtClean="0"/>
              <a:t>=</a:t>
            </a:r>
            <a:r>
              <a:rPr lang="tr-TR" b="1" dirty="0" smtClean="0"/>
              <a:t>'</a:t>
            </a:r>
            <a:r>
              <a:rPr lang="tr-TR" b="1" dirty="0" err="1" smtClean="0"/>
              <a:t>english</a:t>
            </a:r>
            <a:r>
              <a:rPr lang="tr-TR" b="1" dirty="0" smtClean="0"/>
              <a:t>‘</a:t>
            </a:r>
            <a:r>
              <a:rPr lang="en-US" b="1" dirty="0" smtClean="0"/>
              <a:t>:</a:t>
            </a:r>
            <a:r>
              <a:rPr lang="tr-TR" dirty="0" smtClean="0"/>
              <a:t>İngilizce </a:t>
            </a:r>
            <a:r>
              <a:rPr lang="tr-TR" dirty="0"/>
              <a:t>dilinde yaygın olarak kullanılan stop kelimelerini (örneğin, "</a:t>
            </a:r>
            <a:r>
              <a:rPr lang="tr-TR" dirty="0" err="1"/>
              <a:t>and</a:t>
            </a:r>
            <a:r>
              <a:rPr lang="tr-TR" dirty="0"/>
              <a:t>", "</a:t>
            </a:r>
            <a:r>
              <a:rPr lang="tr-TR" dirty="0" err="1"/>
              <a:t>the</a:t>
            </a:r>
            <a:r>
              <a:rPr lang="tr-TR" dirty="0"/>
              <a:t>", "is" gibi) kaldırır</a:t>
            </a:r>
          </a:p>
        </p:txBody>
      </p:sp>
    </p:spTree>
    <p:extLst>
      <p:ext uri="{BB962C8B-B14F-4D97-AF65-F5344CB8AC3E}">
        <p14:creationId xmlns:p14="http://schemas.microsoft.com/office/powerpoint/2010/main" val="26114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1030148" y="451414"/>
            <a:ext cx="833377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 smtClean="0">
                <a:ln/>
                <a:solidFill>
                  <a:schemeClr val="accent4"/>
                </a:solidFill>
              </a:rPr>
              <a:t>VERI TABLOSU</a:t>
            </a:r>
            <a:endParaRPr lang="tr-TR" sz="5400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40808"/>
              </p:ext>
            </p:extLst>
          </p:nvPr>
        </p:nvGraphicFramePr>
        <p:xfrm>
          <a:off x="1130459" y="2037145"/>
          <a:ext cx="9633996" cy="3217762"/>
        </p:xfrm>
        <a:graphic>
          <a:graphicData uri="http://schemas.openxmlformats.org/drawingml/2006/table">
            <a:tbl>
              <a:tblPr/>
              <a:tblGrid>
                <a:gridCol w="1605666">
                  <a:extLst>
                    <a:ext uri="{9D8B030D-6E8A-4147-A177-3AD203B41FA5}">
                      <a16:colId xmlns:a16="http://schemas.microsoft.com/office/drawing/2014/main" val="1767086344"/>
                    </a:ext>
                  </a:extLst>
                </a:gridCol>
                <a:gridCol w="1605666">
                  <a:extLst>
                    <a:ext uri="{9D8B030D-6E8A-4147-A177-3AD203B41FA5}">
                      <a16:colId xmlns:a16="http://schemas.microsoft.com/office/drawing/2014/main" val="1897580508"/>
                    </a:ext>
                  </a:extLst>
                </a:gridCol>
                <a:gridCol w="1605666">
                  <a:extLst>
                    <a:ext uri="{9D8B030D-6E8A-4147-A177-3AD203B41FA5}">
                      <a16:colId xmlns:a16="http://schemas.microsoft.com/office/drawing/2014/main" val="3229317652"/>
                    </a:ext>
                  </a:extLst>
                </a:gridCol>
                <a:gridCol w="1605666">
                  <a:extLst>
                    <a:ext uri="{9D8B030D-6E8A-4147-A177-3AD203B41FA5}">
                      <a16:colId xmlns:a16="http://schemas.microsoft.com/office/drawing/2014/main" val="10785092"/>
                    </a:ext>
                  </a:extLst>
                </a:gridCol>
                <a:gridCol w="1605666">
                  <a:extLst>
                    <a:ext uri="{9D8B030D-6E8A-4147-A177-3AD203B41FA5}">
                      <a16:colId xmlns:a16="http://schemas.microsoft.com/office/drawing/2014/main" val="3220115127"/>
                    </a:ext>
                  </a:extLst>
                </a:gridCol>
                <a:gridCol w="1605666">
                  <a:extLst>
                    <a:ext uri="{9D8B030D-6E8A-4147-A177-3AD203B41FA5}">
                      <a16:colId xmlns:a16="http://schemas.microsoft.com/office/drawing/2014/main" val="3193599450"/>
                    </a:ext>
                  </a:extLst>
                </a:gridCol>
              </a:tblGrid>
              <a:tr h="24458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recommendationid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timestamp_created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timestamp_updated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voted_up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540174"/>
                  </a:ext>
                </a:extLst>
              </a:tr>
              <a:tr h="37178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153560814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game hits all the right marks. 10/10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1702542971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1702542971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347184"/>
                  </a:ext>
                </a:extLst>
              </a:tr>
              <a:tr h="5535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153560623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took me like 11 hours to understand the basics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1702542657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1702542657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39022"/>
                  </a:ext>
                </a:extLst>
              </a:tr>
              <a:tr h="109882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153560414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10/10 game play and story! It's my first turn based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game, and I have been loving it so far :D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1702542275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1702542275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21556"/>
                  </a:ext>
                </a:extLst>
              </a:tr>
              <a:tr h="94902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153560343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gale is so baby girl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1702542158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1702542158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71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3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9595" y="581017"/>
            <a:ext cx="10232021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Define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models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{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Linear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Regression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LinearRegression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Logistic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Regression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LogisticRegression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Naive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Bayes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MultinomialNB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Random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RandomForestClassifier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n_estimators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random_state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Gradient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Boosting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GradientBoostingClassifier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n_estimators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random_state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'K-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Nearest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Neighbors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make_pipeline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ColumnTransformer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transformers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num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StandardScaler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with_mean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slice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-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Use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with_mean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False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sparse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matrices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remainder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passthrough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KNeighborsClassifier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n_neighbors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'SVM'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SVC(),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XGBoost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XGBClassifier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n_estimators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random_state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5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1249" y="941489"/>
            <a:ext cx="10606269" cy="477053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evaluate_model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(model,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X_train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y_train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model_name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model_start_time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timeit.default_timer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model.fit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X_train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y_train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model.predict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y_pred_binary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&gt;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0.5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astype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accuracy_score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y_pred_binary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classification_report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y_pred_binary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model_end_time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timeit.default_timer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model_name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Model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Accuracy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f"Classification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Report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model_name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model_name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Model Training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Evaluation Time: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model_end_time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- model_start_time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seconds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9872" y="304800"/>
            <a:ext cx="10324618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Train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and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evaluate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models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model_name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model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models.items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evaluate_model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(model,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X_train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y_train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y_test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model_name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LSTM Model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max_words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10000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max_len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tokenizer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nltk.tokenize.RegexpTokenizer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r'\w+'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df_cleaned.loc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[:,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tokenized_text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review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apply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tokenizer.tokenize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tokenizer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Tokenizer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num_words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max_words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tokenizer.fit_on_texts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review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tokenizer.texts_to_sequences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tokenized_text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pad_sequences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maxlen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max_len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voted_up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astype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tr-TR" sz="2000" b="0" i="0" u="none" strike="noStrike" cap="none" normalizeH="0" baseline="0" dirty="0" smtClean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6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5504" y="429796"/>
            <a:ext cx="11157994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X_train_lstm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X_test_lstm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y_train_lstm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y_test_lstm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train_test_split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test_size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random_state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5504" y="2654703"/>
            <a:ext cx="10509812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lstm_model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Sequential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lstm_model.add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Embedding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max_words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128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input_length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max_len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lstm_model.add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(LSTM(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lstm_model.add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(Dense(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activation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'sigmoid'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lstm_model.compile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optimizer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'adam'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loss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binary_crossentropy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metrics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accuracy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lstm_start_time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timeit.default_timer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lstm_model.fit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X_train_lstm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y_train_lstm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epochs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batch_size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validation_split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lstm_end_time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timeit.default_timer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4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91787" y="1486192"/>
            <a:ext cx="7234178" cy="32316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Evaluate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LSTM model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y_pred_lstm_prob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lstm_model.predict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X_test_lstm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y_pred_lstm_prob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&gt;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0.5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astype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accuracy_score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y_test_lstm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classification_report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y_test_lstm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y_pred_lstm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Model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Accuracy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f"Classification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Report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LSTM: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09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68634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User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input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prediction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True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user_input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Enter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a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review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not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user_input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Invalid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input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Please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enter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a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review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continue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user_input_tfidf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tfidf_vectorizer.transform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user_input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user_input_lstm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pad_sequences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tokenizer.texts_to_sequences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user_input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maxlen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max_len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model_name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model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models.items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model.predict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user_input_tfidf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model_name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Predicted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Result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Unliked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LSTM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prediction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prediction_lstm_prob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lstm_model.predict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user_input_lstm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prediction_lstm_prob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&gt;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0.5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astype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Predicted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Result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prediction_lstm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==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Unliked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Overall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processing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time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end_time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timeit.default_timer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f"Overall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Processing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Time: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end_time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- start_time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.2f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seconds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0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670612" y="1559192"/>
            <a:ext cx="94873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/>
              <a:t>Linear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r>
              <a:rPr lang="tr-TR" sz="2000" dirty="0" smtClean="0"/>
              <a:t> Model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0.97</a:t>
            </a:r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Report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Linear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               </a:t>
            </a:r>
            <a:r>
              <a:rPr lang="tr-TR" sz="2000" dirty="0" err="1" smtClean="0"/>
              <a:t>precision</a:t>
            </a:r>
            <a:r>
              <a:rPr lang="tr-TR" sz="2000" dirty="0" smtClean="0"/>
              <a:t>    </a:t>
            </a:r>
            <a:r>
              <a:rPr lang="tr-TR" sz="2000" dirty="0" err="1" smtClean="0"/>
              <a:t>recall</a:t>
            </a:r>
            <a:r>
              <a:rPr lang="tr-TR" sz="2000" dirty="0" smtClean="0"/>
              <a:t>  f1-score   </a:t>
            </a:r>
            <a:r>
              <a:rPr lang="tr-TR" sz="2000" dirty="0" err="1" smtClean="0"/>
              <a:t>support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</a:t>
            </a:r>
            <a:r>
              <a:rPr lang="tr-TR" sz="2000" dirty="0" err="1" smtClean="0"/>
              <a:t>False</a:t>
            </a:r>
            <a:r>
              <a:rPr lang="tr-TR" sz="2000" dirty="0" smtClean="0"/>
              <a:t>       0.77      0.26      0.38      1985</a:t>
            </a:r>
          </a:p>
          <a:p>
            <a:r>
              <a:rPr lang="tr-TR" sz="2000" dirty="0" smtClean="0"/>
              <a:t>        True       0.98      1.00      0.99     59633</a:t>
            </a:r>
          </a:p>
          <a:p>
            <a:endParaRPr lang="tr-TR" sz="2000" dirty="0" smtClean="0"/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                           0.97     61618</a:t>
            </a:r>
          </a:p>
          <a:p>
            <a:r>
              <a:rPr lang="tr-TR" sz="2000" dirty="0" smtClean="0"/>
              <a:t>   </a:t>
            </a:r>
            <a:r>
              <a:rPr lang="tr-TR" sz="2000" dirty="0" err="1" smtClean="0"/>
              <a:t>macro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0.87      0.63      0.69     61618</a:t>
            </a:r>
          </a:p>
          <a:p>
            <a:r>
              <a:rPr lang="tr-TR" sz="2000" dirty="0" err="1" smtClean="0"/>
              <a:t>weighted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0.97      0.97      0.97     61618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Linear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r>
              <a:rPr lang="tr-TR" sz="2000" dirty="0" smtClean="0"/>
              <a:t> Model Training </a:t>
            </a:r>
            <a:r>
              <a:rPr lang="tr-TR" sz="2000" dirty="0" err="1" smtClean="0"/>
              <a:t>and</a:t>
            </a:r>
            <a:r>
              <a:rPr lang="tr-TR" sz="2000" dirty="0" smtClean="0"/>
              <a:t> Evaluation Time: 4.52 </a:t>
            </a:r>
            <a:r>
              <a:rPr lang="tr-TR" sz="2000" dirty="0" err="1" smtClean="0"/>
              <a:t>seconds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25638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589588" y="1385572"/>
            <a:ext cx="79826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/>
              <a:t>Logistic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r>
              <a:rPr lang="tr-TR" sz="2000" dirty="0" smtClean="0"/>
              <a:t> Model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0.98</a:t>
            </a:r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Report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Logistic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               </a:t>
            </a:r>
            <a:r>
              <a:rPr lang="tr-TR" sz="2000" dirty="0" err="1" smtClean="0"/>
              <a:t>precision</a:t>
            </a:r>
            <a:r>
              <a:rPr lang="tr-TR" sz="2000" dirty="0" smtClean="0"/>
              <a:t>    </a:t>
            </a:r>
            <a:r>
              <a:rPr lang="tr-TR" sz="2000" dirty="0" err="1" smtClean="0"/>
              <a:t>recall</a:t>
            </a:r>
            <a:r>
              <a:rPr lang="tr-TR" sz="2000" dirty="0" smtClean="0"/>
              <a:t>  f1-score   </a:t>
            </a:r>
            <a:r>
              <a:rPr lang="tr-TR" sz="2000" dirty="0" err="1" smtClean="0"/>
              <a:t>support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</a:t>
            </a:r>
            <a:r>
              <a:rPr lang="tr-TR" sz="2000" dirty="0" err="1" smtClean="0"/>
              <a:t>False</a:t>
            </a:r>
            <a:r>
              <a:rPr lang="tr-TR" sz="2000" dirty="0" smtClean="0"/>
              <a:t>       0.77      0.36      0.49      1985</a:t>
            </a:r>
          </a:p>
          <a:p>
            <a:r>
              <a:rPr lang="tr-TR" sz="2000" dirty="0" smtClean="0"/>
              <a:t>        True       0.98      1.00      0.99     59633</a:t>
            </a:r>
          </a:p>
          <a:p>
            <a:endParaRPr lang="tr-TR" sz="2000" dirty="0" smtClean="0"/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                           0.98     61618</a:t>
            </a:r>
          </a:p>
          <a:p>
            <a:r>
              <a:rPr lang="tr-TR" sz="2000" dirty="0" smtClean="0"/>
              <a:t>   </a:t>
            </a:r>
            <a:r>
              <a:rPr lang="tr-TR" sz="2000" dirty="0" err="1" smtClean="0"/>
              <a:t>macro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0.87      0.68      0.74     61618</a:t>
            </a:r>
          </a:p>
          <a:p>
            <a:r>
              <a:rPr lang="tr-TR" sz="2000" dirty="0" err="1" smtClean="0"/>
              <a:t>weighted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0.97      0.98      0.97     61618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Logistic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r>
              <a:rPr lang="tr-TR" sz="2000" dirty="0" smtClean="0"/>
              <a:t> Model Training </a:t>
            </a:r>
            <a:r>
              <a:rPr lang="tr-TR" sz="2000" dirty="0" err="1" smtClean="0"/>
              <a:t>and</a:t>
            </a:r>
            <a:r>
              <a:rPr lang="tr-TR" sz="2000" dirty="0" smtClean="0"/>
              <a:t> Evaluation Time: 1.79 </a:t>
            </a:r>
            <a:r>
              <a:rPr lang="tr-TR" sz="2000" dirty="0" err="1" smtClean="0"/>
              <a:t>seconds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0154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006277" y="1419898"/>
            <a:ext cx="7774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/>
              <a:t>Naive</a:t>
            </a:r>
            <a:r>
              <a:rPr lang="tr-TR" sz="2000" dirty="0" smtClean="0"/>
              <a:t> </a:t>
            </a:r>
            <a:r>
              <a:rPr lang="tr-TR" sz="2000" dirty="0" err="1" smtClean="0"/>
              <a:t>Bayes</a:t>
            </a:r>
            <a:r>
              <a:rPr lang="tr-TR" sz="2000" dirty="0" smtClean="0"/>
              <a:t> Model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0.97</a:t>
            </a:r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Report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Naive</a:t>
            </a:r>
            <a:r>
              <a:rPr lang="tr-TR" sz="2000" dirty="0" smtClean="0"/>
              <a:t> </a:t>
            </a:r>
            <a:r>
              <a:rPr lang="tr-TR" sz="2000" dirty="0" err="1" smtClean="0"/>
              <a:t>Bayes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               </a:t>
            </a:r>
            <a:r>
              <a:rPr lang="tr-TR" sz="2000" dirty="0" err="1" smtClean="0"/>
              <a:t>precision</a:t>
            </a:r>
            <a:r>
              <a:rPr lang="tr-TR" sz="2000" dirty="0" smtClean="0"/>
              <a:t>    </a:t>
            </a:r>
            <a:r>
              <a:rPr lang="tr-TR" sz="2000" dirty="0" err="1" smtClean="0"/>
              <a:t>recall</a:t>
            </a:r>
            <a:r>
              <a:rPr lang="tr-TR" sz="2000" dirty="0" smtClean="0"/>
              <a:t>  f1-score   </a:t>
            </a:r>
            <a:r>
              <a:rPr lang="tr-TR" sz="2000" dirty="0" err="1" smtClean="0"/>
              <a:t>support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</a:t>
            </a:r>
            <a:r>
              <a:rPr lang="tr-TR" sz="2000" dirty="0" err="1" smtClean="0"/>
              <a:t>False</a:t>
            </a:r>
            <a:r>
              <a:rPr lang="tr-TR" sz="2000" dirty="0" smtClean="0"/>
              <a:t>       0.63      0.19      0.29      1985</a:t>
            </a:r>
          </a:p>
          <a:p>
            <a:r>
              <a:rPr lang="tr-TR" sz="2000" dirty="0" smtClean="0"/>
              <a:t>        True       0.97      1.00      0.98     59633</a:t>
            </a:r>
          </a:p>
          <a:p>
            <a:endParaRPr lang="tr-TR" sz="2000" dirty="0" smtClean="0"/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                           0.97     61618</a:t>
            </a:r>
          </a:p>
          <a:p>
            <a:r>
              <a:rPr lang="tr-TR" sz="2000" dirty="0" smtClean="0"/>
              <a:t>   </a:t>
            </a:r>
            <a:r>
              <a:rPr lang="tr-TR" sz="2000" dirty="0" err="1" smtClean="0"/>
              <a:t>macro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0.80      0.59      0.64     61618</a:t>
            </a:r>
          </a:p>
          <a:p>
            <a:r>
              <a:rPr lang="tr-TR" sz="2000" dirty="0" err="1" smtClean="0"/>
              <a:t>weighted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0.96      0.97      0.96     61618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Naive</a:t>
            </a:r>
            <a:r>
              <a:rPr lang="tr-TR" sz="2000" dirty="0" smtClean="0"/>
              <a:t> </a:t>
            </a:r>
            <a:r>
              <a:rPr lang="tr-TR" sz="2000" dirty="0" err="1" smtClean="0"/>
              <a:t>Bayes</a:t>
            </a:r>
            <a:r>
              <a:rPr lang="tr-TR" sz="2000" dirty="0" smtClean="0"/>
              <a:t> Model Training </a:t>
            </a:r>
            <a:r>
              <a:rPr lang="tr-TR" sz="2000" dirty="0" err="1" smtClean="0"/>
              <a:t>and</a:t>
            </a:r>
            <a:r>
              <a:rPr lang="tr-TR" sz="2000" dirty="0" smtClean="0"/>
              <a:t> Evaluation Time: 0.09 </a:t>
            </a:r>
            <a:r>
              <a:rPr lang="tr-TR" sz="2000" dirty="0" err="1" smtClean="0"/>
              <a:t>seconds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60255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97934" y="1385572"/>
            <a:ext cx="7137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/>
              <a:t>Random</a:t>
            </a:r>
            <a:r>
              <a:rPr lang="tr-TR" sz="2000" dirty="0" smtClean="0"/>
              <a:t> </a:t>
            </a:r>
            <a:r>
              <a:rPr lang="tr-TR" sz="2000" dirty="0" err="1" smtClean="0"/>
              <a:t>Forest</a:t>
            </a:r>
            <a:r>
              <a:rPr lang="tr-TR" sz="2000" dirty="0" smtClean="0"/>
              <a:t> Model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0.97</a:t>
            </a:r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Report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Random</a:t>
            </a:r>
            <a:r>
              <a:rPr lang="tr-TR" sz="2000" dirty="0" smtClean="0"/>
              <a:t> </a:t>
            </a:r>
            <a:r>
              <a:rPr lang="tr-TR" sz="2000" dirty="0" err="1" smtClean="0"/>
              <a:t>Forest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               </a:t>
            </a:r>
            <a:r>
              <a:rPr lang="tr-TR" sz="2000" dirty="0" err="1" smtClean="0"/>
              <a:t>precision</a:t>
            </a:r>
            <a:r>
              <a:rPr lang="tr-TR" sz="2000" dirty="0" smtClean="0"/>
              <a:t>    </a:t>
            </a:r>
            <a:r>
              <a:rPr lang="tr-TR" sz="2000" dirty="0" err="1" smtClean="0"/>
              <a:t>recall</a:t>
            </a:r>
            <a:r>
              <a:rPr lang="tr-TR" sz="2000" dirty="0" smtClean="0"/>
              <a:t>  f1-score   </a:t>
            </a:r>
            <a:r>
              <a:rPr lang="tr-TR" sz="2000" dirty="0" err="1" smtClean="0"/>
              <a:t>support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</a:t>
            </a:r>
            <a:r>
              <a:rPr lang="tr-TR" sz="2000" dirty="0" err="1" smtClean="0"/>
              <a:t>False</a:t>
            </a:r>
            <a:r>
              <a:rPr lang="tr-TR" sz="2000" dirty="0" smtClean="0"/>
              <a:t>       0.63      0.06      0.10      1985</a:t>
            </a:r>
          </a:p>
          <a:p>
            <a:r>
              <a:rPr lang="tr-TR" sz="2000" dirty="0" smtClean="0"/>
              <a:t>        True       0.97      1.00      0.98     59633</a:t>
            </a:r>
          </a:p>
          <a:p>
            <a:endParaRPr lang="tr-TR" sz="2000" dirty="0" smtClean="0"/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                           0.97     61618</a:t>
            </a:r>
          </a:p>
          <a:p>
            <a:r>
              <a:rPr lang="tr-TR" sz="2000" dirty="0" smtClean="0"/>
              <a:t>   </a:t>
            </a:r>
            <a:r>
              <a:rPr lang="tr-TR" sz="2000" dirty="0" err="1" smtClean="0"/>
              <a:t>macro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0.80      0.53      0.54     61618</a:t>
            </a:r>
          </a:p>
          <a:p>
            <a:r>
              <a:rPr lang="tr-TR" sz="2000" dirty="0" err="1" smtClean="0"/>
              <a:t>weighted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0.96      0.97      0.96     61618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Random</a:t>
            </a:r>
            <a:r>
              <a:rPr lang="tr-TR" sz="2000" dirty="0" smtClean="0"/>
              <a:t> </a:t>
            </a:r>
            <a:r>
              <a:rPr lang="tr-TR" sz="2000" dirty="0" err="1" smtClean="0"/>
              <a:t>Forest</a:t>
            </a:r>
            <a:r>
              <a:rPr lang="tr-TR" sz="2000" dirty="0" smtClean="0"/>
              <a:t> Model Training </a:t>
            </a:r>
            <a:r>
              <a:rPr lang="tr-TR" sz="2000" dirty="0" err="1" smtClean="0"/>
              <a:t>and</a:t>
            </a:r>
            <a:r>
              <a:rPr lang="tr-TR" sz="2000" dirty="0" smtClean="0"/>
              <a:t> Evaluation Time: 830.27 </a:t>
            </a:r>
            <a:r>
              <a:rPr lang="tr-TR" sz="2000" dirty="0" err="1" smtClean="0"/>
              <a:t>seconds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44884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51678" y="405115"/>
            <a:ext cx="10178322" cy="6180880"/>
          </a:xfrm>
        </p:spPr>
        <p:txBody>
          <a:bodyPr>
            <a:normAutofit fontScale="250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Recommendationid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of the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indicated review's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written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timestamp_created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the review was created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timestamp_updated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review was last updated 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voted_up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it was a positive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votes_up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users that found this review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helpful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votes_funny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users that found this review funny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tr-TR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weighted_vote_score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tr-TR" sz="9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helpfulness</a:t>
            </a:r>
            <a:r>
              <a:rPr lang="tr-TR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tr-TR" sz="9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written_during_early_access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user posted this review while the game was in Early Access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comment_count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comments posted on this review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steam_purchase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user purchased the game on Steam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received_for_free</a:t>
            </a:r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user checked a box saying they got the app for free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endParaRPr lang="en-US" dirty="0" smtClean="0">
              <a:solidFill>
                <a:schemeClr val="tx1"/>
              </a:solidFill>
            </a:endParaRP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3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867382" y="1408721"/>
            <a:ext cx="78785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/>
              <a:t>Gradient</a:t>
            </a:r>
            <a:r>
              <a:rPr lang="tr-TR" sz="2000" dirty="0" smtClean="0"/>
              <a:t> </a:t>
            </a:r>
            <a:r>
              <a:rPr lang="tr-TR" sz="2000" dirty="0" err="1" smtClean="0"/>
              <a:t>Boosting</a:t>
            </a:r>
            <a:r>
              <a:rPr lang="tr-TR" sz="2000" dirty="0" smtClean="0"/>
              <a:t> Model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0.97</a:t>
            </a:r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Report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Gradient</a:t>
            </a:r>
            <a:r>
              <a:rPr lang="tr-TR" sz="2000" dirty="0" smtClean="0"/>
              <a:t> </a:t>
            </a:r>
            <a:r>
              <a:rPr lang="tr-TR" sz="2000" dirty="0" err="1" smtClean="0"/>
              <a:t>Boosting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               </a:t>
            </a:r>
            <a:r>
              <a:rPr lang="tr-TR" sz="2000" dirty="0" err="1" smtClean="0"/>
              <a:t>precision</a:t>
            </a:r>
            <a:r>
              <a:rPr lang="tr-TR" sz="2000" dirty="0" smtClean="0"/>
              <a:t>    </a:t>
            </a:r>
            <a:r>
              <a:rPr lang="tr-TR" sz="2000" dirty="0" err="1" smtClean="0"/>
              <a:t>recall</a:t>
            </a:r>
            <a:r>
              <a:rPr lang="tr-TR" sz="2000" dirty="0" smtClean="0"/>
              <a:t>  f1-score   </a:t>
            </a:r>
            <a:r>
              <a:rPr lang="tr-TR" sz="2000" dirty="0" err="1" smtClean="0"/>
              <a:t>support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</a:t>
            </a:r>
            <a:r>
              <a:rPr lang="tr-TR" sz="2000" dirty="0" err="1" smtClean="0"/>
              <a:t>False</a:t>
            </a:r>
            <a:r>
              <a:rPr lang="tr-TR" sz="2000" dirty="0" smtClean="0"/>
              <a:t>       0.71      0.15      0.25      1985</a:t>
            </a:r>
          </a:p>
          <a:p>
            <a:r>
              <a:rPr lang="tr-TR" sz="2000" dirty="0" smtClean="0"/>
              <a:t>        True       0.97      1.00      0.99     59633</a:t>
            </a:r>
          </a:p>
          <a:p>
            <a:endParaRPr lang="tr-TR" sz="2000" dirty="0" smtClean="0"/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                           0.97     61618</a:t>
            </a:r>
          </a:p>
          <a:p>
            <a:r>
              <a:rPr lang="tr-TR" sz="2000" dirty="0" smtClean="0"/>
              <a:t>   </a:t>
            </a:r>
            <a:r>
              <a:rPr lang="tr-TR" sz="2000" dirty="0" err="1" smtClean="0"/>
              <a:t>macro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0.84      0.58      0.62     61618</a:t>
            </a:r>
          </a:p>
          <a:p>
            <a:r>
              <a:rPr lang="tr-TR" sz="2000" dirty="0" err="1" smtClean="0"/>
              <a:t>weighted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0.96      0.97      0.96     61618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Gradient</a:t>
            </a:r>
            <a:r>
              <a:rPr lang="tr-TR" sz="2000" dirty="0" smtClean="0"/>
              <a:t> </a:t>
            </a:r>
            <a:r>
              <a:rPr lang="tr-TR" sz="2000" dirty="0" err="1" smtClean="0"/>
              <a:t>Boosting</a:t>
            </a:r>
            <a:r>
              <a:rPr lang="tr-TR" sz="2000" dirty="0" smtClean="0"/>
              <a:t> Model Training </a:t>
            </a:r>
            <a:r>
              <a:rPr lang="tr-TR" sz="2000" dirty="0" err="1" smtClean="0"/>
              <a:t>and</a:t>
            </a:r>
            <a:r>
              <a:rPr lang="tr-TR" sz="2000" dirty="0" smtClean="0"/>
              <a:t> Evaluation Time: 342.50 </a:t>
            </a:r>
            <a:r>
              <a:rPr lang="tr-TR" sz="2000" dirty="0" err="1" smtClean="0"/>
              <a:t>seconds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3880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439118" y="1443445"/>
            <a:ext cx="81099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K-</a:t>
            </a:r>
            <a:r>
              <a:rPr lang="tr-TR" sz="2000" dirty="0" err="1" smtClean="0"/>
              <a:t>Nearest</a:t>
            </a:r>
            <a:r>
              <a:rPr lang="tr-TR" sz="2000" dirty="0" smtClean="0"/>
              <a:t> </a:t>
            </a:r>
            <a:r>
              <a:rPr lang="tr-TR" sz="2000" dirty="0" err="1" smtClean="0"/>
              <a:t>Neighbors</a:t>
            </a:r>
            <a:r>
              <a:rPr lang="tr-TR" sz="2000" dirty="0" smtClean="0"/>
              <a:t> Model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0.97</a:t>
            </a:r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Report </a:t>
            </a:r>
            <a:r>
              <a:rPr lang="tr-TR" sz="2000" dirty="0" err="1" smtClean="0"/>
              <a:t>for</a:t>
            </a:r>
            <a:r>
              <a:rPr lang="tr-TR" sz="2000" dirty="0" smtClean="0"/>
              <a:t> K-</a:t>
            </a:r>
            <a:r>
              <a:rPr lang="tr-TR" sz="2000" dirty="0" err="1" smtClean="0"/>
              <a:t>Nearest</a:t>
            </a:r>
            <a:r>
              <a:rPr lang="tr-TR" sz="2000" dirty="0" smtClean="0"/>
              <a:t> </a:t>
            </a:r>
            <a:r>
              <a:rPr lang="tr-TR" sz="2000" dirty="0" err="1" smtClean="0"/>
              <a:t>Neighbors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               </a:t>
            </a:r>
            <a:r>
              <a:rPr lang="tr-TR" sz="2000" dirty="0" err="1" smtClean="0"/>
              <a:t>precision</a:t>
            </a:r>
            <a:r>
              <a:rPr lang="tr-TR" sz="2000" dirty="0" smtClean="0"/>
              <a:t>    </a:t>
            </a:r>
            <a:r>
              <a:rPr lang="tr-TR" sz="2000" dirty="0" err="1" smtClean="0"/>
              <a:t>recall</a:t>
            </a:r>
            <a:r>
              <a:rPr lang="tr-TR" sz="2000" dirty="0" smtClean="0"/>
              <a:t>  f1-score   </a:t>
            </a:r>
            <a:r>
              <a:rPr lang="tr-TR" sz="2000" dirty="0" err="1" smtClean="0"/>
              <a:t>support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</a:t>
            </a:r>
            <a:r>
              <a:rPr lang="tr-TR" sz="2000" dirty="0" err="1" smtClean="0"/>
              <a:t>False</a:t>
            </a:r>
            <a:r>
              <a:rPr lang="tr-TR" sz="2000" dirty="0" smtClean="0"/>
              <a:t>       0.44      0.02      0.05      1985</a:t>
            </a:r>
          </a:p>
          <a:p>
            <a:r>
              <a:rPr lang="tr-TR" sz="2000" dirty="0" smtClean="0"/>
              <a:t>        True       0.97      1.00      0.98     59633</a:t>
            </a:r>
          </a:p>
          <a:p>
            <a:endParaRPr lang="tr-TR" sz="2000" dirty="0" smtClean="0"/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                           0.97     61618</a:t>
            </a:r>
          </a:p>
          <a:p>
            <a:r>
              <a:rPr lang="tr-TR" sz="2000" dirty="0" smtClean="0"/>
              <a:t>   </a:t>
            </a:r>
            <a:r>
              <a:rPr lang="tr-TR" sz="2000" dirty="0" err="1" smtClean="0"/>
              <a:t>macro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0.70      0.51      0.52     61618</a:t>
            </a:r>
          </a:p>
          <a:p>
            <a:r>
              <a:rPr lang="tr-TR" sz="2000" dirty="0" err="1" smtClean="0"/>
              <a:t>weighted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0.95      0.97      0.95     61618</a:t>
            </a:r>
          </a:p>
          <a:p>
            <a:endParaRPr lang="tr-TR" sz="2000" dirty="0" smtClean="0"/>
          </a:p>
          <a:p>
            <a:r>
              <a:rPr lang="tr-TR" sz="2000" dirty="0" smtClean="0"/>
              <a:t>K-</a:t>
            </a:r>
            <a:r>
              <a:rPr lang="tr-TR" sz="2000" dirty="0" err="1" smtClean="0"/>
              <a:t>Nearest</a:t>
            </a:r>
            <a:r>
              <a:rPr lang="tr-TR" sz="2000" dirty="0" smtClean="0"/>
              <a:t> </a:t>
            </a:r>
            <a:r>
              <a:rPr lang="tr-TR" sz="2000" dirty="0" err="1" smtClean="0"/>
              <a:t>Neighbors</a:t>
            </a:r>
            <a:r>
              <a:rPr lang="tr-TR" sz="2000" dirty="0" smtClean="0"/>
              <a:t> Model Training </a:t>
            </a:r>
            <a:r>
              <a:rPr lang="tr-TR" sz="2000" dirty="0" err="1" smtClean="0"/>
              <a:t>and</a:t>
            </a:r>
            <a:r>
              <a:rPr lang="tr-TR" sz="2000" dirty="0" smtClean="0"/>
              <a:t> Evaluation Time: 278.77 </a:t>
            </a:r>
            <a:r>
              <a:rPr lang="tr-TR" sz="2000" dirty="0" err="1" smtClean="0"/>
              <a:t>seconds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32691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075726" y="1165256"/>
            <a:ext cx="6940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SVM Model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0.98</a:t>
            </a:r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Report </a:t>
            </a:r>
            <a:r>
              <a:rPr lang="tr-TR" sz="2000" dirty="0" err="1" smtClean="0"/>
              <a:t>for</a:t>
            </a:r>
            <a:r>
              <a:rPr lang="tr-TR" sz="2000" dirty="0" smtClean="0"/>
              <a:t> SVM:</a:t>
            </a:r>
          </a:p>
          <a:p>
            <a:r>
              <a:rPr lang="tr-TR" sz="2000" dirty="0" smtClean="0"/>
              <a:t>               </a:t>
            </a:r>
            <a:r>
              <a:rPr lang="tr-TR" sz="2000" dirty="0" err="1" smtClean="0"/>
              <a:t>precision</a:t>
            </a:r>
            <a:r>
              <a:rPr lang="tr-TR" sz="2000" dirty="0" smtClean="0"/>
              <a:t>    </a:t>
            </a:r>
            <a:r>
              <a:rPr lang="tr-TR" sz="2000" dirty="0" err="1" smtClean="0"/>
              <a:t>recall</a:t>
            </a:r>
            <a:r>
              <a:rPr lang="tr-TR" sz="2000" dirty="0" smtClean="0"/>
              <a:t>  f1-score   </a:t>
            </a:r>
            <a:r>
              <a:rPr lang="tr-TR" sz="2000" dirty="0" err="1" smtClean="0"/>
              <a:t>support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</a:t>
            </a:r>
            <a:r>
              <a:rPr lang="tr-TR" sz="2000" dirty="0" err="1" smtClean="0"/>
              <a:t>False</a:t>
            </a:r>
            <a:r>
              <a:rPr lang="tr-TR" sz="2000" dirty="0" smtClean="0"/>
              <a:t>       0.80      0.35      0.49      1985</a:t>
            </a:r>
          </a:p>
          <a:p>
            <a:r>
              <a:rPr lang="tr-TR" sz="2000" dirty="0" smtClean="0"/>
              <a:t>        True       0.98      1.00      0.99     59633</a:t>
            </a:r>
          </a:p>
          <a:p>
            <a:endParaRPr lang="tr-TR" sz="2000" dirty="0" smtClean="0"/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                           0.98     61618</a:t>
            </a:r>
          </a:p>
          <a:p>
            <a:r>
              <a:rPr lang="tr-TR" sz="2000" dirty="0" smtClean="0"/>
              <a:t>   </a:t>
            </a:r>
            <a:r>
              <a:rPr lang="tr-TR" sz="2000" dirty="0" err="1" smtClean="0"/>
              <a:t>macro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0.89      0.67      0.74     61618</a:t>
            </a:r>
          </a:p>
          <a:p>
            <a:r>
              <a:rPr lang="tr-TR" sz="2000" dirty="0" err="1" smtClean="0"/>
              <a:t>weighted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0.97      0.98      0.97     61618</a:t>
            </a:r>
          </a:p>
          <a:p>
            <a:endParaRPr lang="tr-TR" sz="2000" dirty="0" smtClean="0"/>
          </a:p>
          <a:p>
            <a:r>
              <a:rPr lang="tr-TR" sz="2000" dirty="0" smtClean="0"/>
              <a:t>SVM Model Training </a:t>
            </a:r>
            <a:r>
              <a:rPr lang="tr-TR" sz="2000" dirty="0" err="1" smtClean="0"/>
              <a:t>and</a:t>
            </a:r>
            <a:r>
              <a:rPr lang="tr-TR" sz="2000" dirty="0" smtClean="0"/>
              <a:t> Evaluation Time: 2893.74 </a:t>
            </a:r>
            <a:r>
              <a:rPr lang="tr-TR" sz="2000" dirty="0" err="1" smtClean="0"/>
              <a:t>seconds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81663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272496" y="1354238"/>
            <a:ext cx="68367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/>
              <a:t>XGBoost</a:t>
            </a:r>
            <a:r>
              <a:rPr lang="tr-TR" sz="2000" dirty="0" smtClean="0"/>
              <a:t> Model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0.97</a:t>
            </a:r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Report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XGBoost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               </a:t>
            </a:r>
            <a:r>
              <a:rPr lang="tr-TR" sz="2000" dirty="0" err="1" smtClean="0"/>
              <a:t>precision</a:t>
            </a:r>
            <a:r>
              <a:rPr lang="tr-TR" sz="2000" dirty="0" smtClean="0"/>
              <a:t>    </a:t>
            </a:r>
            <a:r>
              <a:rPr lang="tr-TR" sz="2000" dirty="0" err="1" smtClean="0"/>
              <a:t>recall</a:t>
            </a:r>
            <a:r>
              <a:rPr lang="tr-TR" sz="2000" dirty="0" smtClean="0"/>
              <a:t>  f1-score   </a:t>
            </a:r>
            <a:r>
              <a:rPr lang="tr-TR" sz="2000" dirty="0" err="1" smtClean="0"/>
              <a:t>support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</a:t>
            </a:r>
            <a:r>
              <a:rPr lang="tr-TR" sz="2000" dirty="0" err="1" smtClean="0"/>
              <a:t>False</a:t>
            </a:r>
            <a:r>
              <a:rPr lang="tr-TR" sz="2000" dirty="0" smtClean="0"/>
              <a:t>       0.72      0.27      0.40      1985</a:t>
            </a:r>
          </a:p>
          <a:p>
            <a:r>
              <a:rPr lang="tr-TR" sz="2000" dirty="0" smtClean="0"/>
              <a:t>        True       0.98      1.00      0.99     59633</a:t>
            </a:r>
          </a:p>
          <a:p>
            <a:endParaRPr lang="tr-TR" sz="2000" dirty="0" smtClean="0"/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                           0.97     61618</a:t>
            </a:r>
          </a:p>
          <a:p>
            <a:r>
              <a:rPr lang="tr-TR" sz="2000" dirty="0" smtClean="0"/>
              <a:t>   </a:t>
            </a:r>
            <a:r>
              <a:rPr lang="tr-TR" sz="2000" dirty="0" err="1" smtClean="0"/>
              <a:t>macro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0.85      0.64      0.69     61618</a:t>
            </a:r>
          </a:p>
          <a:p>
            <a:r>
              <a:rPr lang="tr-TR" sz="2000" dirty="0" err="1" smtClean="0"/>
              <a:t>weighted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0.97      0.97      0.97     61618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XGBoost</a:t>
            </a:r>
            <a:r>
              <a:rPr lang="tr-TR" sz="2000" dirty="0" smtClean="0"/>
              <a:t> Model Training </a:t>
            </a:r>
            <a:r>
              <a:rPr lang="tr-TR" sz="2000" dirty="0" err="1" smtClean="0"/>
              <a:t>and</a:t>
            </a:r>
            <a:r>
              <a:rPr lang="tr-TR" sz="2000" dirty="0" smtClean="0"/>
              <a:t> Evaluation Time: 27.56 </a:t>
            </a:r>
            <a:r>
              <a:rPr lang="tr-TR" sz="2000" dirty="0" err="1" smtClean="0"/>
              <a:t>seconds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73990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60384" y="624817"/>
            <a:ext cx="1107311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6162/6162 [==============================] - 236s 38ms/step - </a:t>
            </a:r>
            <a:r>
              <a:rPr lang="tr-TR" sz="2000" dirty="0" err="1" smtClean="0"/>
              <a:t>loss</a:t>
            </a:r>
            <a:r>
              <a:rPr lang="tr-TR" sz="2000" dirty="0" smtClean="0"/>
              <a:t>: 0.0897 -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0.9704 - </a:t>
            </a:r>
            <a:r>
              <a:rPr lang="tr-TR" sz="2000" dirty="0" err="1" smtClean="0"/>
              <a:t>val_loss</a:t>
            </a:r>
            <a:r>
              <a:rPr lang="tr-TR" sz="2000" dirty="0" smtClean="0"/>
              <a:t>: 0.0719 - </a:t>
            </a:r>
            <a:r>
              <a:rPr lang="tr-TR" sz="2000" dirty="0" err="1" smtClean="0"/>
              <a:t>val_accuracy</a:t>
            </a:r>
            <a:r>
              <a:rPr lang="tr-TR" sz="2000" dirty="0" smtClean="0"/>
              <a:t>: 0.9751</a:t>
            </a:r>
          </a:p>
          <a:p>
            <a:r>
              <a:rPr lang="tr-TR" sz="2000" dirty="0" err="1" smtClean="0"/>
              <a:t>Epoch</a:t>
            </a:r>
            <a:r>
              <a:rPr lang="tr-TR" sz="2000" dirty="0" smtClean="0"/>
              <a:t> 2/5</a:t>
            </a:r>
          </a:p>
          <a:p>
            <a:r>
              <a:rPr lang="tr-TR" sz="2000" dirty="0" smtClean="0"/>
              <a:t>6162/6162 [==============================] - 231s 38ms/step - </a:t>
            </a:r>
            <a:r>
              <a:rPr lang="tr-TR" sz="2000" dirty="0" err="1" smtClean="0"/>
              <a:t>loss</a:t>
            </a:r>
            <a:r>
              <a:rPr lang="tr-TR" sz="2000" dirty="0" smtClean="0"/>
              <a:t>: 0.0593 -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0.9786 - </a:t>
            </a:r>
            <a:r>
              <a:rPr lang="tr-TR" sz="2000" dirty="0" err="1" smtClean="0"/>
              <a:t>val_loss</a:t>
            </a:r>
            <a:r>
              <a:rPr lang="tr-TR" sz="2000" dirty="0" smtClean="0"/>
              <a:t>: 0.0703 - </a:t>
            </a:r>
            <a:r>
              <a:rPr lang="tr-TR" sz="2000" dirty="0" err="1" smtClean="0"/>
              <a:t>val_accuracy</a:t>
            </a:r>
            <a:r>
              <a:rPr lang="tr-TR" sz="2000" dirty="0" smtClean="0"/>
              <a:t>: 0.9760</a:t>
            </a:r>
          </a:p>
          <a:p>
            <a:r>
              <a:rPr lang="tr-TR" sz="2000" dirty="0" err="1" smtClean="0"/>
              <a:t>Epoch</a:t>
            </a:r>
            <a:r>
              <a:rPr lang="tr-TR" sz="2000" dirty="0" smtClean="0"/>
              <a:t> 3/5</a:t>
            </a:r>
          </a:p>
          <a:p>
            <a:r>
              <a:rPr lang="tr-TR" sz="2000" dirty="0" smtClean="0"/>
              <a:t>6162/6162 [==============================] - 232s 38ms/step - </a:t>
            </a:r>
            <a:r>
              <a:rPr lang="tr-TR" sz="2000" dirty="0" err="1" smtClean="0"/>
              <a:t>loss</a:t>
            </a:r>
            <a:r>
              <a:rPr lang="tr-TR" sz="2000" dirty="0" smtClean="0"/>
              <a:t>: 0.0479 -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0.9828 - </a:t>
            </a:r>
            <a:r>
              <a:rPr lang="tr-TR" sz="2000" dirty="0" err="1" smtClean="0"/>
              <a:t>val_loss</a:t>
            </a:r>
            <a:r>
              <a:rPr lang="tr-TR" sz="2000" dirty="0" smtClean="0"/>
              <a:t>: 0.0723 - </a:t>
            </a:r>
            <a:r>
              <a:rPr lang="tr-TR" sz="2000" dirty="0" err="1" smtClean="0"/>
              <a:t>val_accuracy</a:t>
            </a:r>
            <a:r>
              <a:rPr lang="tr-TR" sz="2000" dirty="0" smtClean="0"/>
              <a:t>: 0.9767</a:t>
            </a:r>
          </a:p>
          <a:p>
            <a:r>
              <a:rPr lang="tr-TR" sz="2000" dirty="0" err="1" smtClean="0"/>
              <a:t>Epoch</a:t>
            </a:r>
            <a:r>
              <a:rPr lang="tr-TR" sz="2000" dirty="0" smtClean="0"/>
              <a:t> 4/5</a:t>
            </a:r>
          </a:p>
          <a:p>
            <a:r>
              <a:rPr lang="tr-TR" sz="2000" dirty="0" smtClean="0"/>
              <a:t>6162/6162 [==============================] - 228s 37ms/step - </a:t>
            </a:r>
            <a:r>
              <a:rPr lang="tr-TR" sz="2000" dirty="0" err="1" smtClean="0"/>
              <a:t>loss</a:t>
            </a:r>
            <a:r>
              <a:rPr lang="tr-TR" sz="2000" dirty="0" smtClean="0"/>
              <a:t>: 0.0382 -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0.9865 - </a:t>
            </a:r>
            <a:r>
              <a:rPr lang="tr-TR" sz="2000" dirty="0" err="1" smtClean="0"/>
              <a:t>val_loss</a:t>
            </a:r>
            <a:r>
              <a:rPr lang="tr-TR" sz="2000" dirty="0" smtClean="0"/>
              <a:t>: 0.0801 - </a:t>
            </a:r>
            <a:r>
              <a:rPr lang="tr-TR" sz="2000" dirty="0" err="1" smtClean="0"/>
              <a:t>val_accuracy</a:t>
            </a:r>
            <a:r>
              <a:rPr lang="tr-TR" sz="2000" dirty="0" smtClean="0"/>
              <a:t>: 0.9753</a:t>
            </a:r>
          </a:p>
          <a:p>
            <a:r>
              <a:rPr lang="tr-TR" sz="2000" dirty="0" err="1" smtClean="0"/>
              <a:t>Epoch</a:t>
            </a:r>
            <a:r>
              <a:rPr lang="tr-TR" sz="2000" dirty="0" smtClean="0"/>
              <a:t> 5/5</a:t>
            </a:r>
          </a:p>
          <a:p>
            <a:r>
              <a:rPr lang="tr-TR" sz="2000" dirty="0" smtClean="0"/>
              <a:t>6162/6162 [==============================] - 229s 37ms/step - </a:t>
            </a:r>
            <a:r>
              <a:rPr lang="tr-TR" sz="2000" dirty="0" err="1" smtClean="0"/>
              <a:t>loss</a:t>
            </a:r>
            <a:r>
              <a:rPr lang="tr-TR" sz="2000" dirty="0" smtClean="0"/>
              <a:t>: 0.0305 -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0.9898 - </a:t>
            </a:r>
            <a:r>
              <a:rPr lang="tr-TR" sz="2000" dirty="0" err="1" smtClean="0"/>
              <a:t>val_loss</a:t>
            </a:r>
            <a:r>
              <a:rPr lang="tr-TR" sz="2000" dirty="0" smtClean="0"/>
              <a:t>: 0.0872 - </a:t>
            </a:r>
            <a:r>
              <a:rPr lang="tr-TR" sz="2000" dirty="0" err="1" smtClean="0"/>
              <a:t>val_accuracy</a:t>
            </a:r>
            <a:r>
              <a:rPr lang="tr-TR" sz="2000" dirty="0" smtClean="0"/>
              <a:t>: 0.9747</a:t>
            </a:r>
          </a:p>
          <a:p>
            <a:r>
              <a:rPr lang="tr-TR" sz="2000" dirty="0" smtClean="0"/>
              <a:t>1926/1926 [==============================] - 22s 11ms/step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996526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098874" y="1395956"/>
            <a:ext cx="67094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LSTM Model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: 0.98</a:t>
            </a:r>
          </a:p>
          <a:p>
            <a:r>
              <a:rPr lang="tr-TR" sz="2000" dirty="0" err="1" smtClean="0"/>
              <a:t>Classification</a:t>
            </a:r>
            <a:r>
              <a:rPr lang="tr-TR" sz="2000" dirty="0" smtClean="0"/>
              <a:t> Report </a:t>
            </a:r>
            <a:r>
              <a:rPr lang="tr-TR" sz="2000" dirty="0" err="1" smtClean="0"/>
              <a:t>for</a:t>
            </a:r>
            <a:r>
              <a:rPr lang="tr-TR" sz="2000" dirty="0" smtClean="0"/>
              <a:t> LSTM:</a:t>
            </a:r>
          </a:p>
          <a:p>
            <a:r>
              <a:rPr lang="tr-TR" sz="2000" dirty="0" smtClean="0"/>
              <a:t>               </a:t>
            </a:r>
            <a:r>
              <a:rPr lang="tr-TR" sz="2000" dirty="0" err="1" smtClean="0"/>
              <a:t>precision</a:t>
            </a:r>
            <a:r>
              <a:rPr lang="tr-TR" sz="2000" dirty="0" smtClean="0"/>
              <a:t>    </a:t>
            </a:r>
            <a:r>
              <a:rPr lang="tr-TR" sz="2000" dirty="0" err="1" smtClean="0"/>
              <a:t>recall</a:t>
            </a:r>
            <a:r>
              <a:rPr lang="tr-TR" sz="2000" dirty="0" smtClean="0"/>
              <a:t>  f1-score   </a:t>
            </a:r>
            <a:r>
              <a:rPr lang="tr-TR" sz="2000" dirty="0" err="1" smtClean="0"/>
              <a:t>support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    0       0.70      0.45      0.55      1985</a:t>
            </a:r>
          </a:p>
          <a:p>
            <a:r>
              <a:rPr lang="tr-TR" sz="2000" dirty="0" smtClean="0"/>
              <a:t>           1       0.98      0.99      0.99     59633</a:t>
            </a:r>
          </a:p>
          <a:p>
            <a:endParaRPr lang="tr-TR" sz="2000" dirty="0" smtClean="0"/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accuracy</a:t>
            </a:r>
            <a:r>
              <a:rPr lang="tr-TR" sz="2000" dirty="0" smtClean="0"/>
              <a:t>                           0.98     61618</a:t>
            </a:r>
          </a:p>
          <a:p>
            <a:r>
              <a:rPr lang="tr-TR" sz="2000" dirty="0" smtClean="0"/>
              <a:t>   </a:t>
            </a:r>
            <a:r>
              <a:rPr lang="tr-TR" sz="2000" dirty="0" err="1" smtClean="0"/>
              <a:t>macro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0.84      0.72      0.77     61618</a:t>
            </a:r>
          </a:p>
          <a:p>
            <a:r>
              <a:rPr lang="tr-TR" sz="2000" dirty="0" err="1" smtClean="0"/>
              <a:t>weighted</a:t>
            </a:r>
            <a:r>
              <a:rPr lang="tr-TR" sz="2000" dirty="0" smtClean="0"/>
              <a:t> </a:t>
            </a:r>
            <a:r>
              <a:rPr lang="tr-TR" sz="2000" dirty="0" err="1" smtClean="0"/>
              <a:t>avg</a:t>
            </a:r>
            <a:r>
              <a:rPr lang="tr-TR" sz="2000" dirty="0" smtClean="0"/>
              <a:t>       0.97      0.98      0.97     61618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513747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54207" y="654318"/>
            <a:ext cx="6679649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2400" b="1" dirty="0" err="1"/>
              <a:t>Linear</a:t>
            </a:r>
            <a:r>
              <a:rPr lang="tr-TR" sz="2400" b="1" dirty="0"/>
              <a:t> </a:t>
            </a:r>
            <a:r>
              <a:rPr lang="tr-TR" sz="2400" b="1" dirty="0" err="1"/>
              <a:t>Regression</a:t>
            </a:r>
            <a:r>
              <a:rPr lang="tr-TR" sz="2400" b="1" dirty="0"/>
              <a:t> Model </a:t>
            </a:r>
            <a:r>
              <a:rPr lang="tr-TR" sz="2400" b="1" dirty="0" err="1"/>
              <a:t>Accuracy</a:t>
            </a:r>
            <a:r>
              <a:rPr lang="tr-TR" sz="2400" b="1" dirty="0"/>
              <a:t>: </a:t>
            </a:r>
            <a:r>
              <a:rPr lang="tr-TR" sz="2400" b="1" dirty="0" smtClean="0"/>
              <a:t>0.97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tr-TR" sz="2400" b="1" dirty="0" err="1"/>
              <a:t>Logistic</a:t>
            </a:r>
            <a:r>
              <a:rPr lang="tr-TR" sz="2400" b="1" dirty="0"/>
              <a:t> </a:t>
            </a:r>
            <a:r>
              <a:rPr lang="tr-TR" sz="2400" b="1" dirty="0" err="1"/>
              <a:t>Regression</a:t>
            </a:r>
            <a:r>
              <a:rPr lang="tr-TR" sz="2400" b="1" dirty="0"/>
              <a:t> Model </a:t>
            </a:r>
            <a:r>
              <a:rPr lang="tr-TR" sz="2400" b="1" dirty="0" err="1"/>
              <a:t>Accuracy</a:t>
            </a:r>
            <a:r>
              <a:rPr lang="tr-TR" sz="2400" b="1" dirty="0"/>
              <a:t>: 0.98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b="1" dirty="0" err="1"/>
              <a:t>Naive</a:t>
            </a:r>
            <a:r>
              <a:rPr lang="tr-TR" sz="2400" b="1" dirty="0"/>
              <a:t> </a:t>
            </a:r>
            <a:r>
              <a:rPr lang="tr-TR" sz="2400" b="1" dirty="0" err="1"/>
              <a:t>Bayes</a:t>
            </a:r>
            <a:r>
              <a:rPr lang="tr-TR" sz="2400" b="1" dirty="0"/>
              <a:t> Model </a:t>
            </a:r>
            <a:r>
              <a:rPr lang="tr-TR" sz="2400" b="1" dirty="0" err="1"/>
              <a:t>Accuracy</a:t>
            </a:r>
            <a:r>
              <a:rPr lang="tr-TR" sz="2400" b="1" dirty="0"/>
              <a:t>: 0.97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b="1" dirty="0" err="1"/>
              <a:t>Random</a:t>
            </a:r>
            <a:r>
              <a:rPr lang="tr-TR" sz="2400" b="1" dirty="0"/>
              <a:t> </a:t>
            </a:r>
            <a:r>
              <a:rPr lang="tr-TR" sz="2400" b="1" dirty="0" err="1"/>
              <a:t>Forest</a:t>
            </a:r>
            <a:r>
              <a:rPr lang="tr-TR" sz="2400" b="1" dirty="0"/>
              <a:t> Model </a:t>
            </a:r>
            <a:r>
              <a:rPr lang="tr-TR" sz="2400" b="1" dirty="0" err="1"/>
              <a:t>Accuracy</a:t>
            </a:r>
            <a:r>
              <a:rPr lang="tr-TR" sz="2400" b="1" dirty="0"/>
              <a:t>: 0.97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b="1" dirty="0" err="1"/>
              <a:t>Gradient</a:t>
            </a:r>
            <a:r>
              <a:rPr lang="tr-TR" sz="2400" b="1" dirty="0"/>
              <a:t> </a:t>
            </a:r>
            <a:r>
              <a:rPr lang="tr-TR" sz="2400" b="1" dirty="0" err="1"/>
              <a:t>Boosting</a:t>
            </a:r>
            <a:r>
              <a:rPr lang="tr-TR" sz="2400" b="1" dirty="0"/>
              <a:t> Model </a:t>
            </a:r>
            <a:r>
              <a:rPr lang="tr-TR" sz="2400" b="1" dirty="0" err="1"/>
              <a:t>Accuracy</a:t>
            </a:r>
            <a:r>
              <a:rPr lang="tr-TR" sz="2400" b="1" dirty="0"/>
              <a:t>: 0.97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b="1" dirty="0"/>
              <a:t>K-</a:t>
            </a:r>
            <a:r>
              <a:rPr lang="tr-TR" sz="2400" b="1" dirty="0" err="1"/>
              <a:t>Nearest</a:t>
            </a:r>
            <a:r>
              <a:rPr lang="tr-TR" sz="2400" b="1" dirty="0"/>
              <a:t> </a:t>
            </a:r>
            <a:r>
              <a:rPr lang="tr-TR" sz="2400" b="1" dirty="0" err="1"/>
              <a:t>Neighbors</a:t>
            </a:r>
            <a:r>
              <a:rPr lang="tr-TR" sz="2400" b="1" dirty="0"/>
              <a:t> Model </a:t>
            </a:r>
            <a:r>
              <a:rPr lang="tr-TR" sz="2400" b="1" dirty="0" err="1"/>
              <a:t>Accuracy</a:t>
            </a:r>
            <a:r>
              <a:rPr lang="tr-TR" sz="2400" b="1" dirty="0"/>
              <a:t>: 0.97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b="1" dirty="0"/>
              <a:t>SVM Model </a:t>
            </a:r>
            <a:r>
              <a:rPr lang="tr-TR" sz="2400" b="1" dirty="0" err="1"/>
              <a:t>Accuracy</a:t>
            </a:r>
            <a:r>
              <a:rPr lang="tr-TR" sz="2400" b="1" dirty="0"/>
              <a:t>: 0.98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b="1" dirty="0" err="1"/>
              <a:t>XGBoost</a:t>
            </a:r>
            <a:r>
              <a:rPr lang="tr-TR" sz="2400" b="1" dirty="0"/>
              <a:t> Model </a:t>
            </a:r>
            <a:r>
              <a:rPr lang="tr-TR" sz="2400" b="1" dirty="0" err="1"/>
              <a:t>Accuracy</a:t>
            </a:r>
            <a:r>
              <a:rPr lang="tr-TR" sz="2400" b="1" dirty="0"/>
              <a:t>: 0.97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b="1" dirty="0"/>
              <a:t>LSTM Model </a:t>
            </a:r>
            <a:r>
              <a:rPr lang="tr-TR" sz="2400" b="1" dirty="0" err="1"/>
              <a:t>Accuracy</a:t>
            </a:r>
            <a:r>
              <a:rPr lang="tr-TR" sz="2400" b="1" dirty="0"/>
              <a:t>: </a:t>
            </a:r>
            <a:r>
              <a:rPr lang="tr-TR" sz="2400" b="1" dirty="0" smtClean="0"/>
              <a:t>0.98</a:t>
            </a:r>
            <a:r>
              <a:rPr lang="en-US" sz="2400" b="1" dirty="0" smtClean="0"/>
              <a:t>98</a:t>
            </a:r>
            <a:endParaRPr lang="tr-TR" sz="2400" b="1" dirty="0"/>
          </a:p>
          <a:p>
            <a:pPr marL="342900" indent="-342900">
              <a:buFont typeface="+mj-lt"/>
              <a:buAutoNum type="arabicPeriod"/>
            </a:pP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38146"/>
              </p:ext>
            </p:extLst>
          </p:nvPr>
        </p:nvGraphicFramePr>
        <p:xfrm>
          <a:off x="1754207" y="4347637"/>
          <a:ext cx="8127999" cy="114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0010788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720237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682973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01179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952424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717058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386625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458117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87726475"/>
                    </a:ext>
                  </a:extLst>
                </a:gridCol>
              </a:tblGrid>
              <a:tr h="29241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r-T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r-T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r-T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r-TR" dirty="0"/>
                    </a:p>
                  </a:txBody>
                  <a:tcPr>
                    <a:solidFill>
                      <a:srgbClr val="C5B3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r-TR" dirty="0"/>
                    </a:p>
                  </a:txBody>
                  <a:tcPr>
                    <a:solidFill>
                      <a:srgbClr val="C5B3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r-TR" dirty="0"/>
                    </a:p>
                  </a:txBody>
                  <a:tcPr>
                    <a:solidFill>
                      <a:srgbClr val="C5B3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tr-TR" dirty="0"/>
                    </a:p>
                  </a:txBody>
                  <a:tcPr>
                    <a:solidFill>
                      <a:srgbClr val="C5B3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tr-TR" dirty="0"/>
                    </a:p>
                  </a:txBody>
                  <a:tcPr>
                    <a:solidFill>
                      <a:srgbClr val="C5B3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tr-TR" dirty="0"/>
                    </a:p>
                  </a:txBody>
                  <a:tcPr>
                    <a:solidFill>
                      <a:srgbClr val="C5B3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485576"/>
                  </a:ext>
                </a:extLst>
              </a:tr>
              <a:tr h="292412">
                <a:tc>
                  <a:txBody>
                    <a:bodyPr/>
                    <a:lstStyle/>
                    <a:p>
                      <a:r>
                        <a:rPr lang="en-US" dirty="0" smtClean="0"/>
                        <a:t>LSTM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XGB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1931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dirty="0" smtClean="0"/>
                        <a:t>0.9898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4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123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02509" y="888255"/>
            <a:ext cx="1122358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/>
              <a:t>Enter</a:t>
            </a:r>
            <a:r>
              <a:rPr lang="tr-TR" sz="2000" dirty="0" smtClean="0"/>
              <a:t> a </a:t>
            </a:r>
            <a:r>
              <a:rPr lang="tr-TR" sz="2000" dirty="0" err="1" smtClean="0"/>
              <a:t>review</a:t>
            </a:r>
            <a:r>
              <a:rPr lang="tr-TR" sz="2000" dirty="0" smtClean="0"/>
              <a:t>: 10/10 </a:t>
            </a:r>
            <a:r>
              <a:rPr lang="tr-TR" sz="2000" dirty="0" err="1" smtClean="0"/>
              <a:t>game</a:t>
            </a:r>
            <a:r>
              <a:rPr lang="tr-TR" sz="2000" dirty="0" smtClean="0"/>
              <a:t> </a:t>
            </a:r>
            <a:r>
              <a:rPr lang="tr-TR" sz="2000" dirty="0" err="1" smtClean="0"/>
              <a:t>play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story</a:t>
            </a:r>
            <a:r>
              <a:rPr lang="tr-TR" sz="2000" dirty="0" smtClean="0"/>
              <a:t>! </a:t>
            </a:r>
            <a:r>
              <a:rPr lang="tr-TR" sz="2000" dirty="0" err="1" smtClean="0"/>
              <a:t>It's</a:t>
            </a:r>
            <a:r>
              <a:rPr lang="tr-TR" sz="2000" dirty="0" smtClean="0"/>
              <a:t> </a:t>
            </a:r>
            <a:r>
              <a:rPr lang="tr-TR" sz="2000" dirty="0" err="1" smtClean="0"/>
              <a:t>my</a:t>
            </a:r>
            <a:r>
              <a:rPr lang="tr-TR" sz="2000" dirty="0" smtClean="0"/>
              <a:t> </a:t>
            </a:r>
            <a:r>
              <a:rPr lang="tr-TR" sz="2000" dirty="0" err="1" smtClean="0"/>
              <a:t>first</a:t>
            </a:r>
            <a:r>
              <a:rPr lang="tr-TR" sz="2000" dirty="0" smtClean="0"/>
              <a:t> </a:t>
            </a:r>
            <a:r>
              <a:rPr lang="tr-TR" sz="2000" dirty="0" err="1" smtClean="0"/>
              <a:t>turn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</a:t>
            </a:r>
            <a:r>
              <a:rPr lang="tr-TR" sz="2000" dirty="0" err="1" smtClean="0"/>
              <a:t>rpg</a:t>
            </a:r>
            <a:r>
              <a:rPr lang="tr-TR" sz="2000" dirty="0" smtClean="0"/>
              <a:t> </a:t>
            </a:r>
            <a:r>
              <a:rPr lang="tr-TR" sz="2000" dirty="0" err="1" smtClean="0"/>
              <a:t>game</a:t>
            </a:r>
            <a:r>
              <a:rPr lang="tr-TR" sz="2000" dirty="0" smtClean="0"/>
              <a:t>, </a:t>
            </a:r>
            <a:r>
              <a:rPr lang="tr-TR" sz="2000" dirty="0" err="1" smtClean="0"/>
              <a:t>and</a:t>
            </a:r>
            <a:r>
              <a:rPr lang="tr-TR" sz="2000" dirty="0" smtClean="0"/>
              <a:t> I </a:t>
            </a:r>
            <a:r>
              <a:rPr lang="tr-TR" sz="2000" dirty="0" err="1" smtClean="0"/>
              <a:t>have</a:t>
            </a:r>
            <a:r>
              <a:rPr lang="tr-TR" sz="2000" dirty="0" smtClean="0"/>
              <a:t> </a:t>
            </a:r>
            <a:r>
              <a:rPr lang="tr-TR" sz="2000" dirty="0" err="1" smtClean="0"/>
              <a:t>been</a:t>
            </a:r>
            <a:r>
              <a:rPr lang="tr-TR" sz="2000" dirty="0" smtClean="0"/>
              <a:t> </a:t>
            </a:r>
            <a:r>
              <a:rPr lang="tr-TR" sz="2000" dirty="0" err="1" smtClean="0"/>
              <a:t>loving</a:t>
            </a:r>
            <a:r>
              <a:rPr lang="tr-TR" sz="2000" dirty="0" smtClean="0"/>
              <a:t> it </a:t>
            </a:r>
            <a:r>
              <a:rPr lang="tr-TR" sz="2000" dirty="0" err="1" smtClean="0"/>
              <a:t>so</a:t>
            </a:r>
            <a:r>
              <a:rPr lang="tr-TR" sz="2000" dirty="0" smtClean="0"/>
              <a:t> far</a:t>
            </a:r>
          </a:p>
          <a:p>
            <a:r>
              <a:rPr lang="tr-TR" sz="2000" dirty="0" err="1" smtClean="0"/>
              <a:t>Linear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Predicted</a:t>
            </a:r>
            <a:r>
              <a:rPr lang="tr-TR" sz="2000" dirty="0" smtClean="0"/>
              <a:t> </a:t>
            </a:r>
            <a:r>
              <a:rPr lang="tr-TR" sz="2000" dirty="0" err="1" smtClean="0"/>
              <a:t>Result</a:t>
            </a:r>
            <a:r>
              <a:rPr lang="tr-TR" sz="2000" dirty="0" smtClean="0"/>
              <a:t>: </a:t>
            </a:r>
            <a:r>
              <a:rPr lang="tr-TR" sz="2000" dirty="0" err="1" smtClean="0"/>
              <a:t>Liked</a:t>
            </a:r>
            <a:endParaRPr lang="tr-TR" sz="2000" dirty="0" smtClean="0"/>
          </a:p>
          <a:p>
            <a:r>
              <a:rPr lang="tr-TR" sz="2000" dirty="0" err="1" smtClean="0"/>
              <a:t>Logistic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Predicted</a:t>
            </a:r>
            <a:r>
              <a:rPr lang="tr-TR" sz="2000" dirty="0" smtClean="0"/>
              <a:t> </a:t>
            </a:r>
            <a:r>
              <a:rPr lang="tr-TR" sz="2000" dirty="0" err="1" smtClean="0"/>
              <a:t>Result</a:t>
            </a:r>
            <a:r>
              <a:rPr lang="tr-TR" sz="2000" dirty="0" smtClean="0"/>
              <a:t>: </a:t>
            </a:r>
            <a:r>
              <a:rPr lang="tr-TR" sz="2000" dirty="0" err="1" smtClean="0"/>
              <a:t>Liked</a:t>
            </a:r>
            <a:endParaRPr lang="tr-TR" sz="2000" dirty="0" smtClean="0"/>
          </a:p>
          <a:p>
            <a:r>
              <a:rPr lang="tr-TR" sz="2000" dirty="0" err="1" smtClean="0"/>
              <a:t>Naive</a:t>
            </a:r>
            <a:r>
              <a:rPr lang="tr-TR" sz="2000" dirty="0" smtClean="0"/>
              <a:t> </a:t>
            </a:r>
            <a:r>
              <a:rPr lang="tr-TR" sz="2000" dirty="0" err="1" smtClean="0"/>
              <a:t>Bayes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Predicted</a:t>
            </a:r>
            <a:r>
              <a:rPr lang="tr-TR" sz="2000" dirty="0" smtClean="0"/>
              <a:t> </a:t>
            </a:r>
            <a:r>
              <a:rPr lang="tr-TR" sz="2000" dirty="0" err="1" smtClean="0"/>
              <a:t>Result</a:t>
            </a:r>
            <a:r>
              <a:rPr lang="tr-TR" sz="2000" dirty="0" smtClean="0"/>
              <a:t>: </a:t>
            </a:r>
            <a:r>
              <a:rPr lang="tr-TR" sz="2000" dirty="0" err="1" smtClean="0"/>
              <a:t>Liked</a:t>
            </a:r>
            <a:endParaRPr lang="tr-TR" sz="2000" dirty="0" smtClean="0"/>
          </a:p>
          <a:p>
            <a:r>
              <a:rPr lang="tr-TR" sz="2000" dirty="0" err="1" smtClean="0"/>
              <a:t>Random</a:t>
            </a:r>
            <a:r>
              <a:rPr lang="tr-TR" sz="2000" dirty="0" smtClean="0"/>
              <a:t> </a:t>
            </a:r>
            <a:r>
              <a:rPr lang="tr-TR" sz="2000" dirty="0" err="1" smtClean="0"/>
              <a:t>Forest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Predicted</a:t>
            </a:r>
            <a:r>
              <a:rPr lang="tr-TR" sz="2000" dirty="0" smtClean="0"/>
              <a:t> </a:t>
            </a:r>
            <a:r>
              <a:rPr lang="tr-TR" sz="2000" dirty="0" err="1" smtClean="0"/>
              <a:t>Result</a:t>
            </a:r>
            <a:r>
              <a:rPr lang="tr-TR" sz="2000" dirty="0" smtClean="0"/>
              <a:t>: </a:t>
            </a:r>
            <a:r>
              <a:rPr lang="tr-TR" sz="2000" dirty="0" err="1" smtClean="0"/>
              <a:t>Liked</a:t>
            </a:r>
            <a:endParaRPr lang="tr-TR" sz="2000" dirty="0" smtClean="0"/>
          </a:p>
          <a:p>
            <a:r>
              <a:rPr lang="tr-TR" sz="2000" dirty="0" err="1" smtClean="0"/>
              <a:t>Gradient</a:t>
            </a:r>
            <a:r>
              <a:rPr lang="tr-TR" sz="2000" dirty="0" smtClean="0"/>
              <a:t> </a:t>
            </a:r>
            <a:r>
              <a:rPr lang="tr-TR" sz="2000" dirty="0" err="1" smtClean="0"/>
              <a:t>Boosting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Predicted</a:t>
            </a:r>
            <a:r>
              <a:rPr lang="tr-TR" sz="2000" dirty="0" smtClean="0"/>
              <a:t> </a:t>
            </a:r>
            <a:r>
              <a:rPr lang="tr-TR" sz="2000" dirty="0" err="1" smtClean="0"/>
              <a:t>Result</a:t>
            </a:r>
            <a:r>
              <a:rPr lang="tr-TR" sz="2000" dirty="0" smtClean="0"/>
              <a:t>: </a:t>
            </a:r>
            <a:r>
              <a:rPr lang="tr-TR" sz="2000" dirty="0" err="1" smtClean="0"/>
              <a:t>Liked</a:t>
            </a:r>
            <a:endParaRPr lang="tr-TR" sz="2000" dirty="0" smtClean="0"/>
          </a:p>
          <a:p>
            <a:r>
              <a:rPr lang="tr-TR" sz="2000" dirty="0" smtClean="0"/>
              <a:t>K-</a:t>
            </a:r>
            <a:r>
              <a:rPr lang="tr-TR" sz="2000" dirty="0" err="1" smtClean="0"/>
              <a:t>Nearest</a:t>
            </a:r>
            <a:r>
              <a:rPr lang="tr-TR" sz="2000" dirty="0" smtClean="0"/>
              <a:t> </a:t>
            </a:r>
            <a:r>
              <a:rPr lang="tr-TR" sz="2000" dirty="0" err="1" smtClean="0"/>
              <a:t>Neighbors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Predicted</a:t>
            </a:r>
            <a:r>
              <a:rPr lang="tr-TR" sz="2000" dirty="0" smtClean="0"/>
              <a:t> </a:t>
            </a:r>
            <a:r>
              <a:rPr lang="tr-TR" sz="2000" dirty="0" err="1" smtClean="0"/>
              <a:t>Result</a:t>
            </a:r>
            <a:r>
              <a:rPr lang="tr-TR" sz="2000" dirty="0" smtClean="0"/>
              <a:t>: </a:t>
            </a:r>
            <a:r>
              <a:rPr lang="tr-TR" sz="2000" dirty="0" err="1" smtClean="0"/>
              <a:t>Liked</a:t>
            </a:r>
            <a:endParaRPr lang="tr-TR" sz="2000" dirty="0" smtClean="0"/>
          </a:p>
          <a:p>
            <a:r>
              <a:rPr lang="tr-TR" sz="2000" dirty="0" smtClean="0"/>
              <a:t>SVM </a:t>
            </a:r>
            <a:r>
              <a:rPr lang="tr-TR" sz="2000" dirty="0" err="1" smtClean="0"/>
              <a:t>Predicted</a:t>
            </a:r>
            <a:r>
              <a:rPr lang="tr-TR" sz="2000" dirty="0" smtClean="0"/>
              <a:t> </a:t>
            </a:r>
            <a:r>
              <a:rPr lang="tr-TR" sz="2000" dirty="0" err="1" smtClean="0"/>
              <a:t>Result</a:t>
            </a:r>
            <a:r>
              <a:rPr lang="tr-TR" sz="2000" dirty="0" smtClean="0"/>
              <a:t>: </a:t>
            </a:r>
            <a:r>
              <a:rPr lang="tr-TR" sz="2000" dirty="0" err="1" smtClean="0"/>
              <a:t>Liked</a:t>
            </a:r>
            <a:endParaRPr lang="tr-TR" sz="2000" dirty="0" smtClean="0"/>
          </a:p>
          <a:p>
            <a:r>
              <a:rPr lang="tr-TR" sz="2000" dirty="0" err="1" smtClean="0"/>
              <a:t>XGBoost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Predicted</a:t>
            </a:r>
            <a:r>
              <a:rPr lang="tr-TR" sz="2000" dirty="0" smtClean="0"/>
              <a:t> </a:t>
            </a:r>
            <a:r>
              <a:rPr lang="tr-TR" sz="2000" dirty="0" err="1" smtClean="0"/>
              <a:t>Result</a:t>
            </a:r>
            <a:r>
              <a:rPr lang="tr-TR" sz="2000" dirty="0" smtClean="0"/>
              <a:t>: </a:t>
            </a:r>
            <a:r>
              <a:rPr lang="tr-TR" sz="2000" dirty="0" err="1" smtClean="0"/>
              <a:t>Liked</a:t>
            </a:r>
            <a:endParaRPr lang="tr-TR" sz="2000" dirty="0" smtClean="0"/>
          </a:p>
          <a:p>
            <a:r>
              <a:rPr lang="tr-TR" sz="2000" dirty="0" smtClean="0"/>
              <a:t>1/1 [==============================] - 0s 35ms/step</a:t>
            </a:r>
          </a:p>
          <a:p>
            <a:r>
              <a:rPr lang="tr-TR" sz="2000" dirty="0" smtClean="0"/>
              <a:t>LSTM </a:t>
            </a:r>
            <a:r>
              <a:rPr lang="tr-TR" sz="2000" dirty="0" err="1" smtClean="0"/>
              <a:t>Predicted</a:t>
            </a:r>
            <a:r>
              <a:rPr lang="tr-TR" sz="2000" dirty="0" smtClean="0"/>
              <a:t> </a:t>
            </a:r>
            <a:r>
              <a:rPr lang="tr-TR" sz="2000" dirty="0" err="1" smtClean="0"/>
              <a:t>Result</a:t>
            </a:r>
            <a:r>
              <a:rPr lang="tr-TR" sz="2000" dirty="0" smtClean="0"/>
              <a:t>: </a:t>
            </a:r>
            <a:r>
              <a:rPr lang="tr-TR" sz="2000" dirty="0" err="1" smtClean="0"/>
              <a:t>Liked</a:t>
            </a:r>
            <a:endParaRPr lang="tr-TR" sz="2000" dirty="0" smtClean="0"/>
          </a:p>
          <a:p>
            <a:r>
              <a:rPr lang="tr-TR" sz="2000" dirty="0" err="1" smtClean="0"/>
              <a:t>Overall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Processing</a:t>
            </a:r>
            <a:r>
              <a:rPr lang="tr-TR" sz="2000" dirty="0" smtClean="0"/>
              <a:t> Time: 5741.60 </a:t>
            </a:r>
            <a:r>
              <a:rPr lang="tr-TR" sz="2000" dirty="0" err="1" smtClean="0"/>
              <a:t>seconds</a:t>
            </a:r>
            <a:endParaRPr lang="en-US" sz="2000" dirty="0" smtClean="0"/>
          </a:p>
          <a:p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902825" y="5116010"/>
            <a:ext cx="423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TOPLAM SURE </a:t>
            </a:r>
            <a:r>
              <a:rPr lang="en-US" sz="2400" dirty="0" smtClean="0"/>
              <a:t>= 96 </a:t>
            </a:r>
            <a:r>
              <a:rPr lang="en-US" sz="2400" dirty="0" smtClean="0"/>
              <a:t>DAKIKA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6681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Kutuphane</a:t>
            </a:r>
            <a:r>
              <a:rPr lang="en-US" dirty="0" smtClean="0"/>
              <a:t> </a:t>
            </a:r>
            <a:r>
              <a:rPr lang="en-US" dirty="0" err="1" smtClean="0"/>
              <a:t>eklemek</a:t>
            </a:r>
            <a:endParaRPr lang="tr-T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1678" y="1645826"/>
            <a:ext cx="10566074" cy="4462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tr-TR" sz="2000" b="0" i="0" u="none" strike="noStrike" cap="none" normalizeH="0" baseline="0" dirty="0" smtClean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pandas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matplotlib.pyplot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nltk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sklearn.model_selection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train_test_split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sklearn.feature_extraction.text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TfidfVectorizer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sklearn.linear_model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LogisticRegression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sklearn.naive_bayes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MultinomialNB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sklearn.ensemble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RandomForestClassifier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GradientBoostingClassifier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sklearn.neighbors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KNeighborsClassifier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sklearn.svm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SVC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sklearn.metrics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accuracy_score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classification_report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4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149751" y="1319513"/>
            <a:ext cx="992722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sklearn.preprocessing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StandardScaler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sklearn.pipeline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make_pipeline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Pipeline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sklearn.compose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ColumnTransformer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keras.models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Sequential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keras.layers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Embedding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LSTM, Dense</a:t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xgboost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XGBClassifier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timeit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keras.preprocessing.text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Tokenizer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keras.preprocessing.sequence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pad_sequences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sklearn.linear_model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LinearRegression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tr-TR" altLang="tr-T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261027" y="1238911"/>
            <a:ext cx="4359955" cy="76350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Kelime</a:t>
            </a:r>
            <a:r>
              <a:rPr lang="en-US" dirty="0"/>
              <a:t> </a:t>
            </a:r>
            <a:r>
              <a:rPr lang="en-US" dirty="0" err="1" smtClean="0"/>
              <a:t>ayirmak</a:t>
            </a:r>
            <a:endParaRPr lang="tr-T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6316" y="333136"/>
            <a:ext cx="6009349" cy="63094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word_freq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(data,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target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endParaRPr kumimoji="0" lang="en-US" altLang="tr-TR" sz="1600" b="0" i="0" u="none" strike="noStrike" cap="none" normalizeH="0" baseline="0" dirty="0" smtClean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dirty="0" smtClean="0">
                <a:solidFill>
                  <a:srgbClr val="BCBEC4"/>
                </a:solidFill>
                <a:latin typeface="JetBrains Mono"/>
              </a:rPr>
              <a:t>     #</a:t>
            </a:r>
            <a:r>
              <a:rPr lang="tr-TR" altLang="tr-TR" sz="1200" dirty="0" smtClean="0">
                <a:solidFill>
                  <a:srgbClr val="BCBEC4"/>
                </a:solidFill>
                <a:latin typeface="JetBrains Mono"/>
              </a:rPr>
              <a:t>Belirli </a:t>
            </a:r>
            <a:r>
              <a:rPr lang="tr-TR" altLang="tr-TR" sz="1200" dirty="0">
                <a:solidFill>
                  <a:srgbClr val="BCBEC4"/>
                </a:solidFill>
                <a:latin typeface="JetBrains Mono"/>
              </a:rPr>
              <a:t>bir etiketle etiketlenmiş verileri içeren bir alt küme oluşturulur</a:t>
            </a:r>
            <a:r>
              <a:rPr lang="tr-TR" altLang="tr-TR" sz="1600" dirty="0">
                <a:solidFill>
                  <a:srgbClr val="BCBEC4"/>
                </a:solidFill>
                <a:latin typeface="JetBrains Mon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freq_df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data[data[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target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==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endParaRPr kumimoji="0" lang="en-US" altLang="tr-TR" sz="1600" b="0" i="0" u="none" strike="noStrike" cap="none" normalizeH="0" baseline="0" dirty="0" smtClean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dirty="0" smtClean="0">
                <a:solidFill>
                  <a:srgbClr val="BCBEC4"/>
                </a:solidFill>
                <a:latin typeface="JetBrains Mono"/>
              </a:rPr>
              <a:t>     #</a:t>
            </a:r>
            <a:r>
              <a:rPr lang="tr-TR" altLang="tr-TR" sz="1200" dirty="0" smtClean="0">
                <a:solidFill>
                  <a:srgbClr val="BCBEC4"/>
                </a:solidFill>
                <a:latin typeface="JetBrains Mono"/>
              </a:rPr>
              <a:t>Belirli </a:t>
            </a:r>
            <a:r>
              <a:rPr lang="tr-TR" altLang="tr-TR" sz="1200" dirty="0">
                <a:solidFill>
                  <a:srgbClr val="BCBEC4"/>
                </a:solidFill>
                <a:latin typeface="JetBrains Mono"/>
              </a:rPr>
              <a:t>bir sütundaki metin verilerini içeren bir listeyi oluşturur</a:t>
            </a:r>
            <a:r>
              <a:rPr lang="tr-TR" altLang="tr-TR" sz="1600" dirty="0">
                <a:solidFill>
                  <a:srgbClr val="BCBEC4"/>
                </a:solidFill>
                <a:latin typeface="JetBrains Mono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freq_words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freq_df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].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dropna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tolist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Drop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NaN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values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freq_words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(i).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lower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freq_words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 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Convert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to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string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before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lowercasing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freq_punc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[]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lang="nn-NO" altLang="tr-TR" sz="1400" dirty="0">
                <a:solidFill>
                  <a:srgbClr val="BCBEC4"/>
                </a:solidFill>
                <a:latin typeface="JetBrains Mono"/>
              </a:rPr>
              <a:t> # Her bir metni tokenize eder ve noktalama işaretlerinden arındırır.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freq_words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freq_punc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nltk.word_tokenize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(o)</a:t>
            </a:r>
            <a:r>
              <a:rPr lang="tr-TR" altLang="tr-TR" sz="1600" dirty="0">
                <a:solidFill>
                  <a:srgbClr val="BCBEC4"/>
                </a:solidFill>
                <a:latin typeface="JetBrains Mono"/>
              </a:rPr>
              <a:t/>
            </a:r>
            <a:br>
              <a:rPr lang="tr-TR" altLang="tr-TR" sz="1600" dirty="0">
                <a:solidFill>
                  <a:srgbClr val="BCBEC4"/>
                </a:solidFill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freq_punc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[o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freq_punc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not in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string.punctuation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endParaRPr kumimoji="0" lang="en-US" altLang="tr-TR" sz="1600" b="0" i="0" u="none" strike="noStrike" cap="none" normalizeH="0" baseline="0" dirty="0" smtClean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>
                <a:solidFill>
                  <a:srgbClr val="BCBEC4"/>
                </a:solidFill>
                <a:latin typeface="JetBrains Mono"/>
              </a:rPr>
              <a:t># Noktalama işaretlerinden arındırılmış kelimelerin frekansını hesaplar.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freq_freq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Counter(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freq_punc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lang="fi-FI" altLang="tr-TR" sz="1400" dirty="0">
                <a:solidFill>
                  <a:srgbClr val="BCBEC4"/>
                </a:solidFill>
                <a:latin typeface="JetBrains Mono"/>
              </a:rPr>
              <a:t># En çok kullanılan 50 kelimeyi bulur.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freq_top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freq_freq.most_common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lang="tr-TR" altLang="tr-TR" sz="1600" dirty="0">
                <a:solidFill>
                  <a:srgbClr val="BCBEC4"/>
                </a:solidFill>
                <a:latin typeface="JetBrains Mono"/>
              </a:rPr>
              <a:t/>
            </a:r>
            <a:br>
              <a:rPr lang="tr-TR" altLang="tr-TR" sz="1600" dirty="0">
                <a:solidFill>
                  <a:srgbClr val="BCBEC4"/>
                </a:solidFill>
                <a:latin typeface="JetBrains Mono"/>
              </a:rPr>
            </a:br>
            <a:r>
              <a:rPr lang="tr-TR" altLang="tr-TR" sz="1400" dirty="0">
                <a:solidFill>
                  <a:srgbClr val="BCBEC4"/>
                </a:solidFill>
                <a:latin typeface="JetBrains Mono"/>
              </a:rPr>
              <a:t># Grafik oluşturarak en çok kullanılan kelimelerin frekansını gösterir.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freq_top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_,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freq_top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plt.figure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figsize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=(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plt.barh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plt.title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title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plt.xlabel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Frequency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plt.ylabel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Words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lang="tr-TR" altLang="tr-TR" sz="1600" dirty="0">
                <a:solidFill>
                  <a:srgbClr val="BCBEC4"/>
                </a:solidFill>
                <a:latin typeface="JetBrains Mono"/>
              </a:rPr>
              <a:t/>
            </a:r>
            <a:br>
              <a:rPr lang="tr-TR" altLang="tr-TR" sz="1600" dirty="0">
                <a:solidFill>
                  <a:srgbClr val="BCBEC4"/>
                </a:solidFill>
                <a:latin typeface="JetBrains Mono"/>
              </a:rPr>
            </a:br>
            <a:r>
              <a:rPr lang="tr-TR" altLang="tr-TR" sz="1400" dirty="0">
                <a:solidFill>
                  <a:srgbClr val="BCBEC4"/>
                </a:solidFill>
                <a:latin typeface="JetBrains Mono"/>
              </a:rPr>
              <a:t># En çok kullanılan kelimelerin ve frekanslarının bir listesini döndürür.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freq_top</a:t>
            </a:r>
            <a:endParaRPr kumimoji="0" lang="tr-TR" altLang="tr-T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7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13316" y="1951336"/>
            <a:ext cx="5577385" cy="1492132"/>
          </a:xfrm>
        </p:spPr>
        <p:txBody>
          <a:bodyPr/>
          <a:lstStyle/>
          <a:p>
            <a:r>
              <a:rPr lang="en-US" dirty="0" err="1" smtClean="0"/>
              <a:t>Kelime</a:t>
            </a:r>
            <a:r>
              <a:rPr lang="en-US" dirty="0" smtClean="0"/>
              <a:t> </a:t>
            </a:r>
            <a:r>
              <a:rPr lang="en-US" dirty="0" err="1" smtClean="0"/>
              <a:t>gorsellestirmek</a:t>
            </a:r>
            <a:endParaRPr lang="tr-T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9594" y="1347039"/>
            <a:ext cx="5532699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print_wordcloud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dict_top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dict_top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dict_top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word_cloud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WordCloud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width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1200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height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700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background_color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black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min_font_size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generate_from_frequencies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dict_top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plt.figure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plt.imshow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word_cloud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plt.axis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off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plt.tight_layout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pad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plt.show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23836" y="1991198"/>
            <a:ext cx="5706320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start_time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timeit.default_timer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pd.read_csv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'BG3_reviews.csv'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(df.info())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df.isnull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df.dropna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df_cleaned.isnull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</a:t>
            </a:r>
            <a:endParaRPr kumimoji="0" lang="tr-TR" alt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1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493134" y="705374"/>
            <a:ext cx="80559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&lt;</a:t>
            </a:r>
            <a:r>
              <a:rPr lang="tr-TR" sz="2000" dirty="0" err="1" smtClean="0"/>
              <a:t>class</a:t>
            </a:r>
            <a:r>
              <a:rPr lang="tr-TR" sz="2000" dirty="0" smtClean="0"/>
              <a:t> '</a:t>
            </a:r>
            <a:r>
              <a:rPr lang="tr-TR" sz="2000" dirty="0" err="1" smtClean="0"/>
              <a:t>pandas.core.frame.DataFrame</a:t>
            </a:r>
            <a:r>
              <a:rPr lang="tr-TR" sz="2000" dirty="0" smtClean="0"/>
              <a:t>'&gt;</a:t>
            </a:r>
          </a:p>
          <a:p>
            <a:r>
              <a:rPr lang="tr-TR" sz="2000" dirty="0" err="1" smtClean="0"/>
              <a:t>RangeIndex</a:t>
            </a:r>
            <a:r>
              <a:rPr lang="tr-TR" sz="2000" dirty="0" smtClean="0"/>
              <a:t>: 309103 </a:t>
            </a:r>
            <a:r>
              <a:rPr lang="tr-TR" sz="2000" dirty="0" err="1" smtClean="0"/>
              <a:t>entries</a:t>
            </a:r>
            <a:r>
              <a:rPr lang="tr-TR" sz="2000" dirty="0" smtClean="0"/>
              <a:t>, 0 </a:t>
            </a:r>
            <a:r>
              <a:rPr lang="tr-TR" sz="2000" dirty="0" err="1" smtClean="0"/>
              <a:t>to</a:t>
            </a:r>
            <a:r>
              <a:rPr lang="tr-TR" sz="2000" dirty="0" smtClean="0"/>
              <a:t> 309102</a:t>
            </a:r>
          </a:p>
          <a:p>
            <a:r>
              <a:rPr lang="tr-TR" sz="2000" dirty="0" smtClean="0"/>
              <a:t>Data </a:t>
            </a:r>
            <a:r>
              <a:rPr lang="tr-TR" sz="2000" dirty="0" err="1" smtClean="0"/>
              <a:t>columns</a:t>
            </a:r>
            <a:r>
              <a:rPr lang="tr-TR" sz="2000" dirty="0" smtClean="0"/>
              <a:t> (total 13 </a:t>
            </a:r>
            <a:r>
              <a:rPr lang="tr-TR" sz="2000" dirty="0" err="1" smtClean="0"/>
              <a:t>columns</a:t>
            </a:r>
            <a:r>
              <a:rPr lang="tr-TR" sz="2000" dirty="0" smtClean="0"/>
              <a:t>):</a:t>
            </a:r>
          </a:p>
          <a:p>
            <a:r>
              <a:rPr lang="tr-TR" sz="2000" dirty="0" smtClean="0"/>
              <a:t> #   </a:t>
            </a:r>
            <a:r>
              <a:rPr lang="tr-TR" sz="2000" dirty="0" err="1" smtClean="0"/>
              <a:t>Column</a:t>
            </a:r>
            <a:r>
              <a:rPr lang="tr-TR" sz="2000" dirty="0" smtClean="0"/>
              <a:t>                      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</a:t>
            </a:r>
            <a:r>
              <a:rPr lang="tr-TR" sz="2000" dirty="0" err="1" smtClean="0"/>
              <a:t>Count</a:t>
            </a:r>
            <a:r>
              <a:rPr lang="tr-TR" sz="2000" dirty="0" smtClean="0"/>
              <a:t>   </a:t>
            </a:r>
            <a:r>
              <a:rPr lang="tr-TR" sz="2000" dirty="0" err="1" smtClean="0"/>
              <a:t>Dtype</a:t>
            </a:r>
            <a:r>
              <a:rPr lang="tr-TR" sz="2000" dirty="0" smtClean="0"/>
              <a:t>  </a:t>
            </a:r>
          </a:p>
          <a:p>
            <a:r>
              <a:rPr lang="tr-TR" sz="2000" dirty="0" smtClean="0"/>
              <a:t>---  ------                       --------------   -----  </a:t>
            </a:r>
          </a:p>
          <a:p>
            <a:r>
              <a:rPr lang="tr-TR" sz="2000" dirty="0" smtClean="0"/>
              <a:t> 0   </a:t>
            </a:r>
            <a:r>
              <a:rPr lang="tr-TR" sz="2000" dirty="0" err="1" smtClean="0"/>
              <a:t>recommendationid</a:t>
            </a:r>
            <a:r>
              <a:rPr lang="tr-TR" sz="2000" dirty="0" smtClean="0"/>
              <a:t> 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int64  </a:t>
            </a:r>
          </a:p>
          <a:p>
            <a:r>
              <a:rPr lang="tr-TR" sz="2000" dirty="0" smtClean="0"/>
              <a:t> 1   </a:t>
            </a:r>
            <a:r>
              <a:rPr lang="tr-TR" sz="2000" dirty="0" err="1" smtClean="0"/>
              <a:t>language</a:t>
            </a:r>
            <a:r>
              <a:rPr lang="tr-TR" sz="2000" dirty="0" smtClean="0"/>
              <a:t>         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</a:t>
            </a:r>
            <a:r>
              <a:rPr lang="tr-TR" sz="2000" dirty="0" err="1" smtClean="0"/>
              <a:t>object</a:t>
            </a:r>
            <a:r>
              <a:rPr lang="tr-TR" sz="2000" dirty="0" smtClean="0"/>
              <a:t> </a:t>
            </a:r>
          </a:p>
          <a:p>
            <a:r>
              <a:rPr lang="tr-TR" sz="2000" dirty="0" smtClean="0"/>
              <a:t> 2   </a:t>
            </a:r>
            <a:r>
              <a:rPr lang="tr-TR" sz="2000" dirty="0" err="1" smtClean="0"/>
              <a:t>review</a:t>
            </a:r>
            <a:r>
              <a:rPr lang="tr-TR" sz="2000" dirty="0" smtClean="0"/>
              <a:t>                       308086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</a:t>
            </a:r>
            <a:r>
              <a:rPr lang="tr-TR" sz="2000" dirty="0" err="1" smtClean="0"/>
              <a:t>object</a:t>
            </a:r>
            <a:r>
              <a:rPr lang="tr-TR" sz="2000" dirty="0" smtClean="0"/>
              <a:t> </a:t>
            </a:r>
          </a:p>
          <a:p>
            <a:r>
              <a:rPr lang="tr-TR" sz="2000" dirty="0" smtClean="0"/>
              <a:t> 3   </a:t>
            </a:r>
            <a:r>
              <a:rPr lang="tr-TR" sz="2000" dirty="0" err="1" smtClean="0"/>
              <a:t>timestamp_created</a:t>
            </a:r>
            <a:r>
              <a:rPr lang="tr-TR" sz="2000" dirty="0" smtClean="0"/>
              <a:t>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int64  </a:t>
            </a:r>
          </a:p>
          <a:p>
            <a:r>
              <a:rPr lang="tr-TR" sz="2000" dirty="0" smtClean="0"/>
              <a:t> 4   </a:t>
            </a:r>
            <a:r>
              <a:rPr lang="tr-TR" sz="2000" dirty="0" err="1" smtClean="0"/>
              <a:t>timestamp_updated</a:t>
            </a:r>
            <a:r>
              <a:rPr lang="tr-TR" sz="2000" dirty="0" smtClean="0"/>
              <a:t>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int64  </a:t>
            </a:r>
          </a:p>
          <a:p>
            <a:r>
              <a:rPr lang="tr-TR" sz="2000" dirty="0" smtClean="0"/>
              <a:t> 5   </a:t>
            </a:r>
            <a:r>
              <a:rPr lang="tr-TR" sz="2000" dirty="0" err="1" smtClean="0"/>
              <a:t>voted_up</a:t>
            </a:r>
            <a:r>
              <a:rPr lang="tr-TR" sz="2000" dirty="0" smtClean="0"/>
              <a:t>         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</a:t>
            </a:r>
            <a:r>
              <a:rPr lang="tr-TR" sz="2000" dirty="0" err="1" smtClean="0"/>
              <a:t>bool</a:t>
            </a:r>
            <a:r>
              <a:rPr lang="tr-TR" sz="2000" dirty="0" smtClean="0"/>
              <a:t>   </a:t>
            </a:r>
          </a:p>
          <a:p>
            <a:r>
              <a:rPr lang="tr-TR" sz="2000" dirty="0" smtClean="0"/>
              <a:t> 6   </a:t>
            </a:r>
            <a:r>
              <a:rPr lang="tr-TR" sz="2000" dirty="0" err="1" smtClean="0"/>
              <a:t>votes_up</a:t>
            </a:r>
            <a:r>
              <a:rPr lang="tr-TR" sz="2000" dirty="0" smtClean="0"/>
              <a:t>         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int64  </a:t>
            </a:r>
          </a:p>
          <a:p>
            <a:r>
              <a:rPr lang="tr-TR" sz="2000" dirty="0" smtClean="0"/>
              <a:t> 7   </a:t>
            </a:r>
            <a:r>
              <a:rPr lang="tr-TR" sz="2000" dirty="0" err="1" smtClean="0"/>
              <a:t>votes_funny</a:t>
            </a:r>
            <a:r>
              <a:rPr lang="tr-TR" sz="2000" dirty="0" smtClean="0"/>
              <a:t>      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int64  </a:t>
            </a:r>
          </a:p>
          <a:p>
            <a:r>
              <a:rPr lang="tr-TR" sz="2000" dirty="0" smtClean="0"/>
              <a:t> 8   </a:t>
            </a:r>
            <a:r>
              <a:rPr lang="tr-TR" sz="2000" dirty="0" err="1" smtClean="0"/>
              <a:t>weighted_vote_score</a:t>
            </a:r>
            <a:r>
              <a:rPr lang="tr-TR" sz="2000" dirty="0" smtClean="0"/>
              <a:t>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float64</a:t>
            </a:r>
          </a:p>
          <a:p>
            <a:r>
              <a:rPr lang="tr-TR" sz="2000" dirty="0" smtClean="0"/>
              <a:t> 9   </a:t>
            </a:r>
            <a:r>
              <a:rPr lang="tr-TR" sz="2000" dirty="0" err="1" smtClean="0"/>
              <a:t>written_during_early_access</a:t>
            </a:r>
            <a:r>
              <a:rPr lang="tr-TR" sz="2000" dirty="0" smtClean="0"/>
              <a:t>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</a:t>
            </a:r>
            <a:r>
              <a:rPr lang="tr-TR" sz="2000" dirty="0" err="1" smtClean="0"/>
              <a:t>bool</a:t>
            </a:r>
            <a:r>
              <a:rPr lang="tr-TR" sz="2000" dirty="0" smtClean="0"/>
              <a:t>   </a:t>
            </a:r>
          </a:p>
          <a:p>
            <a:r>
              <a:rPr lang="tr-TR" sz="2000" dirty="0" smtClean="0"/>
              <a:t> 10  </a:t>
            </a:r>
            <a:r>
              <a:rPr lang="tr-TR" sz="2000" dirty="0" err="1" smtClean="0"/>
              <a:t>comment_count</a:t>
            </a:r>
            <a:r>
              <a:rPr lang="tr-TR" sz="2000" dirty="0" smtClean="0"/>
              <a:t>    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int64  </a:t>
            </a:r>
          </a:p>
          <a:p>
            <a:r>
              <a:rPr lang="tr-TR" sz="2000" dirty="0" smtClean="0"/>
              <a:t> 11  </a:t>
            </a:r>
            <a:r>
              <a:rPr lang="tr-TR" sz="2000" dirty="0" err="1" smtClean="0"/>
              <a:t>steam_purchase</a:t>
            </a:r>
            <a:r>
              <a:rPr lang="tr-TR" sz="2000" dirty="0" smtClean="0"/>
              <a:t>   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</a:t>
            </a:r>
            <a:r>
              <a:rPr lang="tr-TR" sz="2000" dirty="0" err="1" smtClean="0"/>
              <a:t>bool</a:t>
            </a:r>
            <a:r>
              <a:rPr lang="tr-TR" sz="2000" dirty="0" smtClean="0"/>
              <a:t>   </a:t>
            </a:r>
          </a:p>
          <a:p>
            <a:r>
              <a:rPr lang="tr-TR" sz="2000" dirty="0" smtClean="0"/>
              <a:t> 12  </a:t>
            </a:r>
            <a:r>
              <a:rPr lang="tr-TR" sz="2000" dirty="0" err="1" smtClean="0"/>
              <a:t>received_for_free</a:t>
            </a:r>
            <a:r>
              <a:rPr lang="tr-TR" sz="2000" dirty="0" smtClean="0"/>
              <a:t>            309103 </a:t>
            </a:r>
            <a:r>
              <a:rPr lang="tr-TR" sz="2000" dirty="0" err="1" smtClean="0"/>
              <a:t>non-null</a:t>
            </a:r>
            <a:r>
              <a:rPr lang="tr-TR" sz="2000" dirty="0" smtClean="0"/>
              <a:t>  </a:t>
            </a:r>
            <a:r>
              <a:rPr lang="tr-TR" sz="2000" dirty="0" err="1" smtClean="0"/>
              <a:t>bool</a:t>
            </a:r>
            <a:r>
              <a:rPr lang="tr-TR" sz="20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580936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Rozet</Template>
  <TotalTime>457</TotalTime>
  <Words>1275</Words>
  <Application>Microsoft Office PowerPoint</Application>
  <PresentationFormat>Geniş ekran</PresentationFormat>
  <Paragraphs>295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4" baseType="lpstr">
      <vt:lpstr>Arial</vt:lpstr>
      <vt:lpstr>Bodoni MT Black</vt:lpstr>
      <vt:lpstr>Calibri</vt:lpstr>
      <vt:lpstr>Gill Sans MT</vt:lpstr>
      <vt:lpstr>Impact</vt:lpstr>
      <vt:lpstr>JetBrains Mono</vt:lpstr>
      <vt:lpstr>Badge</vt:lpstr>
      <vt:lpstr>Baldur’s Gate  3</vt:lpstr>
      <vt:lpstr>PowerPoint Sunusu</vt:lpstr>
      <vt:lpstr>PowerPoint Sunusu</vt:lpstr>
      <vt:lpstr>Kutuphane eklemek</vt:lpstr>
      <vt:lpstr>PowerPoint Sunusu</vt:lpstr>
      <vt:lpstr>Kelime ayirmak</vt:lpstr>
      <vt:lpstr>Kelime gorsellestirmek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Baldur’s Gate  3</dc:title>
  <dc:creator>Hasan</dc:creator>
  <cp:lastModifiedBy>Hasan</cp:lastModifiedBy>
  <cp:revision>21</cp:revision>
  <dcterms:created xsi:type="dcterms:W3CDTF">2024-01-08T18:21:08Z</dcterms:created>
  <dcterms:modified xsi:type="dcterms:W3CDTF">2024-01-09T13:04:18Z</dcterms:modified>
</cp:coreProperties>
</file>