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410EF-4D4A-46E4-B818-4D0B5D7764ED}" type="datetimeFigureOut">
              <a:rPr lang="tr-TR" smtClean="0"/>
              <a:t>29.05.2024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716D2-7DB9-442A-B52A-12A5F8F2D2CB}" type="slidenum">
              <a:rPr lang="tr-TR" smtClean="0"/>
              <a:t>‹#›</a:t>
            </a:fld>
            <a:endParaRPr lang="tr-TR"/>
          </a:p>
        </p:txBody>
      </p:sp>
    </p:spTree>
    <p:extLst>
      <p:ext uri="{BB962C8B-B14F-4D97-AF65-F5344CB8AC3E}">
        <p14:creationId xmlns:p14="http://schemas.microsoft.com/office/powerpoint/2010/main" val="259436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8A79A4E-115D-478F-AF15-55CEA947E347}" type="datetimeFigureOut">
              <a:rPr lang="tr-TR" smtClean="0"/>
              <a:t>29.05.2024</a:t>
            </a:fld>
            <a:endParaRPr lang="tr-T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tr-T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BB40DCD-D3DC-4080-852E-9926BEC52143}" type="slidenum">
              <a:rPr lang="tr-TR" smtClean="0"/>
              <a:t>‹#›</a:t>
            </a:fld>
            <a:endParaRPr lang="tr-T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13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A79A4E-115D-478F-AF15-55CEA947E347}" type="datetimeFigureOut">
              <a:rPr lang="tr-TR" smtClean="0"/>
              <a:t>29.05.2024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395711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A79A4E-115D-478F-AF15-55CEA947E347}" type="datetimeFigureOut">
              <a:rPr lang="tr-TR" smtClean="0"/>
              <a:t>29.05.2024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80955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A79A4E-115D-478F-AF15-55CEA947E347}" type="datetimeFigureOut">
              <a:rPr lang="tr-TR" smtClean="0"/>
              <a:t>29.05.2024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414431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8A79A4E-115D-478F-AF15-55CEA947E347}" type="datetimeFigureOut">
              <a:rPr lang="tr-TR" smtClean="0"/>
              <a:t>29.05.2024</a:t>
            </a:fld>
            <a:endParaRPr lang="tr-T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BB40DCD-D3DC-4080-852E-9926BEC52143}" type="slidenum">
              <a:rPr lang="tr-TR" smtClean="0"/>
              <a:t>‹#›</a:t>
            </a:fld>
            <a:endParaRPr lang="tr-T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78914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A79A4E-115D-478F-AF15-55CEA947E347}" type="datetimeFigureOut">
              <a:rPr lang="tr-TR" smtClean="0"/>
              <a:t>29.05.2024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121123387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57300" y="2909102"/>
            <a:ext cx="4800600" cy="299639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633864" y="2909102"/>
            <a:ext cx="4800600" cy="299639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A79A4E-115D-478F-AF15-55CEA947E347}" type="datetimeFigureOut">
              <a:rPr lang="tr-TR" smtClean="0"/>
              <a:t>29.05.2024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373439606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A79A4E-115D-478F-AF15-55CEA947E347}" type="datetimeFigureOut">
              <a:rPr lang="tr-TR" smtClean="0"/>
              <a:t>29.05.2024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33984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79A4E-115D-478F-AF15-55CEA947E347}" type="datetimeFigureOut">
              <a:rPr lang="tr-TR" smtClean="0"/>
              <a:t>29.05.2024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159870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smtClean="0"/>
              <a:t>Asıl başlık stili için tıklatın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65051" y="6375679"/>
            <a:ext cx="1233355" cy="348462"/>
          </a:xfrm>
        </p:spPr>
        <p:txBody>
          <a:bodyPr/>
          <a:lstStyle/>
          <a:p>
            <a:fld id="{28A79A4E-115D-478F-AF15-55CEA947E347}" type="datetimeFigureOut">
              <a:rPr lang="tr-TR" smtClean="0"/>
              <a:t>29.05.2024</a:t>
            </a:fld>
            <a:endParaRPr lang="tr-TR"/>
          </a:p>
        </p:txBody>
      </p:sp>
      <p:sp>
        <p:nvSpPr>
          <p:cNvPr id="6" name="Footer Placeholder 5"/>
          <p:cNvSpPr>
            <a:spLocks noGrp="1"/>
          </p:cNvSpPr>
          <p:nvPr>
            <p:ph type="ftr" sz="quarter" idx="11"/>
          </p:nvPr>
        </p:nvSpPr>
        <p:spPr>
          <a:xfrm>
            <a:off x="2103620" y="6375679"/>
            <a:ext cx="3482179" cy="345796"/>
          </a:xfrm>
        </p:spPr>
        <p:txBody>
          <a:bodyPr/>
          <a:lstStyle/>
          <a:p>
            <a:endParaRPr lang="tr-TR"/>
          </a:p>
        </p:txBody>
      </p:sp>
      <p:sp>
        <p:nvSpPr>
          <p:cNvPr id="7" name="Slide Number Placeholder 6"/>
          <p:cNvSpPr>
            <a:spLocks noGrp="1"/>
          </p:cNvSpPr>
          <p:nvPr>
            <p:ph type="sldNum" sz="quarter" idx="12"/>
          </p:nvPr>
        </p:nvSpPr>
        <p:spPr>
          <a:xfrm>
            <a:off x="5691014" y="6375679"/>
            <a:ext cx="1232456" cy="345796"/>
          </a:xfrm>
        </p:spPr>
        <p:txBody>
          <a:bodyPr/>
          <a:lstStyle/>
          <a:p>
            <a:fld id="{3BB40DCD-D3DC-4080-852E-9926BEC52143}" type="slidenum">
              <a:rPr lang="tr-TR" smtClean="0"/>
              <a:t>‹#›</a:t>
            </a:fld>
            <a:endParaRPr lang="tr-T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825767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65950" y="6375679"/>
            <a:ext cx="1232456" cy="348462"/>
          </a:xfrm>
        </p:spPr>
        <p:txBody>
          <a:bodyPr/>
          <a:lstStyle/>
          <a:p>
            <a:fld id="{28A79A4E-115D-478F-AF15-55CEA947E347}" type="datetimeFigureOut">
              <a:rPr lang="tr-TR" smtClean="0"/>
              <a:t>29.05.2024</a:t>
            </a:fld>
            <a:endParaRPr lang="tr-TR"/>
          </a:p>
        </p:txBody>
      </p:sp>
      <p:sp>
        <p:nvSpPr>
          <p:cNvPr id="6" name="Footer Placeholder 5"/>
          <p:cNvSpPr>
            <a:spLocks noGrp="1"/>
          </p:cNvSpPr>
          <p:nvPr>
            <p:ph type="ftr" sz="quarter" idx="11"/>
          </p:nvPr>
        </p:nvSpPr>
        <p:spPr>
          <a:xfrm>
            <a:off x="2103621" y="6375679"/>
            <a:ext cx="3482178" cy="345796"/>
          </a:xfrm>
        </p:spPr>
        <p:txBody>
          <a:bodyPr/>
          <a:lstStyle/>
          <a:p>
            <a:endParaRPr lang="tr-TR"/>
          </a:p>
        </p:txBody>
      </p:sp>
      <p:sp>
        <p:nvSpPr>
          <p:cNvPr id="7" name="Slide Number Placeholder 6"/>
          <p:cNvSpPr>
            <a:spLocks noGrp="1"/>
          </p:cNvSpPr>
          <p:nvPr>
            <p:ph type="sldNum" sz="quarter" idx="12"/>
          </p:nvPr>
        </p:nvSpPr>
        <p:spPr>
          <a:xfrm>
            <a:off x="5687568" y="6375679"/>
            <a:ext cx="1234440" cy="345796"/>
          </a:xfrm>
        </p:spPr>
        <p:txBody>
          <a:bodyPr/>
          <a:lstStyle/>
          <a:p>
            <a:fld id="{3BB40DCD-D3DC-4080-852E-9926BEC52143}" type="slidenum">
              <a:rPr lang="tr-TR" smtClean="0"/>
              <a:t>‹#›</a:t>
            </a:fld>
            <a:endParaRPr lang="tr-TR"/>
          </a:p>
        </p:txBody>
      </p:sp>
    </p:spTree>
    <p:extLst>
      <p:ext uri="{BB962C8B-B14F-4D97-AF65-F5344CB8AC3E}">
        <p14:creationId xmlns:p14="http://schemas.microsoft.com/office/powerpoint/2010/main" val="269229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8A79A4E-115D-478F-AF15-55CEA947E347}" type="datetimeFigureOut">
              <a:rPr lang="tr-TR" smtClean="0"/>
              <a:t>29.05.2024</a:t>
            </a:fld>
            <a:endParaRPr lang="tr-T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BB40DCD-D3DC-4080-852E-9926BEC52143}" type="slidenum">
              <a:rPr lang="tr-TR" smtClean="0"/>
              <a:t>‹#›</a:t>
            </a:fld>
            <a:endParaRPr lang="tr-T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9219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76923" y="655042"/>
            <a:ext cx="10318418" cy="4394988"/>
          </a:xfrm>
        </p:spPr>
        <p:txBody>
          <a:bodyPr/>
          <a:lstStyle/>
          <a:p>
            <a:r>
              <a:rPr lang="tr-TR" dirty="0" smtClean="0"/>
              <a:t>Doğal Dil İşleme</a:t>
            </a:r>
            <a:br>
              <a:rPr lang="tr-TR" dirty="0" smtClean="0"/>
            </a:br>
            <a:r>
              <a:rPr lang="tr-TR" dirty="0" err="1" smtClean="0"/>
              <a:t>ChatBot-Neu</a:t>
            </a:r>
            <a:endParaRPr lang="tr-TR" dirty="0"/>
          </a:p>
        </p:txBody>
      </p:sp>
      <p:sp>
        <p:nvSpPr>
          <p:cNvPr id="3" name="Alt Başlık 2"/>
          <p:cNvSpPr>
            <a:spLocks noGrp="1"/>
          </p:cNvSpPr>
          <p:nvPr>
            <p:ph type="subTitle" idx="1"/>
          </p:nvPr>
        </p:nvSpPr>
        <p:spPr>
          <a:xfrm>
            <a:off x="1595984" y="5050030"/>
            <a:ext cx="9080296" cy="1299058"/>
          </a:xfrm>
        </p:spPr>
        <p:txBody>
          <a:bodyPr numCol="2">
            <a:noAutofit/>
          </a:bodyPr>
          <a:lstStyle/>
          <a:p>
            <a:r>
              <a:rPr lang="tr-TR" sz="2800" dirty="0" smtClean="0"/>
              <a:t>Hasan Denizhan</a:t>
            </a:r>
          </a:p>
          <a:p>
            <a:r>
              <a:rPr lang="tr-TR" sz="2800" dirty="0" smtClean="0"/>
              <a:t>20110131815</a:t>
            </a:r>
          </a:p>
          <a:p>
            <a:endParaRPr lang="tr-TR" sz="2800" dirty="0"/>
          </a:p>
          <a:p>
            <a:r>
              <a:rPr lang="tr-TR" sz="2800" dirty="0" smtClean="0"/>
              <a:t>Batuhan Eğin</a:t>
            </a:r>
          </a:p>
          <a:p>
            <a:r>
              <a:rPr lang="tr-TR" sz="2800" dirty="0" smtClean="0"/>
              <a:t>20110131053</a:t>
            </a:r>
            <a:endParaRPr lang="tr-TR" sz="2800" dirty="0"/>
          </a:p>
        </p:txBody>
      </p:sp>
    </p:spTree>
    <p:extLst>
      <p:ext uri="{BB962C8B-B14F-4D97-AF65-F5344CB8AC3E}">
        <p14:creationId xmlns:p14="http://schemas.microsoft.com/office/powerpoint/2010/main" val="215077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2586182" y="346632"/>
            <a:ext cx="6206836" cy="64633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3600" b="0" i="0" u="none" strike="noStrike" cap="none" normalizeH="0" baseline="0" dirty="0" err="1" smtClean="0">
                <a:ln>
                  <a:noFill/>
                </a:ln>
                <a:solidFill>
                  <a:srgbClr val="BCBEC4"/>
                </a:solidFill>
                <a:effectLst/>
                <a:latin typeface="JetBrains Mono"/>
              </a:rPr>
              <a:t>Hello,How</a:t>
            </a:r>
            <a:r>
              <a:rPr kumimoji="0" lang="tr-TR" altLang="tr-TR" sz="3600" b="0" i="0" u="none" strike="noStrike" cap="none" normalizeH="0" baseline="0" dirty="0" smtClean="0">
                <a:ln>
                  <a:noFill/>
                </a:ln>
                <a:solidFill>
                  <a:srgbClr val="BCBEC4"/>
                </a:solidFill>
                <a:effectLst/>
                <a:latin typeface="JetBrains Mono"/>
              </a:rPr>
              <a:t> </a:t>
            </a:r>
            <a:r>
              <a:rPr kumimoji="0" lang="tr-TR" altLang="tr-TR" sz="3600" b="0" i="0" u="none" strike="noStrike" cap="none" normalizeH="0" baseline="0" dirty="0" err="1" smtClean="0">
                <a:ln>
                  <a:noFill/>
                </a:ln>
                <a:solidFill>
                  <a:srgbClr val="BCBEC4"/>
                </a:solidFill>
                <a:effectLst/>
                <a:latin typeface="JetBrains Mono"/>
              </a:rPr>
              <a:t>are</a:t>
            </a:r>
            <a:r>
              <a:rPr kumimoji="0" lang="tr-TR" altLang="tr-TR" sz="3600" b="0" i="0" u="none" strike="noStrike" cap="none" normalizeH="0" baseline="0" dirty="0" smtClean="0">
                <a:ln>
                  <a:noFill/>
                </a:ln>
                <a:solidFill>
                  <a:srgbClr val="BCBEC4"/>
                </a:solidFill>
                <a:effectLst/>
                <a:latin typeface="JetBrains Mono"/>
              </a:rPr>
              <a:t> </a:t>
            </a:r>
            <a:r>
              <a:rPr kumimoji="0" lang="tr-TR" altLang="tr-TR" sz="3600" b="0" i="0" u="none" strike="noStrike" cap="none" normalizeH="0" baseline="0" dirty="0" err="1" smtClean="0">
                <a:ln>
                  <a:noFill/>
                </a:ln>
                <a:solidFill>
                  <a:srgbClr val="BCBEC4"/>
                </a:solidFill>
                <a:effectLst/>
                <a:latin typeface="JetBrains Mono"/>
              </a:rPr>
              <a:t>you</a:t>
            </a:r>
            <a:r>
              <a:rPr kumimoji="0" lang="tr-TR" altLang="tr-TR" sz="3600" b="0" i="0" u="none" strike="noStrike" cap="none" normalizeH="0" baseline="0" dirty="0" smtClean="0">
                <a:ln>
                  <a:noFill/>
                </a:ln>
                <a:solidFill>
                  <a:srgbClr val="BCBEC4"/>
                </a:solidFill>
                <a:effectLst/>
                <a:latin typeface="JetBrains Mono"/>
              </a:rPr>
              <a:t>?</a:t>
            </a:r>
            <a:endParaRPr kumimoji="0" lang="tr-TR" altLang="tr-TR" sz="6600" b="0" i="0" u="none" strike="noStrike" cap="none" normalizeH="0" baseline="0" dirty="0" smtClean="0">
              <a:ln>
                <a:noFill/>
              </a:ln>
              <a:solidFill>
                <a:schemeClr val="tx1"/>
              </a:solidFill>
              <a:effectLst/>
              <a:latin typeface="Arial" panose="020B0604020202020204" pitchFamily="34" charset="0"/>
            </a:endParaRPr>
          </a:p>
        </p:txBody>
      </p:sp>
      <p:sp>
        <p:nvSpPr>
          <p:cNvPr id="7" name="Metin kutusu 6"/>
          <p:cNvSpPr txBox="1"/>
          <p:nvPr/>
        </p:nvSpPr>
        <p:spPr>
          <a:xfrm>
            <a:off x="997526" y="1376220"/>
            <a:ext cx="9227129" cy="523220"/>
          </a:xfrm>
          <a:prstGeom prst="rect">
            <a:avLst/>
          </a:prstGeom>
          <a:noFill/>
        </p:spPr>
        <p:txBody>
          <a:bodyPr wrap="square" rtlCol="0">
            <a:spAutoFit/>
          </a:bodyPr>
          <a:lstStyle/>
          <a:p>
            <a:r>
              <a:rPr lang="tr-TR" sz="2800" b="1" dirty="0" err="1" smtClean="0"/>
              <a:t>Tokenizasyon</a:t>
            </a:r>
            <a:r>
              <a:rPr lang="tr-TR" sz="2800" b="1" dirty="0" smtClean="0"/>
              <a:t>:</a:t>
            </a:r>
            <a:r>
              <a:rPr lang="en-US" sz="2800" b="1" dirty="0" smtClean="0"/>
              <a:t>  </a:t>
            </a:r>
            <a:r>
              <a:rPr lang="tr-TR" sz="2800" dirty="0" smtClean="0"/>
              <a:t>[</a:t>
            </a:r>
            <a:r>
              <a:rPr lang="en-US" sz="2800" dirty="0" smtClean="0"/>
              <a:t>“</a:t>
            </a:r>
            <a:r>
              <a:rPr lang="en-US" sz="2800" dirty="0"/>
              <a:t>h</a:t>
            </a:r>
            <a:r>
              <a:rPr lang="tr-TR" sz="2800" dirty="0" err="1" smtClean="0"/>
              <a:t>ello</a:t>
            </a:r>
            <a:r>
              <a:rPr lang="en-US" sz="2800" dirty="0" smtClean="0"/>
              <a:t>”</a:t>
            </a:r>
            <a:r>
              <a:rPr lang="tr-TR" sz="2800" dirty="0" smtClean="0"/>
              <a:t>, </a:t>
            </a:r>
            <a:r>
              <a:rPr lang="en-US" sz="2800" dirty="0" smtClean="0"/>
              <a:t> “</a:t>
            </a:r>
            <a:r>
              <a:rPr lang="tr-TR" sz="2800" dirty="0" smtClean="0"/>
              <a:t>,</a:t>
            </a:r>
            <a:r>
              <a:rPr lang="en-US" sz="2800" dirty="0" smtClean="0"/>
              <a:t>” , “how”,  “are”,  “you”,  “?”</a:t>
            </a:r>
            <a:r>
              <a:rPr lang="tr-TR" sz="2800" dirty="0" smtClean="0"/>
              <a:t> ]</a:t>
            </a:r>
            <a:endParaRPr lang="tr-TR" sz="2800" dirty="0"/>
          </a:p>
        </p:txBody>
      </p:sp>
      <p:sp>
        <p:nvSpPr>
          <p:cNvPr id="8" name="Metin kutusu 7"/>
          <p:cNvSpPr txBox="1"/>
          <p:nvPr/>
        </p:nvSpPr>
        <p:spPr>
          <a:xfrm>
            <a:off x="997526" y="2062485"/>
            <a:ext cx="9227129" cy="523220"/>
          </a:xfrm>
          <a:prstGeom prst="rect">
            <a:avLst/>
          </a:prstGeom>
          <a:noFill/>
        </p:spPr>
        <p:txBody>
          <a:bodyPr wrap="square" rtlCol="0">
            <a:spAutoFit/>
          </a:bodyPr>
          <a:lstStyle/>
          <a:p>
            <a:r>
              <a:rPr lang="en-US" sz="2800" b="1" dirty="0" err="1" smtClean="0"/>
              <a:t>Ignore_words</a:t>
            </a:r>
            <a:r>
              <a:rPr lang="tr-TR" sz="2800" b="1" dirty="0" smtClean="0"/>
              <a:t>:</a:t>
            </a:r>
            <a:r>
              <a:rPr lang="en-US" sz="2800" b="1" dirty="0" smtClean="0"/>
              <a:t>  </a:t>
            </a:r>
            <a:r>
              <a:rPr lang="tr-TR" sz="2800" dirty="0" smtClean="0"/>
              <a:t>[</a:t>
            </a:r>
            <a:r>
              <a:rPr lang="en-US" sz="2800" dirty="0" smtClean="0"/>
              <a:t>“</a:t>
            </a:r>
            <a:r>
              <a:rPr lang="en-US" sz="2800" dirty="0"/>
              <a:t>h</a:t>
            </a:r>
            <a:r>
              <a:rPr lang="tr-TR" sz="2800" dirty="0" err="1" smtClean="0"/>
              <a:t>ello</a:t>
            </a:r>
            <a:r>
              <a:rPr lang="en-US" sz="2800" dirty="0" smtClean="0"/>
              <a:t>”, “how”,  “are”,  “you”</a:t>
            </a:r>
            <a:r>
              <a:rPr lang="tr-TR" sz="2800" dirty="0" smtClean="0"/>
              <a:t>]</a:t>
            </a:r>
            <a:endParaRPr lang="tr-TR" sz="2800" dirty="0"/>
          </a:p>
        </p:txBody>
      </p:sp>
      <p:sp>
        <p:nvSpPr>
          <p:cNvPr id="9" name="Metin kutusu 8"/>
          <p:cNvSpPr txBox="1"/>
          <p:nvPr/>
        </p:nvSpPr>
        <p:spPr>
          <a:xfrm>
            <a:off x="997526" y="2748750"/>
            <a:ext cx="9227129" cy="523220"/>
          </a:xfrm>
          <a:prstGeom prst="rect">
            <a:avLst/>
          </a:prstGeom>
          <a:noFill/>
        </p:spPr>
        <p:txBody>
          <a:bodyPr wrap="square" rtlCol="0">
            <a:spAutoFit/>
          </a:bodyPr>
          <a:lstStyle/>
          <a:p>
            <a:r>
              <a:rPr lang="en-US" sz="2800" b="1" dirty="0" smtClean="0"/>
              <a:t>Stemming</a:t>
            </a:r>
            <a:r>
              <a:rPr lang="tr-TR" sz="2800" b="1" dirty="0" smtClean="0"/>
              <a:t>:</a:t>
            </a:r>
            <a:r>
              <a:rPr lang="en-US" sz="2800" b="1" dirty="0" smtClean="0"/>
              <a:t>  </a:t>
            </a:r>
            <a:r>
              <a:rPr lang="tr-TR" sz="2800" dirty="0" smtClean="0"/>
              <a:t>[</a:t>
            </a:r>
            <a:r>
              <a:rPr lang="en-US" sz="2800" dirty="0" smtClean="0"/>
              <a:t>“</a:t>
            </a:r>
            <a:r>
              <a:rPr lang="en-US" sz="2800" dirty="0"/>
              <a:t>h</a:t>
            </a:r>
            <a:r>
              <a:rPr lang="tr-TR" sz="2800" dirty="0" err="1" smtClean="0"/>
              <a:t>ello</a:t>
            </a:r>
            <a:r>
              <a:rPr lang="en-US" sz="2800" dirty="0" smtClean="0"/>
              <a:t>”, “how”,  “are”,  “you”</a:t>
            </a:r>
            <a:r>
              <a:rPr lang="tr-TR" sz="2800" dirty="0" smtClean="0"/>
              <a:t>]</a:t>
            </a:r>
            <a:endParaRPr lang="tr-TR" sz="2800" dirty="0"/>
          </a:p>
        </p:txBody>
      </p:sp>
      <p:sp>
        <p:nvSpPr>
          <p:cNvPr id="10" name="Metin kutusu 9"/>
          <p:cNvSpPr txBox="1"/>
          <p:nvPr/>
        </p:nvSpPr>
        <p:spPr>
          <a:xfrm>
            <a:off x="997526" y="3435015"/>
            <a:ext cx="9227129" cy="3108543"/>
          </a:xfrm>
          <a:prstGeom prst="rect">
            <a:avLst/>
          </a:prstGeom>
          <a:noFill/>
        </p:spPr>
        <p:txBody>
          <a:bodyPr wrap="square" rtlCol="0">
            <a:spAutoFit/>
          </a:bodyPr>
          <a:lstStyle/>
          <a:p>
            <a:r>
              <a:rPr lang="en-US" sz="2800" b="1" dirty="0" smtClean="0"/>
              <a:t>Bag of  words</a:t>
            </a:r>
            <a:r>
              <a:rPr lang="tr-TR" sz="2800" b="1" dirty="0" smtClean="0"/>
              <a:t>:</a:t>
            </a:r>
            <a:r>
              <a:rPr lang="en-US" sz="2800" b="1" dirty="0" smtClean="0"/>
              <a:t>  </a:t>
            </a:r>
            <a:r>
              <a:rPr lang="tr-TR" sz="2800" dirty="0" smtClean="0"/>
              <a:t>[</a:t>
            </a:r>
            <a:r>
              <a:rPr lang="en-US" sz="2800" dirty="0" smtClean="0"/>
              <a:t>“</a:t>
            </a:r>
            <a:r>
              <a:rPr lang="en-US" sz="2800" dirty="0"/>
              <a:t>h</a:t>
            </a:r>
            <a:r>
              <a:rPr lang="tr-TR" sz="2800" dirty="0" err="1" smtClean="0"/>
              <a:t>ello</a:t>
            </a:r>
            <a:r>
              <a:rPr lang="en-US" sz="2800" dirty="0" smtClean="0"/>
              <a:t>”, “how”,  “are”,  “you”</a:t>
            </a:r>
            <a:r>
              <a:rPr lang="tr-TR" sz="2800" dirty="0" smtClean="0"/>
              <a:t>]</a:t>
            </a:r>
            <a:endParaRPr lang="en-US" sz="2800" dirty="0" smtClean="0"/>
          </a:p>
          <a:p>
            <a:endParaRPr lang="en-US" sz="2800" dirty="0"/>
          </a:p>
          <a:p>
            <a:r>
              <a:rPr lang="en-US" sz="2800" b="1" dirty="0" smtClean="0"/>
              <a:t>tag: “greeting”</a:t>
            </a:r>
            <a:r>
              <a:rPr lang="en-US" sz="2800" dirty="0" smtClean="0"/>
              <a:t>	</a:t>
            </a:r>
            <a:r>
              <a:rPr lang="en-US" sz="2800" dirty="0" smtClean="0">
                <a:sym typeface="Wingdings" panose="05000000000000000000" pitchFamily="2" charset="2"/>
              </a:rPr>
              <a:t></a:t>
            </a:r>
            <a:r>
              <a:rPr lang="en-US" sz="2800" dirty="0" smtClean="0"/>
              <a:t>	</a:t>
            </a:r>
            <a:r>
              <a:rPr lang="tr-TR" sz="2800" dirty="0" smtClean="0"/>
              <a:t>[</a:t>
            </a:r>
            <a:r>
              <a:rPr lang="en-US" sz="2800" dirty="0" smtClean="0"/>
              <a:t>“h</a:t>
            </a:r>
            <a:r>
              <a:rPr lang="tr-TR" sz="2800" dirty="0" err="1" smtClean="0"/>
              <a:t>ello</a:t>
            </a:r>
            <a:r>
              <a:rPr lang="en-US" sz="2800" dirty="0" smtClean="0"/>
              <a:t>”, “how”,  “are”,  “you” </a:t>
            </a:r>
            <a:r>
              <a:rPr lang="tr-TR" sz="2800" dirty="0" smtClean="0"/>
              <a:t>]</a:t>
            </a:r>
            <a:endParaRPr lang="en-US" sz="2800" dirty="0" smtClean="0"/>
          </a:p>
          <a:p>
            <a:r>
              <a:rPr lang="en-US" sz="2800" dirty="0" smtClean="0"/>
              <a:t>	0</a:t>
            </a:r>
            <a:r>
              <a:rPr lang="en-US" sz="2800" dirty="0"/>
              <a:t>	</a:t>
            </a:r>
            <a:r>
              <a:rPr lang="en-US" sz="2800" dirty="0" smtClean="0"/>
              <a:t>	</a:t>
            </a:r>
            <a:r>
              <a:rPr lang="en-US" sz="2800" dirty="0" smtClean="0">
                <a:sym typeface="Wingdings" panose="05000000000000000000" pitchFamily="2" charset="2"/>
              </a:rPr>
              <a:t>	</a:t>
            </a:r>
            <a:r>
              <a:rPr lang="tr-TR" sz="2800" dirty="0" smtClean="0"/>
              <a:t>[</a:t>
            </a:r>
            <a:r>
              <a:rPr lang="en-US" sz="2800" dirty="0" smtClean="0"/>
              <a:t>“1”, 	     “0”,      “0”,      “0”  </a:t>
            </a:r>
            <a:r>
              <a:rPr lang="tr-TR" sz="2800" dirty="0" smtClean="0"/>
              <a:t>]</a:t>
            </a:r>
            <a:endParaRPr lang="en-US" sz="2800" dirty="0" smtClean="0"/>
          </a:p>
          <a:p>
            <a:r>
              <a:rPr lang="en-US" sz="2800" b="1" dirty="0" smtClean="0"/>
              <a:t>tag: “</a:t>
            </a:r>
            <a:r>
              <a:rPr lang="en-US" sz="2800" b="1" dirty="0" err="1" smtClean="0"/>
              <a:t>howareyou</a:t>
            </a:r>
            <a:r>
              <a:rPr lang="en-US" sz="2800" b="1" dirty="0" smtClean="0"/>
              <a:t>”</a:t>
            </a:r>
            <a:r>
              <a:rPr lang="en-US" sz="2800" dirty="0" smtClean="0">
                <a:sym typeface="Wingdings" panose="05000000000000000000" pitchFamily="2" charset="2"/>
              </a:rPr>
              <a:t>	</a:t>
            </a:r>
            <a:r>
              <a:rPr lang="tr-TR" sz="2800" dirty="0" smtClean="0"/>
              <a:t>[</a:t>
            </a:r>
            <a:r>
              <a:rPr lang="en-US" sz="2800" dirty="0" smtClean="0"/>
              <a:t>“h</a:t>
            </a:r>
            <a:r>
              <a:rPr lang="tr-TR" sz="2800" dirty="0" err="1" smtClean="0"/>
              <a:t>ello</a:t>
            </a:r>
            <a:r>
              <a:rPr lang="en-US" sz="2800" dirty="0" smtClean="0"/>
              <a:t>”, “how”,  “are”,  “you” </a:t>
            </a:r>
            <a:r>
              <a:rPr lang="tr-TR" sz="2800" dirty="0" smtClean="0"/>
              <a:t>]</a:t>
            </a:r>
            <a:endParaRPr lang="en-US" sz="2800" dirty="0" smtClean="0"/>
          </a:p>
          <a:p>
            <a:r>
              <a:rPr lang="en-US" sz="2800" dirty="0"/>
              <a:t>	</a:t>
            </a:r>
            <a:r>
              <a:rPr lang="en-US" sz="2800" dirty="0" smtClean="0"/>
              <a:t>1</a:t>
            </a:r>
            <a:r>
              <a:rPr lang="en-US" sz="2800" dirty="0" smtClean="0">
                <a:sym typeface="Wingdings" panose="05000000000000000000" pitchFamily="2" charset="2"/>
              </a:rPr>
              <a:t> 			</a:t>
            </a:r>
            <a:r>
              <a:rPr lang="tr-TR" sz="2800" dirty="0" smtClean="0"/>
              <a:t>[</a:t>
            </a:r>
            <a:r>
              <a:rPr lang="en-US" sz="2800" dirty="0" smtClean="0"/>
              <a:t>“0”,        “1”,      “1”,      “1”  </a:t>
            </a:r>
            <a:r>
              <a:rPr lang="tr-TR" sz="2800" dirty="0" smtClean="0"/>
              <a:t>]</a:t>
            </a:r>
            <a:endParaRPr lang="en-US" sz="2800" dirty="0" smtClean="0"/>
          </a:p>
          <a:p>
            <a:r>
              <a:rPr lang="en-US" sz="2800" dirty="0"/>
              <a:t>	</a:t>
            </a:r>
            <a:r>
              <a:rPr lang="en-US" sz="2800" dirty="0" smtClean="0">
                <a:solidFill>
                  <a:srgbClr val="FF0000"/>
                </a:solidFill>
              </a:rPr>
              <a:t>Y					</a:t>
            </a:r>
            <a:r>
              <a:rPr lang="en-US" sz="2800" dirty="0" smtClean="0">
                <a:solidFill>
                  <a:srgbClr val="0070C0"/>
                </a:solidFill>
              </a:rPr>
              <a:t>X</a:t>
            </a:r>
            <a:endParaRPr lang="tr-TR" sz="3600" dirty="0">
              <a:solidFill>
                <a:srgbClr val="0070C0"/>
              </a:solidFill>
            </a:endParaRPr>
          </a:p>
        </p:txBody>
      </p:sp>
    </p:spTree>
    <p:extLst>
      <p:ext uri="{BB962C8B-B14F-4D97-AF65-F5344CB8AC3E}">
        <p14:creationId xmlns:p14="http://schemas.microsoft.com/office/powerpoint/2010/main" val="115013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910706"/>
          </a:xfrm>
        </p:spPr>
        <p:txBody>
          <a:bodyPr/>
          <a:lstStyle/>
          <a:p>
            <a:r>
              <a:rPr lang="tr-TR" dirty="0" smtClean="0"/>
              <a:t>Model Seçme:</a:t>
            </a:r>
            <a:endParaRPr lang="tr-TR" dirty="0"/>
          </a:p>
        </p:txBody>
      </p:sp>
      <p:sp>
        <p:nvSpPr>
          <p:cNvPr id="3" name="İçerik Yer Tutucusu 2"/>
          <p:cNvSpPr>
            <a:spLocks noGrp="1"/>
          </p:cNvSpPr>
          <p:nvPr>
            <p:ph idx="1"/>
          </p:nvPr>
        </p:nvSpPr>
        <p:spPr>
          <a:xfrm>
            <a:off x="1251678" y="1717965"/>
            <a:ext cx="10178322" cy="4161628"/>
          </a:xfrm>
        </p:spPr>
        <p:txBody>
          <a:bodyPr/>
          <a:lstStyle/>
          <a:p>
            <a:r>
              <a:rPr lang="tr-TR" sz="2400" dirty="0"/>
              <a:t>Bu çalışmada, dört farklı derin öğrenme modeli incelenmiştir: </a:t>
            </a:r>
            <a:endParaRPr lang="tr-TR" sz="2400" dirty="0" smtClean="0"/>
          </a:p>
          <a:p>
            <a:pPr lvl="1"/>
            <a:r>
              <a:rPr lang="tr-TR" sz="2000" dirty="0" smtClean="0"/>
              <a:t>Çok </a:t>
            </a:r>
            <a:r>
              <a:rPr lang="tr-TR" sz="2000" dirty="0"/>
              <a:t>Katmanlı Algılayıcı (MLP), </a:t>
            </a:r>
            <a:endParaRPr lang="tr-TR" sz="2000" dirty="0" smtClean="0"/>
          </a:p>
          <a:p>
            <a:pPr lvl="1"/>
            <a:r>
              <a:rPr lang="tr-TR" sz="2000" dirty="0" smtClean="0"/>
              <a:t>Uzun </a:t>
            </a:r>
            <a:r>
              <a:rPr lang="tr-TR" sz="2000" dirty="0"/>
              <a:t>Kısa Süreli Bellek (LSTM), </a:t>
            </a:r>
            <a:endParaRPr lang="tr-TR" sz="2000" dirty="0" smtClean="0"/>
          </a:p>
          <a:p>
            <a:pPr lvl="1"/>
            <a:r>
              <a:rPr lang="tr-TR" sz="2000" dirty="0" err="1" smtClean="0"/>
              <a:t>Gated</a:t>
            </a:r>
            <a:r>
              <a:rPr lang="tr-TR" sz="2000" dirty="0" smtClean="0"/>
              <a:t> </a:t>
            </a:r>
            <a:r>
              <a:rPr lang="tr-TR" sz="2000" dirty="0" err="1"/>
              <a:t>Recurrent</a:t>
            </a:r>
            <a:r>
              <a:rPr lang="tr-TR" sz="2000" dirty="0"/>
              <a:t> </a:t>
            </a:r>
            <a:r>
              <a:rPr lang="tr-TR" sz="2000" dirty="0" err="1"/>
              <a:t>Unit</a:t>
            </a:r>
            <a:r>
              <a:rPr lang="tr-TR" sz="2000" dirty="0"/>
              <a:t> (</a:t>
            </a:r>
            <a:r>
              <a:rPr lang="tr-TR" sz="2000" dirty="0" smtClean="0"/>
              <a:t>GRU),</a:t>
            </a:r>
          </a:p>
          <a:p>
            <a:pPr lvl="1"/>
            <a:r>
              <a:rPr lang="tr-TR" sz="2000" dirty="0" err="1" smtClean="0"/>
              <a:t>Transformer</a:t>
            </a:r>
            <a:r>
              <a:rPr lang="tr-TR" sz="2000" dirty="0" smtClean="0"/>
              <a:t> </a:t>
            </a:r>
            <a:r>
              <a:rPr lang="tr-TR" sz="2000" dirty="0"/>
              <a:t>tabanlı model</a:t>
            </a:r>
            <a:r>
              <a:rPr lang="tr-TR" sz="2000" dirty="0" smtClean="0"/>
              <a:t>.</a:t>
            </a:r>
          </a:p>
          <a:p>
            <a:r>
              <a:rPr lang="tr-TR" sz="2400" dirty="0" smtClean="0"/>
              <a:t> </a:t>
            </a:r>
            <a:r>
              <a:rPr lang="tr-TR" sz="2400" dirty="0"/>
              <a:t>Her bir model, girdi cümleleri (</a:t>
            </a:r>
            <a:r>
              <a:rPr lang="tr-TR" sz="2400" dirty="0" err="1"/>
              <a:t>bag</a:t>
            </a:r>
            <a:r>
              <a:rPr lang="tr-TR" sz="2400" dirty="0"/>
              <a:t> of </a:t>
            </a:r>
            <a:r>
              <a:rPr lang="tr-TR" sz="2400" dirty="0" err="1"/>
              <a:t>words</a:t>
            </a:r>
            <a:r>
              <a:rPr lang="tr-TR" sz="2400" dirty="0"/>
              <a:t>) kullanarak kullanıcı girdilerini anlamak ve uygun yanıtları üretmek amacıyla tasarlanmıştır. </a:t>
            </a:r>
          </a:p>
          <a:p>
            <a:endParaRPr lang="tr-TR" dirty="0"/>
          </a:p>
        </p:txBody>
      </p:sp>
    </p:spTree>
    <p:extLst>
      <p:ext uri="{BB962C8B-B14F-4D97-AF65-F5344CB8AC3E}">
        <p14:creationId xmlns:p14="http://schemas.microsoft.com/office/powerpoint/2010/main" val="180959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892233"/>
          </a:xfrm>
        </p:spPr>
        <p:txBody>
          <a:bodyPr/>
          <a:lstStyle/>
          <a:p>
            <a:r>
              <a:rPr lang="tr-TR" dirty="0" smtClean="0"/>
              <a:t>Model Eğitimi</a:t>
            </a:r>
            <a:endParaRPr lang="tr-TR" dirty="0"/>
          </a:p>
        </p:txBody>
      </p:sp>
      <p:sp>
        <p:nvSpPr>
          <p:cNvPr id="3" name="İçerik Yer Tutucusu 2"/>
          <p:cNvSpPr>
            <a:spLocks noGrp="1"/>
          </p:cNvSpPr>
          <p:nvPr>
            <p:ph idx="1"/>
          </p:nvPr>
        </p:nvSpPr>
        <p:spPr>
          <a:xfrm>
            <a:off x="1251678" y="1366983"/>
            <a:ext cx="10178322" cy="4512610"/>
          </a:xfrm>
        </p:spPr>
        <p:txBody>
          <a:bodyPr/>
          <a:lstStyle/>
          <a:p>
            <a:r>
              <a:rPr lang="tr-TR" dirty="0"/>
              <a:t>Modeller, 5 katlı çapraz doğrulama (K-</a:t>
            </a:r>
            <a:r>
              <a:rPr lang="tr-TR" dirty="0" err="1"/>
              <a:t>Fold</a:t>
            </a:r>
            <a:r>
              <a:rPr lang="tr-TR" dirty="0"/>
              <a:t> Cross-</a:t>
            </a:r>
            <a:r>
              <a:rPr lang="tr-TR" dirty="0" err="1"/>
              <a:t>Validation</a:t>
            </a:r>
            <a:r>
              <a:rPr lang="tr-TR" dirty="0"/>
              <a:t>) yöntemi kullanılarak eğitilmiştir. Eğitim sürecinde, veri seti eğitim ve test alt kümelerine ayrılmış, her model farklı katlarda eğitilmiş ve doğrulanmıştır. Eğitim sürecinde Adam optimizasyon algoritması ve çapraz </a:t>
            </a:r>
            <a:r>
              <a:rPr lang="tr-TR" dirty="0" err="1"/>
              <a:t>entropi</a:t>
            </a:r>
            <a:r>
              <a:rPr lang="tr-TR" dirty="0"/>
              <a:t> kaybı fonksiyonu kullanılmıştır</a:t>
            </a:r>
            <a:r>
              <a:rPr lang="tr-TR" dirty="0" smtClean="0"/>
              <a:t>.</a:t>
            </a:r>
          </a:p>
          <a:p>
            <a:pPr marL="0" indent="0">
              <a:buNone/>
            </a:pPr>
            <a:endParaRPr lang="tr-TR" dirty="0"/>
          </a:p>
          <a:p>
            <a:r>
              <a:rPr lang="tr-TR" b="1" dirty="0" err="1"/>
              <a:t>Hiperparametreler</a:t>
            </a:r>
            <a:r>
              <a:rPr lang="tr-TR" b="1" dirty="0"/>
              <a:t>:</a:t>
            </a:r>
            <a:endParaRPr lang="tr-TR" dirty="0"/>
          </a:p>
          <a:p>
            <a:pPr lvl="1"/>
            <a:r>
              <a:rPr lang="tr-TR" dirty="0" err="1"/>
              <a:t>Epoch</a:t>
            </a:r>
            <a:r>
              <a:rPr lang="tr-TR" dirty="0"/>
              <a:t> sayısı: 2000</a:t>
            </a:r>
          </a:p>
          <a:p>
            <a:pPr lvl="1"/>
            <a:r>
              <a:rPr lang="tr-TR" dirty="0"/>
              <a:t>Mini-</a:t>
            </a:r>
            <a:r>
              <a:rPr lang="tr-TR" dirty="0" err="1"/>
              <a:t>batch</a:t>
            </a:r>
            <a:r>
              <a:rPr lang="tr-TR" dirty="0"/>
              <a:t> boyutu: 32</a:t>
            </a:r>
          </a:p>
          <a:p>
            <a:pPr lvl="1"/>
            <a:r>
              <a:rPr lang="tr-TR" dirty="0"/>
              <a:t>Öğrenme hızı: 0.0001</a:t>
            </a:r>
          </a:p>
          <a:p>
            <a:pPr lvl="1"/>
            <a:r>
              <a:rPr lang="tr-TR" dirty="0"/>
              <a:t>Gizli katman boyutu: 128</a:t>
            </a:r>
          </a:p>
          <a:p>
            <a:endParaRPr lang="tr-TR" dirty="0"/>
          </a:p>
        </p:txBody>
      </p:sp>
    </p:spTree>
    <p:extLst>
      <p:ext uri="{BB962C8B-B14F-4D97-AF65-F5344CB8AC3E}">
        <p14:creationId xmlns:p14="http://schemas.microsoft.com/office/powerpoint/2010/main" val="361812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Model performans değerlendirmesi</a:t>
            </a:r>
            <a:endParaRPr lang="tr-TR" dirty="0"/>
          </a:p>
        </p:txBody>
      </p:sp>
      <p:sp>
        <p:nvSpPr>
          <p:cNvPr id="3" name="İçerik Yer Tutucusu 2"/>
          <p:cNvSpPr>
            <a:spLocks noGrp="1"/>
          </p:cNvSpPr>
          <p:nvPr>
            <p:ph idx="1"/>
          </p:nvPr>
        </p:nvSpPr>
        <p:spPr>
          <a:xfrm>
            <a:off x="1251678" y="2904838"/>
            <a:ext cx="10178322" cy="3593591"/>
          </a:xfrm>
        </p:spPr>
        <p:txBody>
          <a:bodyPr/>
          <a:lstStyle/>
          <a:p>
            <a:r>
              <a:rPr lang="tr-TR" sz="2800" dirty="0"/>
              <a:t>Eğitim ve doğrulama sürecinde, modellerin performansı doğruluk oranları ile değerlendirilmiştir. 5 katlı çapraz doğrulama sonucunda, her modelin ortalama doğruluk oranları hesaplanmıştır. Modellerin performansı karşılaştırılarak, en iyi sonuç veren model belirlenmiştir.</a:t>
            </a:r>
          </a:p>
          <a:p>
            <a:endParaRPr lang="tr-TR" dirty="0"/>
          </a:p>
        </p:txBody>
      </p:sp>
    </p:spTree>
    <p:extLst>
      <p:ext uri="{BB962C8B-B14F-4D97-AF65-F5344CB8AC3E}">
        <p14:creationId xmlns:p14="http://schemas.microsoft.com/office/powerpoint/2010/main" val="155457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956888"/>
          </a:xfrm>
        </p:spPr>
        <p:txBody>
          <a:bodyPr>
            <a:normAutofit fontScale="90000"/>
          </a:bodyPr>
          <a:lstStyle/>
          <a:p>
            <a:pPr lvl="0"/>
            <a:r>
              <a:rPr lang="tr-TR" b="1" dirty="0" smtClean="0"/>
              <a:t>Sonuçlar</a:t>
            </a:r>
            <a:r>
              <a:rPr lang="tr-TR" dirty="0"/>
              <a:t/>
            </a:r>
            <a:br>
              <a:rPr lang="tr-TR" dirty="0"/>
            </a:br>
            <a:endParaRPr lang="tr-TR" dirty="0"/>
          </a:p>
        </p:txBody>
      </p:sp>
      <p:sp>
        <p:nvSpPr>
          <p:cNvPr id="3" name="İçerik Yer Tutucusu 2"/>
          <p:cNvSpPr>
            <a:spLocks noGrp="1"/>
          </p:cNvSpPr>
          <p:nvPr>
            <p:ph idx="1"/>
          </p:nvPr>
        </p:nvSpPr>
        <p:spPr>
          <a:xfrm>
            <a:off x="1251678" y="1117601"/>
            <a:ext cx="10178322" cy="4202546"/>
          </a:xfrm>
        </p:spPr>
        <p:txBody>
          <a:bodyPr/>
          <a:lstStyle/>
          <a:p>
            <a:pPr lvl="0"/>
            <a:r>
              <a:rPr lang="tr-TR" sz="2400" dirty="0" err="1"/>
              <a:t>SimpleNN</a:t>
            </a:r>
            <a:r>
              <a:rPr lang="tr-TR" sz="2400" dirty="0"/>
              <a:t>: %92.00</a:t>
            </a:r>
          </a:p>
          <a:p>
            <a:pPr lvl="0"/>
            <a:r>
              <a:rPr lang="tr-TR" sz="2400" dirty="0"/>
              <a:t>LSTM: %92.00</a:t>
            </a:r>
          </a:p>
          <a:p>
            <a:pPr lvl="0"/>
            <a:r>
              <a:rPr lang="tr-TR" sz="2400" dirty="0"/>
              <a:t>GRU: %88.00</a:t>
            </a:r>
          </a:p>
          <a:p>
            <a:pPr lvl="0"/>
            <a:r>
              <a:rPr lang="tr-TR" sz="2400" dirty="0" err="1"/>
              <a:t>Transformer</a:t>
            </a:r>
            <a:r>
              <a:rPr lang="tr-TR" sz="2400" dirty="0"/>
              <a:t>: %</a:t>
            </a:r>
            <a:r>
              <a:rPr lang="tr-TR" sz="2400" dirty="0" smtClean="0"/>
              <a:t>92.00</a:t>
            </a:r>
          </a:p>
          <a:p>
            <a:pPr marL="0" lvl="0" indent="0">
              <a:buNone/>
            </a:pPr>
            <a:endParaRPr lang="tr-TR" sz="2400" dirty="0" smtClean="0"/>
          </a:p>
          <a:p>
            <a:pPr marL="0" indent="0">
              <a:buNone/>
            </a:pPr>
            <a:r>
              <a:rPr lang="tr-TR" sz="2400" dirty="0"/>
              <a:t>Bu karşılaştırma sonuçlarına göre, </a:t>
            </a:r>
            <a:r>
              <a:rPr lang="tr-TR" sz="2400" dirty="0" err="1"/>
              <a:t>SimpleNN</a:t>
            </a:r>
            <a:r>
              <a:rPr lang="tr-TR" sz="2400" dirty="0"/>
              <a:t> modeli seçilmiştir. </a:t>
            </a:r>
            <a:r>
              <a:rPr lang="tr-TR" sz="2400" dirty="0" err="1"/>
              <a:t>SimpleNN</a:t>
            </a:r>
            <a:r>
              <a:rPr lang="tr-TR" sz="2400" dirty="0"/>
              <a:t> modeli, LSTM ve </a:t>
            </a:r>
            <a:r>
              <a:rPr lang="tr-TR" sz="2400" dirty="0" err="1"/>
              <a:t>Transformer</a:t>
            </a:r>
            <a:r>
              <a:rPr lang="tr-TR" sz="2400" dirty="0"/>
              <a:t> modelleriyle aynı doğruluk oranına sahip olup, daha basit ve hızlı eğitim avantajı nedeniyle tercih edilmiştir</a:t>
            </a:r>
            <a:r>
              <a:rPr lang="tr-TR" sz="2400" dirty="0" smtClean="0"/>
              <a:t>. Daha sonrasında ‘</a:t>
            </a:r>
            <a:r>
              <a:rPr lang="tr-TR" sz="2400" dirty="0" err="1" smtClean="0"/>
              <a:t>data.pth</a:t>
            </a:r>
            <a:r>
              <a:rPr lang="tr-TR" sz="2400" dirty="0" smtClean="0"/>
              <a:t>’ dosyası olarak eğittiğimiz model kaydedilmiştir.</a:t>
            </a:r>
            <a:endParaRPr lang="tr-TR" sz="2400" dirty="0"/>
          </a:p>
          <a:p>
            <a:pPr marL="0" lvl="0" indent="0">
              <a:buNone/>
            </a:pPr>
            <a:endParaRPr lang="tr-TR" dirty="0"/>
          </a:p>
          <a:p>
            <a:endParaRPr lang="tr-TR" dirty="0"/>
          </a:p>
        </p:txBody>
      </p:sp>
    </p:spTree>
    <p:extLst>
      <p:ext uri="{BB962C8B-B14F-4D97-AF65-F5344CB8AC3E}">
        <p14:creationId xmlns:p14="http://schemas.microsoft.com/office/powerpoint/2010/main" val="424756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724130"/>
            <a:ext cx="10178322" cy="910706"/>
          </a:xfrm>
        </p:spPr>
        <p:txBody>
          <a:bodyPr>
            <a:normAutofit fontScale="90000"/>
          </a:bodyPr>
          <a:lstStyle/>
          <a:p>
            <a:pPr lvl="0"/>
            <a:r>
              <a:rPr lang="tr-TR" b="1" dirty="0"/>
              <a:t>Uygulama </a:t>
            </a:r>
            <a:r>
              <a:rPr lang="tr-TR" dirty="0"/>
              <a:t/>
            </a:r>
            <a:br>
              <a:rPr lang="tr-TR" dirty="0"/>
            </a:br>
            <a:endParaRPr lang="tr-TR" dirty="0"/>
          </a:p>
        </p:txBody>
      </p:sp>
      <p:sp>
        <p:nvSpPr>
          <p:cNvPr id="3" name="İçerik Yer Tutucusu 2"/>
          <p:cNvSpPr>
            <a:spLocks noGrp="1"/>
          </p:cNvSpPr>
          <p:nvPr>
            <p:ph idx="1"/>
          </p:nvPr>
        </p:nvSpPr>
        <p:spPr>
          <a:xfrm>
            <a:off x="1122369" y="2267528"/>
            <a:ext cx="10178322" cy="3593591"/>
          </a:xfrm>
        </p:spPr>
        <p:txBody>
          <a:bodyPr>
            <a:normAutofit/>
          </a:bodyPr>
          <a:lstStyle/>
          <a:p>
            <a:r>
              <a:rPr lang="tr-TR" sz="2800" dirty="0"/>
              <a:t>Geliştirilen sohbet botu, bir </a:t>
            </a:r>
            <a:r>
              <a:rPr lang="tr-TR" sz="2800" dirty="0" err="1"/>
              <a:t>KivyMD</a:t>
            </a:r>
            <a:r>
              <a:rPr lang="tr-TR" sz="2800" dirty="0"/>
              <a:t> </a:t>
            </a:r>
            <a:r>
              <a:rPr lang="tr-TR" sz="2800" dirty="0" err="1"/>
              <a:t>arayüzü</a:t>
            </a:r>
            <a:r>
              <a:rPr lang="tr-TR" sz="2800" dirty="0"/>
              <a:t> kullanılarak kullanıcılarla etkileşime geçebilen bir uygulama olarak sunulmuştur. Bu uygulama, </a:t>
            </a:r>
            <a:r>
              <a:rPr lang="tr-TR" sz="2800" dirty="0" err="1"/>
              <a:t>KivyMD</a:t>
            </a:r>
            <a:r>
              <a:rPr lang="tr-TR" sz="2800" dirty="0"/>
              <a:t> kullanılarak bir masaüstü uygulaması şeklinde tasarlanmıştır. Bu uygulama, kullanıcılara günlük sohbetler, bilgi sağlama ve eğlence gibi çeşitli hizmetler sunmaktadır. </a:t>
            </a:r>
          </a:p>
        </p:txBody>
      </p:sp>
    </p:spTree>
    <p:extLst>
      <p:ext uri="{BB962C8B-B14F-4D97-AF65-F5344CB8AC3E}">
        <p14:creationId xmlns:p14="http://schemas.microsoft.com/office/powerpoint/2010/main" val="298333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887307" y="138546"/>
            <a:ext cx="8438350" cy="6654290"/>
          </a:xfrm>
          <a:prstGeom prst="rect">
            <a:avLst/>
          </a:prstGeom>
        </p:spPr>
      </p:pic>
    </p:spTree>
    <p:extLst>
      <p:ext uri="{BB962C8B-B14F-4D97-AF65-F5344CB8AC3E}">
        <p14:creationId xmlns:p14="http://schemas.microsoft.com/office/powerpoint/2010/main" val="4296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1049251"/>
          </a:xfrm>
        </p:spPr>
        <p:txBody>
          <a:bodyPr/>
          <a:lstStyle/>
          <a:p>
            <a:r>
              <a:rPr lang="tr-TR" dirty="0" err="1" smtClean="0"/>
              <a:t>Chatbot</a:t>
            </a:r>
            <a:r>
              <a:rPr lang="tr-TR" dirty="0" smtClean="0"/>
              <a:t> nedir?</a:t>
            </a:r>
            <a:endParaRPr lang="tr-TR" dirty="0"/>
          </a:p>
        </p:txBody>
      </p:sp>
      <p:sp>
        <p:nvSpPr>
          <p:cNvPr id="3" name="İçerik Yer Tutucusu 2"/>
          <p:cNvSpPr>
            <a:spLocks noGrp="1"/>
          </p:cNvSpPr>
          <p:nvPr>
            <p:ph idx="1"/>
          </p:nvPr>
        </p:nvSpPr>
        <p:spPr>
          <a:xfrm>
            <a:off x="1251678" y="2521528"/>
            <a:ext cx="10178322" cy="2743199"/>
          </a:xfrm>
        </p:spPr>
        <p:txBody>
          <a:bodyPr>
            <a:normAutofit/>
          </a:bodyPr>
          <a:lstStyle/>
          <a:p>
            <a:r>
              <a:rPr lang="tr-TR" sz="2400" dirty="0" err="1"/>
              <a:t>Chatbot</a:t>
            </a:r>
            <a:r>
              <a:rPr lang="tr-TR" sz="2400" dirty="0"/>
              <a:t>, kullanıcılarla doğal dilde iletişim kurabilen bir yazılım uygulamasıdır. Genellikle metin veya sesli komutlar aracılığıyla kullanıcılarla etkileşimde bulunur ve çeşitli görevleri yerine getirmek üzere programlanmıştır. </a:t>
            </a:r>
            <a:r>
              <a:rPr lang="tr-TR" sz="2400" dirty="0" err="1"/>
              <a:t>Chatbotlar</a:t>
            </a:r>
            <a:r>
              <a:rPr lang="tr-TR" sz="2400" dirty="0"/>
              <a:t>, müşteri hizmetleri, bilgi sağlama, eğlence, rehberlik ve daha birçok amaç için kullanılabilir.</a:t>
            </a:r>
          </a:p>
        </p:txBody>
      </p:sp>
    </p:spTree>
    <p:extLst>
      <p:ext uri="{BB962C8B-B14F-4D97-AF65-F5344CB8AC3E}">
        <p14:creationId xmlns:p14="http://schemas.microsoft.com/office/powerpoint/2010/main" val="63130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864524"/>
          </a:xfrm>
        </p:spPr>
        <p:txBody>
          <a:bodyPr>
            <a:normAutofit fontScale="90000"/>
          </a:bodyPr>
          <a:lstStyle/>
          <a:p>
            <a:r>
              <a:rPr lang="tr-TR" b="1" dirty="0" err="1"/>
              <a:t>Chatbotların</a:t>
            </a:r>
            <a:r>
              <a:rPr lang="tr-TR" b="1" dirty="0"/>
              <a:t> Türleri</a:t>
            </a:r>
            <a:br>
              <a:rPr lang="tr-TR" b="1" dirty="0"/>
            </a:br>
            <a:endParaRPr lang="tr-TR" dirty="0"/>
          </a:p>
        </p:txBody>
      </p:sp>
      <p:sp>
        <p:nvSpPr>
          <p:cNvPr id="3" name="İçerik Yer Tutucusu 2"/>
          <p:cNvSpPr>
            <a:spLocks noGrp="1"/>
          </p:cNvSpPr>
          <p:nvPr>
            <p:ph idx="1"/>
          </p:nvPr>
        </p:nvSpPr>
        <p:spPr>
          <a:xfrm>
            <a:off x="1251678" y="1440873"/>
            <a:ext cx="10178322" cy="4438719"/>
          </a:xfrm>
        </p:spPr>
        <p:txBody>
          <a:bodyPr>
            <a:normAutofit/>
          </a:bodyPr>
          <a:lstStyle/>
          <a:p>
            <a:r>
              <a:rPr lang="tr-TR" sz="2400" b="1" dirty="0" smtClean="0"/>
              <a:t>Kurallara </a:t>
            </a:r>
            <a:r>
              <a:rPr lang="tr-TR" sz="2400" b="1" dirty="0"/>
              <a:t>Dayalı </a:t>
            </a:r>
            <a:r>
              <a:rPr lang="tr-TR" sz="2400" b="1" dirty="0" err="1"/>
              <a:t>Chatbotlar</a:t>
            </a:r>
            <a:r>
              <a:rPr lang="tr-TR" sz="2400" b="1" dirty="0"/>
              <a:t>:</a:t>
            </a:r>
            <a:endParaRPr lang="tr-TR" sz="2400" dirty="0"/>
          </a:p>
          <a:p>
            <a:pPr lvl="1"/>
            <a:r>
              <a:rPr lang="tr-TR" sz="2000" dirty="0"/>
              <a:t>Önceden tanımlanmış kurallara ve </a:t>
            </a:r>
            <a:r>
              <a:rPr lang="tr-TR" sz="2000" dirty="0" err="1"/>
              <a:t>if-then</a:t>
            </a:r>
            <a:r>
              <a:rPr lang="tr-TR" sz="2000" dirty="0"/>
              <a:t> (eğer-şu olursa) mantığına göre çalışırlar.</a:t>
            </a:r>
          </a:p>
          <a:p>
            <a:pPr lvl="1"/>
            <a:r>
              <a:rPr lang="tr-TR" sz="2000" dirty="0"/>
              <a:t>Belirli anahtar kelimelere veya cümlelere göre yanıt verirler.</a:t>
            </a:r>
          </a:p>
          <a:p>
            <a:pPr lvl="1"/>
            <a:r>
              <a:rPr lang="tr-TR" sz="2000" dirty="0"/>
              <a:t>Sınırlı ve belirli bir dizi görevi yerine getirmek için uygundur.</a:t>
            </a:r>
          </a:p>
          <a:p>
            <a:r>
              <a:rPr lang="tr-TR" sz="2400" b="1" dirty="0"/>
              <a:t>Yapay Zeka Tabanlı </a:t>
            </a:r>
            <a:r>
              <a:rPr lang="tr-TR" sz="2400" b="1" dirty="0" err="1"/>
              <a:t>Chatbotlar</a:t>
            </a:r>
            <a:r>
              <a:rPr lang="tr-TR" sz="2400" b="1" dirty="0"/>
              <a:t>:</a:t>
            </a:r>
            <a:endParaRPr lang="tr-TR" sz="2400" dirty="0"/>
          </a:p>
          <a:p>
            <a:pPr lvl="1"/>
            <a:r>
              <a:rPr lang="tr-TR" sz="2000" dirty="0"/>
              <a:t>Makine öğrenimi ve doğal dil işleme (NLP) tekniklerini kullanarak daha karmaşık ve doğal etkileşimler sunarlar.</a:t>
            </a:r>
          </a:p>
          <a:p>
            <a:pPr lvl="1"/>
            <a:r>
              <a:rPr lang="tr-TR" sz="2000" dirty="0"/>
              <a:t>Konuşmanın bağlamını anlayabilir ve daha esnek, insan benzeri yanıtlar verebilirler.</a:t>
            </a:r>
          </a:p>
          <a:p>
            <a:pPr lvl="1"/>
            <a:r>
              <a:rPr lang="tr-TR" sz="2000" dirty="0"/>
              <a:t>Zamanla kullanıcı etkileşimlerinden öğrenebilir ve kendini geliştirebilirler.</a:t>
            </a:r>
          </a:p>
          <a:p>
            <a:endParaRPr lang="tr-TR" dirty="0"/>
          </a:p>
        </p:txBody>
      </p:sp>
    </p:spTree>
    <p:extLst>
      <p:ext uri="{BB962C8B-B14F-4D97-AF65-F5344CB8AC3E}">
        <p14:creationId xmlns:p14="http://schemas.microsoft.com/office/powerpoint/2010/main" val="22142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0078" y="447040"/>
            <a:ext cx="10178322" cy="873760"/>
          </a:xfrm>
        </p:spPr>
        <p:txBody>
          <a:bodyPr/>
          <a:lstStyle/>
          <a:p>
            <a:r>
              <a:rPr lang="tr-TR" dirty="0" err="1"/>
              <a:t>Chatbotların</a:t>
            </a:r>
            <a:r>
              <a:rPr lang="tr-TR" dirty="0"/>
              <a:t> Kullanım Alanları</a:t>
            </a:r>
          </a:p>
        </p:txBody>
      </p:sp>
      <p:sp>
        <p:nvSpPr>
          <p:cNvPr id="4" name="Rectangle 1"/>
          <p:cNvSpPr>
            <a:spLocks noGrp="1" noChangeArrowheads="1"/>
          </p:cNvSpPr>
          <p:nvPr>
            <p:ph idx="1"/>
          </p:nvPr>
        </p:nvSpPr>
        <p:spPr bwMode="auto">
          <a:xfrm>
            <a:off x="1150078" y="1444372"/>
            <a:ext cx="1049770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tr-TR" altLang="tr-TR" b="1" i="0" u="none" strike="noStrike" cap="none" normalizeH="0" baseline="0" dirty="0" smtClean="0">
                <a:ln>
                  <a:noFill/>
                </a:ln>
                <a:solidFill>
                  <a:schemeClr val="tx1"/>
                </a:solidFill>
                <a:effectLst/>
                <a:latin typeface="Arial" panose="020B0604020202020204" pitchFamily="34" charset="0"/>
              </a:rPr>
              <a:t>Müşteri Hizmetleri:</a:t>
            </a:r>
            <a:endParaRPr kumimoji="0" lang="tr-TR" altLang="tr-TR"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Sıkça sorulan sorulara yanıt vererek müşteri temsilcilerinin yükünü azaltır.</a:t>
            </a: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Canlı sohbet, telefon veya sosyal medya üzerinden destek sağlar.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tr-TR" altLang="tr-TR" b="1" i="0" u="none" strike="noStrike" cap="none" normalizeH="0" baseline="0" dirty="0" smtClean="0">
                <a:ln>
                  <a:noFill/>
                </a:ln>
                <a:solidFill>
                  <a:schemeClr val="tx1"/>
                </a:solidFill>
                <a:effectLst/>
                <a:latin typeface="Arial" panose="020B0604020202020204" pitchFamily="34" charset="0"/>
              </a:rPr>
              <a:t>E-ticaret:</a:t>
            </a:r>
            <a:endParaRPr kumimoji="0" lang="tr-TR" altLang="tr-TR"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Ürün önerileri sunar, sipariş durumu hakkında bilgi verir ve alışveriş sepeti yönetimine yardımcı olur.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tr-TR" altLang="tr-TR" b="1" i="0" u="none" strike="noStrike" cap="none" normalizeH="0" baseline="0" dirty="0" smtClean="0">
                <a:ln>
                  <a:noFill/>
                </a:ln>
                <a:solidFill>
                  <a:schemeClr val="tx1"/>
                </a:solidFill>
                <a:effectLst/>
                <a:latin typeface="Arial" panose="020B0604020202020204" pitchFamily="34" charset="0"/>
              </a:rPr>
              <a:t>Bilgi Sağlama:</a:t>
            </a:r>
            <a:endParaRPr kumimoji="0" lang="tr-TR" altLang="tr-TR"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Hava durumu, haberler, finansal veriler gibi gerçek zamanlı bilgileri sağlar.</a:t>
            </a: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Örneğin, hava durumu botları, kullanıcıların bulunduğu yerin hava durumunu bildirebilir.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tr-TR" altLang="tr-TR" b="1" i="0" u="none" strike="noStrike" cap="none" normalizeH="0" baseline="0" dirty="0" smtClean="0">
                <a:ln>
                  <a:noFill/>
                </a:ln>
                <a:solidFill>
                  <a:schemeClr val="tx1"/>
                </a:solidFill>
                <a:effectLst/>
                <a:latin typeface="Arial" panose="020B0604020202020204" pitchFamily="34" charset="0"/>
              </a:rPr>
              <a:t>Eğitim ve Öğretim:</a:t>
            </a:r>
            <a:endParaRPr kumimoji="0" lang="tr-TR" altLang="tr-TR"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Öğrencilere ödevlerinde yardımcı olur, sınav hazırlığı için sorular sunar ve öğrenme materyalleri sağlar.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tr-TR" altLang="tr-TR" b="1" i="0" u="none" strike="noStrike" cap="none" normalizeH="0" baseline="0" dirty="0" smtClean="0">
                <a:ln>
                  <a:noFill/>
                </a:ln>
                <a:solidFill>
                  <a:schemeClr val="tx1"/>
                </a:solidFill>
                <a:effectLst/>
                <a:latin typeface="Arial" panose="020B0604020202020204" pitchFamily="34" charset="0"/>
              </a:rPr>
              <a:t>Sağlık:</a:t>
            </a:r>
            <a:endParaRPr kumimoji="0" lang="tr-TR" altLang="tr-TR"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Sağlık tavsiyeleri verir, randevu almayı kolaylaştırır ve belirtiler hakkında bilgi sağlar.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tr-TR" altLang="tr-TR" b="1" i="0" u="none" strike="noStrike" cap="none" normalizeH="0" baseline="0" dirty="0" smtClean="0">
                <a:ln>
                  <a:noFill/>
                </a:ln>
                <a:solidFill>
                  <a:schemeClr val="tx1"/>
                </a:solidFill>
                <a:effectLst/>
                <a:latin typeface="Arial" panose="020B0604020202020204" pitchFamily="34" charset="0"/>
              </a:rPr>
              <a:t>Eğlence:</a:t>
            </a:r>
            <a:endParaRPr kumimoji="0" lang="tr-TR" altLang="tr-TR"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tr-TR" altLang="tr-TR" b="0" i="0" u="none" strike="noStrike" cap="none" normalizeH="0" baseline="0" dirty="0" smtClean="0">
                <a:ln>
                  <a:noFill/>
                </a:ln>
                <a:solidFill>
                  <a:schemeClr val="tx1"/>
                </a:solidFill>
                <a:effectLst/>
                <a:latin typeface="Arial" panose="020B0604020202020204" pitchFamily="34" charset="0"/>
              </a:rPr>
              <a:t>Oyunlar oynar, şakalar yapar veya hikayeler anlatır.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38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Sohbet Botu: </a:t>
            </a:r>
            <a:r>
              <a:rPr lang="tr-TR" dirty="0" err="1" smtClean="0"/>
              <a:t>neu</a:t>
            </a:r>
            <a:endParaRPr lang="tr-TR" dirty="0"/>
          </a:p>
        </p:txBody>
      </p:sp>
      <p:sp>
        <p:nvSpPr>
          <p:cNvPr id="3" name="İçerik Yer Tutucusu 2"/>
          <p:cNvSpPr>
            <a:spLocks noGrp="1"/>
          </p:cNvSpPr>
          <p:nvPr>
            <p:ph idx="1"/>
          </p:nvPr>
        </p:nvSpPr>
        <p:spPr>
          <a:xfrm>
            <a:off x="1251678" y="1154545"/>
            <a:ext cx="10178322" cy="5430982"/>
          </a:xfrm>
        </p:spPr>
        <p:txBody>
          <a:bodyPr>
            <a:normAutofit lnSpcReduction="10000"/>
          </a:bodyPr>
          <a:lstStyle/>
          <a:p>
            <a:r>
              <a:rPr lang="tr-TR" dirty="0" err="1"/>
              <a:t>Chatbot</a:t>
            </a:r>
            <a:r>
              <a:rPr lang="tr-TR" dirty="0"/>
              <a:t>, kullanıcılarla doğal ve akıcı sohbetler yapabilen bir dijital asistandır. Günlük sohbetlerde kullanılacak dil kalıplarını ve yaygın konuları anlayarak, kullanıcılarla anlamlı ve bağlamlı diyaloglar kurar. Bu sayede kullanıcılar, botla samimi ve eğlenceli sohbetler gerçekleştirebilir. İşte bu </a:t>
            </a:r>
            <a:r>
              <a:rPr lang="tr-TR" dirty="0" err="1"/>
              <a:t>chatbotun</a:t>
            </a:r>
            <a:r>
              <a:rPr lang="tr-TR" dirty="0"/>
              <a:t> öne çıkan özellikleri:</a:t>
            </a:r>
          </a:p>
          <a:p>
            <a:pPr lvl="2"/>
            <a:r>
              <a:rPr lang="tr-TR" sz="2600" b="1" dirty="0" smtClean="0"/>
              <a:t> Günlük Sohbetler</a:t>
            </a:r>
          </a:p>
          <a:p>
            <a:pPr lvl="2"/>
            <a:r>
              <a:rPr lang="tr-TR" sz="2600" b="1" dirty="0" smtClean="0"/>
              <a:t> Bugün </a:t>
            </a:r>
            <a:r>
              <a:rPr lang="tr-TR" sz="2600" b="1" dirty="0"/>
              <a:t>Ne Yemeliyim</a:t>
            </a:r>
            <a:r>
              <a:rPr lang="tr-TR" sz="2600" b="1" dirty="0" smtClean="0"/>
              <a:t>?</a:t>
            </a:r>
          </a:p>
          <a:p>
            <a:pPr lvl="2"/>
            <a:r>
              <a:rPr lang="tr-TR" sz="2600" dirty="0" smtClean="0"/>
              <a:t> </a:t>
            </a:r>
            <a:r>
              <a:rPr lang="tr-TR" sz="2600" b="1" dirty="0" smtClean="0"/>
              <a:t>Evet/Hayır Soruları</a:t>
            </a:r>
            <a:endParaRPr lang="tr-TR" sz="2600" dirty="0"/>
          </a:p>
          <a:p>
            <a:pPr lvl="2"/>
            <a:r>
              <a:rPr lang="tr-TR" sz="2600" b="1" dirty="0" smtClean="0"/>
              <a:t> Şaka Yapabilme</a:t>
            </a:r>
          </a:p>
          <a:p>
            <a:pPr lvl="2"/>
            <a:r>
              <a:rPr lang="tr-TR" sz="2600" dirty="0" smtClean="0"/>
              <a:t> </a:t>
            </a:r>
            <a:r>
              <a:rPr lang="tr-TR" sz="2600" b="1" dirty="0" smtClean="0"/>
              <a:t>Masal Anlatabilme</a:t>
            </a:r>
          </a:p>
          <a:p>
            <a:pPr lvl="2"/>
            <a:r>
              <a:rPr lang="tr-TR" sz="2600" dirty="0" smtClean="0"/>
              <a:t> </a:t>
            </a:r>
            <a:r>
              <a:rPr lang="tr-TR" sz="2600" b="1" dirty="0" smtClean="0"/>
              <a:t>Ne </a:t>
            </a:r>
            <a:r>
              <a:rPr lang="tr-TR" sz="2600" b="1" dirty="0"/>
              <a:t>Giyebileceğini </a:t>
            </a:r>
            <a:r>
              <a:rPr lang="tr-TR" sz="2600" b="1" dirty="0" smtClean="0"/>
              <a:t>Söyleme</a:t>
            </a:r>
          </a:p>
          <a:p>
            <a:pPr lvl="2"/>
            <a:r>
              <a:rPr lang="tr-TR" sz="2600" dirty="0" smtClean="0"/>
              <a:t> </a:t>
            </a:r>
            <a:r>
              <a:rPr lang="tr-TR" sz="2600" b="1" dirty="0" smtClean="0"/>
              <a:t>Planlarını Söyleme</a:t>
            </a:r>
          </a:p>
          <a:p>
            <a:pPr lvl="2"/>
            <a:r>
              <a:rPr lang="tr-TR" sz="2600" dirty="0" smtClean="0"/>
              <a:t> </a:t>
            </a:r>
            <a:r>
              <a:rPr lang="tr-TR" sz="2600" b="1" dirty="0" smtClean="0"/>
              <a:t>Yazı-Tura Oyunu</a:t>
            </a:r>
            <a:endParaRPr lang="tr-TR" sz="2600" dirty="0"/>
          </a:p>
        </p:txBody>
      </p:sp>
    </p:spTree>
    <p:extLst>
      <p:ext uri="{BB962C8B-B14F-4D97-AF65-F5344CB8AC3E}">
        <p14:creationId xmlns:p14="http://schemas.microsoft.com/office/powerpoint/2010/main" val="233629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836815"/>
          </a:xfrm>
        </p:spPr>
        <p:txBody>
          <a:bodyPr>
            <a:normAutofit fontScale="90000"/>
          </a:bodyPr>
          <a:lstStyle/>
          <a:p>
            <a:pPr lvl="0"/>
            <a:r>
              <a:rPr lang="tr-TR" b="1" dirty="0"/>
              <a:t>Veri Seti ve İşleme</a:t>
            </a:r>
            <a:r>
              <a:rPr lang="tr-TR" dirty="0"/>
              <a:t/>
            </a:r>
            <a:br>
              <a:rPr lang="tr-TR" dirty="0"/>
            </a:br>
            <a:endParaRPr lang="tr-TR" dirty="0"/>
          </a:p>
        </p:txBody>
      </p:sp>
      <p:sp>
        <p:nvSpPr>
          <p:cNvPr id="3" name="İçerik Yer Tutucusu 2"/>
          <p:cNvSpPr>
            <a:spLocks noGrp="1"/>
          </p:cNvSpPr>
          <p:nvPr>
            <p:ph idx="1"/>
          </p:nvPr>
        </p:nvSpPr>
        <p:spPr>
          <a:xfrm>
            <a:off x="1251678" y="4086831"/>
            <a:ext cx="10178322" cy="1792761"/>
          </a:xfrm>
        </p:spPr>
        <p:txBody>
          <a:bodyPr/>
          <a:lstStyle/>
          <a:p>
            <a:r>
              <a:rPr lang="tr-TR" dirty="0"/>
              <a:t>B</a:t>
            </a:r>
            <a:r>
              <a:rPr lang="tr-TR" dirty="0" smtClean="0"/>
              <a:t>elirli </a:t>
            </a:r>
            <a:r>
              <a:rPr lang="tr-TR" dirty="0"/>
              <a:t>niyetler (</a:t>
            </a:r>
            <a:r>
              <a:rPr lang="tr-TR" dirty="0" err="1"/>
              <a:t>intents</a:t>
            </a:r>
            <a:r>
              <a:rPr lang="tr-TR" dirty="0"/>
              <a:t>) etrafında gruplandırılmıştır. Her niyet, bir dizi kullanıcı ifadesi (</a:t>
            </a:r>
            <a:r>
              <a:rPr lang="tr-TR" dirty="0" err="1"/>
              <a:t>pattern</a:t>
            </a:r>
            <a:r>
              <a:rPr lang="tr-TR" dirty="0"/>
              <a:t>) ve bu ifadelere karşılık gelen yanıtları (</a:t>
            </a:r>
            <a:r>
              <a:rPr lang="tr-TR" dirty="0" err="1"/>
              <a:t>response</a:t>
            </a:r>
            <a:r>
              <a:rPr lang="tr-TR" dirty="0"/>
              <a:t>) içerir. Örneğin, selamlaşma niyeti (</a:t>
            </a:r>
            <a:r>
              <a:rPr lang="tr-TR" dirty="0" err="1"/>
              <a:t>greeting</a:t>
            </a:r>
            <a:r>
              <a:rPr lang="tr-TR" dirty="0"/>
              <a:t>) için "</a:t>
            </a:r>
            <a:r>
              <a:rPr lang="tr-TR" dirty="0" err="1"/>
              <a:t>Hi</a:t>
            </a:r>
            <a:r>
              <a:rPr lang="tr-TR" dirty="0"/>
              <a:t>", "</a:t>
            </a:r>
            <a:r>
              <a:rPr lang="tr-TR" dirty="0" err="1"/>
              <a:t>Hello</a:t>
            </a:r>
            <a:r>
              <a:rPr lang="tr-TR" dirty="0"/>
              <a:t>" gibi ifadeler ve bunlara karşılık gelen "Hey :-)", "</a:t>
            </a:r>
            <a:r>
              <a:rPr lang="tr-TR" dirty="0" err="1"/>
              <a:t>Hello</a:t>
            </a:r>
            <a:r>
              <a:rPr lang="tr-TR" dirty="0"/>
              <a:t>" gibi yanıtlar bulunmaktadır.</a:t>
            </a:r>
          </a:p>
        </p:txBody>
      </p:sp>
      <p:pic>
        <p:nvPicPr>
          <p:cNvPr id="4" name="Resim 3"/>
          <p:cNvPicPr/>
          <p:nvPr/>
        </p:nvPicPr>
        <p:blipFill>
          <a:blip r:embed="rId2"/>
          <a:stretch>
            <a:fillRect/>
          </a:stretch>
        </p:blipFill>
        <p:spPr>
          <a:xfrm>
            <a:off x="868218" y="1371341"/>
            <a:ext cx="10880435" cy="2581823"/>
          </a:xfrm>
          <a:prstGeom prst="rect">
            <a:avLst/>
          </a:prstGeom>
        </p:spPr>
      </p:pic>
    </p:spTree>
    <p:extLst>
      <p:ext uri="{BB962C8B-B14F-4D97-AF65-F5344CB8AC3E}">
        <p14:creationId xmlns:p14="http://schemas.microsoft.com/office/powerpoint/2010/main" val="69144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864524"/>
          </a:xfrm>
        </p:spPr>
        <p:txBody>
          <a:bodyPr/>
          <a:lstStyle/>
          <a:p>
            <a:r>
              <a:rPr lang="tr-TR" dirty="0" smtClean="0"/>
              <a:t>Ön işleme adımları:</a:t>
            </a:r>
            <a:endParaRPr lang="tr-TR" dirty="0"/>
          </a:p>
        </p:txBody>
      </p:sp>
      <p:sp>
        <p:nvSpPr>
          <p:cNvPr id="10" name="Dikdörtgen 9"/>
          <p:cNvSpPr/>
          <p:nvPr/>
        </p:nvSpPr>
        <p:spPr>
          <a:xfrm>
            <a:off x="1435420" y="1246909"/>
            <a:ext cx="3191998" cy="530145"/>
          </a:xfrm>
          <a:prstGeom prst="rect">
            <a:avLst/>
          </a:prstGeom>
        </p:spPr>
        <p:txBody>
          <a:bodyPr wrap="square">
            <a:spAutoFit/>
          </a:bodyPr>
          <a:lstStyle/>
          <a:p>
            <a:pPr lvl="0" algn="just">
              <a:lnSpc>
                <a:spcPct val="107000"/>
              </a:lnSpc>
              <a:spcAft>
                <a:spcPts val="800"/>
              </a:spcAft>
            </a:pPr>
            <a:r>
              <a:rPr lang="tr-TR" sz="28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1.Tokenizasyon</a:t>
            </a:r>
            <a:r>
              <a:rPr lang="tr-TR" sz="2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tr-TR"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Resim 13"/>
          <p:cNvPicPr/>
          <p:nvPr/>
        </p:nvPicPr>
        <p:blipFill>
          <a:blip r:embed="rId2">
            <a:extLst>
              <a:ext uri="{28A0092B-C50C-407E-A947-70E740481C1C}">
                <a14:useLocalDpi xmlns:a14="http://schemas.microsoft.com/office/drawing/2010/main" val="0"/>
              </a:ext>
            </a:extLst>
          </a:blip>
          <a:stretch>
            <a:fillRect/>
          </a:stretch>
        </p:blipFill>
        <p:spPr>
          <a:xfrm>
            <a:off x="1251678" y="1998400"/>
            <a:ext cx="5465272" cy="2021002"/>
          </a:xfrm>
          <a:prstGeom prst="rect">
            <a:avLst/>
          </a:prstGeom>
        </p:spPr>
      </p:pic>
      <p:pic>
        <p:nvPicPr>
          <p:cNvPr id="11" name="Resim 10"/>
          <p:cNvPicPr>
            <a:picLocks noChangeAspect="1"/>
          </p:cNvPicPr>
          <p:nvPr/>
        </p:nvPicPr>
        <p:blipFill>
          <a:blip r:embed="rId3"/>
          <a:stretch>
            <a:fillRect/>
          </a:stretch>
        </p:blipFill>
        <p:spPr>
          <a:xfrm>
            <a:off x="682212" y="4985314"/>
            <a:ext cx="11317253" cy="1016634"/>
          </a:xfrm>
          <a:prstGeom prst="rect">
            <a:avLst/>
          </a:prstGeom>
        </p:spPr>
      </p:pic>
      <p:sp>
        <p:nvSpPr>
          <p:cNvPr id="12" name="Metin kutusu 11"/>
          <p:cNvSpPr txBox="1"/>
          <p:nvPr/>
        </p:nvSpPr>
        <p:spPr>
          <a:xfrm>
            <a:off x="1244555" y="4240748"/>
            <a:ext cx="8130354" cy="523220"/>
          </a:xfrm>
          <a:prstGeom prst="rect">
            <a:avLst/>
          </a:prstGeom>
          <a:noFill/>
        </p:spPr>
        <p:txBody>
          <a:bodyPr wrap="square" rtlCol="0">
            <a:spAutoFit/>
          </a:bodyPr>
          <a:lstStyle/>
          <a:p>
            <a:r>
              <a:rPr lang="tr-TR" sz="2800" b="1" dirty="0" smtClean="0"/>
              <a:t>2.İstemediğimiz </a:t>
            </a:r>
            <a:r>
              <a:rPr lang="tr-TR" sz="2800" b="1" dirty="0" err="1"/>
              <a:t>T</a:t>
            </a:r>
            <a:r>
              <a:rPr lang="tr-TR" sz="2800" b="1" dirty="0" err="1" smtClean="0"/>
              <a:t>okenleri</a:t>
            </a:r>
            <a:r>
              <a:rPr lang="tr-TR" sz="2800" b="1" dirty="0" smtClean="0"/>
              <a:t> Görmezden Gelme:</a:t>
            </a:r>
            <a:endParaRPr lang="tr-TR" sz="2800" b="1" dirty="0"/>
          </a:p>
        </p:txBody>
      </p:sp>
    </p:spTree>
    <p:extLst>
      <p:ext uri="{BB962C8B-B14F-4D97-AF65-F5344CB8AC3E}">
        <p14:creationId xmlns:p14="http://schemas.microsoft.com/office/powerpoint/2010/main" val="354192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01964" y="11360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pic>
        <p:nvPicPr>
          <p:cNvPr id="3073" name="Resim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493" y="1506971"/>
            <a:ext cx="5784561" cy="2803262"/>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1128236" y="612853"/>
            <a:ext cx="4557658" cy="523220"/>
          </a:xfrm>
          <a:prstGeom prst="rect">
            <a:avLst/>
          </a:prstGeom>
        </p:spPr>
        <p:txBody>
          <a:bodyPr wrap="none">
            <a:spAutoFit/>
          </a:bodyPr>
          <a:lstStyle/>
          <a:p>
            <a:pPr lvl="0" algn="just" eaLnBrk="0" fontAlgn="base" hangingPunct="0">
              <a:spcBef>
                <a:spcPct val="0"/>
              </a:spcBef>
              <a:spcAft>
                <a:spcPct val="0"/>
              </a:spcAft>
            </a:pPr>
            <a:r>
              <a:rPr lang="tr-TR" altLang="tr-TR" sz="2800" b="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3.Kök </a:t>
            </a:r>
            <a:r>
              <a:rPr lang="tr-TR" altLang="tr-TR" sz="2800" b="1" dirty="0">
                <a:solidFill>
                  <a:srgbClr val="000000"/>
                </a:solidFill>
                <a:latin typeface="Arial" panose="020B0604020202020204" pitchFamily="34" charset="0"/>
                <a:ea typeface="Times New Roman" panose="02020603050405020304" pitchFamily="18" charset="0"/>
                <a:cs typeface="Arial" panose="020B0604020202020204" pitchFamily="34" charset="0"/>
              </a:rPr>
              <a:t>Bulma (</a:t>
            </a:r>
            <a:r>
              <a:rPr lang="tr-TR" altLang="tr-TR" sz="28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Stemming</a:t>
            </a:r>
            <a:r>
              <a:rPr lang="tr-TR" altLang="tr-TR" sz="2800" b="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tr-TR" altLang="tr-TR" sz="2800" b="1" dirty="0">
              <a:latin typeface="Arial" panose="020B0604020202020204" pitchFamily="34" charset="0"/>
            </a:endParaRPr>
          </a:p>
        </p:txBody>
      </p:sp>
    </p:spTree>
    <p:extLst>
      <p:ext uri="{BB962C8B-B14F-4D97-AF65-F5344CB8AC3E}">
        <p14:creationId xmlns:p14="http://schemas.microsoft.com/office/powerpoint/2010/main" val="199849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251678" y="472978"/>
            <a:ext cx="6030754" cy="530145"/>
          </a:xfrm>
          <a:prstGeom prst="rect">
            <a:avLst/>
          </a:prstGeom>
        </p:spPr>
        <p:txBody>
          <a:bodyPr wrap="none">
            <a:spAutoFit/>
          </a:bodyPr>
          <a:lstStyle/>
          <a:p>
            <a:pPr lvl="0" algn="just">
              <a:lnSpc>
                <a:spcPct val="107000"/>
              </a:lnSpc>
              <a:spcAft>
                <a:spcPts val="800"/>
              </a:spcAft>
            </a:pPr>
            <a:r>
              <a:rPr lang="tr-TR" sz="28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4.Sözcük </a:t>
            </a:r>
            <a:r>
              <a:rPr lang="tr-TR" sz="2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Çantası (</a:t>
            </a:r>
            <a:r>
              <a:rPr lang="tr-TR" sz="2800" b="1"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Bag</a:t>
            </a:r>
            <a:r>
              <a:rPr lang="tr-TR" sz="2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of </a:t>
            </a:r>
            <a:r>
              <a:rPr lang="tr-TR" sz="2800" b="1"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Words</a:t>
            </a:r>
            <a:r>
              <a:rPr lang="tr-TR" sz="2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tr-TR"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1251678" y="1175991"/>
            <a:ext cx="10025922" cy="4920009"/>
          </a:xfrm>
          <a:prstGeom prst="rect">
            <a:avLst/>
          </a:prstGeom>
        </p:spPr>
      </p:pic>
    </p:spTree>
    <p:extLst>
      <p:ext uri="{BB962C8B-B14F-4D97-AF65-F5344CB8AC3E}">
        <p14:creationId xmlns:p14="http://schemas.microsoft.com/office/powerpoint/2010/main" val="262759943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Rozet</Template>
  <TotalTime>176</TotalTime>
  <Words>777</Words>
  <Application>Microsoft Office PowerPoint</Application>
  <PresentationFormat>Geniş ekran</PresentationFormat>
  <Paragraphs>86</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Calibri</vt:lpstr>
      <vt:lpstr>Gill Sans MT</vt:lpstr>
      <vt:lpstr>Impact</vt:lpstr>
      <vt:lpstr>JetBrains Mono</vt:lpstr>
      <vt:lpstr>Times New Roman</vt:lpstr>
      <vt:lpstr>Wingdings</vt:lpstr>
      <vt:lpstr>Badge</vt:lpstr>
      <vt:lpstr>Doğal Dil İşleme ChatBot-Neu</vt:lpstr>
      <vt:lpstr>Chatbot nedir?</vt:lpstr>
      <vt:lpstr>Chatbotların Türleri </vt:lpstr>
      <vt:lpstr>Chatbotların Kullanım Alanları</vt:lpstr>
      <vt:lpstr>Sohbet Botu: neu</vt:lpstr>
      <vt:lpstr>Veri Seti ve İşleme </vt:lpstr>
      <vt:lpstr>Ön işleme adımları:</vt:lpstr>
      <vt:lpstr>PowerPoint Sunusu</vt:lpstr>
      <vt:lpstr>PowerPoint Sunusu</vt:lpstr>
      <vt:lpstr>PowerPoint Sunusu</vt:lpstr>
      <vt:lpstr>Model Seçme:</vt:lpstr>
      <vt:lpstr>Model Eğitimi</vt:lpstr>
      <vt:lpstr>Model performans değerlendirmesi</vt:lpstr>
      <vt:lpstr>Sonuçlar </vt:lpstr>
      <vt:lpstr>Uygulama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Doğal Dil İşleme ChatBot-Neu</dc:title>
  <dc:creator>Hasan</dc:creator>
  <cp:lastModifiedBy>Hasan</cp:lastModifiedBy>
  <cp:revision>10</cp:revision>
  <dcterms:created xsi:type="dcterms:W3CDTF">2024-05-28T22:33:35Z</dcterms:created>
  <dcterms:modified xsi:type="dcterms:W3CDTF">2024-05-29T07:10:44Z</dcterms:modified>
</cp:coreProperties>
</file>