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85" r:id="rId19"/>
    <p:sldId id="274" r:id="rId20"/>
    <p:sldId id="273" r:id="rId21"/>
    <p:sldId id="276" r:id="rId22"/>
    <p:sldId id="277" r:id="rId23"/>
    <p:sldId id="278" r:id="rId24"/>
    <p:sldId id="279" r:id="rId25"/>
    <p:sldId id="281" r:id="rId26"/>
    <p:sldId id="284" r:id="rId27"/>
    <p:sldId id="275" r:id="rId28"/>
    <p:sldId id="282" r:id="rId29"/>
    <p:sldId id="283" r:id="rId3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3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8" y="630938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9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6" y="5979198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3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85AD9A8-6C9C-4E0B-A9C3-E4DC7E896DC3}" type="datetimeFigureOut">
              <a:rPr lang="tr-TR" smtClean="0"/>
              <a:t>5.01.2024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9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63F140C-2678-4B38-8E54-94CDC5582F95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38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D9A8-6C9C-4E0B-A9C3-E4DC7E896DC3}" type="datetimeFigureOut">
              <a:rPr lang="tr-TR" smtClean="0"/>
              <a:t>5.01.2024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140C-2678-4B38-8E54-94CDC5582F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858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2" y="382386"/>
            <a:ext cx="1492132" cy="560040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382387"/>
            <a:ext cx="8392585" cy="560040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D9A8-6C9C-4E0B-A9C3-E4DC7E896DC3}" type="datetimeFigureOut">
              <a:rPr lang="tr-TR" smtClean="0"/>
              <a:t>5.01.2024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140C-2678-4B38-8E54-94CDC5582F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258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D9A8-6C9C-4E0B-A9C3-E4DC7E896DC3}" type="datetimeFigureOut">
              <a:rPr lang="tr-TR" smtClean="0"/>
              <a:t>5.01.2024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140C-2678-4B38-8E54-94CDC5582F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766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30" y="1073890"/>
            <a:ext cx="8187071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1" y="5159783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7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5AD9A8-6C9C-4E0B-A9C3-E4DC7E896DC3}" type="datetimeFigureOut">
              <a:rPr lang="tr-TR" smtClean="0"/>
              <a:t>5.01.2024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7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63F140C-2678-4B38-8E54-94CDC5582F95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1" y="0"/>
            <a:ext cx="2814639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68003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D9A8-6C9C-4E0B-A9C3-E4DC7E896DC3}" type="datetimeFigureOut">
              <a:rPr lang="tr-TR" smtClean="0"/>
              <a:t>5.01.2024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140C-2678-4B38-8E54-94CDC5582F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49514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9" y="381002"/>
            <a:ext cx="10172700" cy="149351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9" y="2199635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5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D9A8-6C9C-4E0B-A9C3-E4DC7E896DC3}" type="datetimeFigureOut">
              <a:rPr lang="tr-TR" smtClean="0"/>
              <a:t>5.01.2024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140C-2678-4B38-8E54-94CDC5582F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19971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D9A8-6C9C-4E0B-A9C3-E4DC7E896DC3}" type="datetimeFigureOut">
              <a:rPr lang="tr-TR" smtClean="0"/>
              <a:t>5.01.2024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140C-2678-4B38-8E54-94CDC5582F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910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D9A8-6C9C-4E0B-A9C3-E4DC7E896DC3}" type="datetimeFigureOut">
              <a:rPr lang="tr-TR" smtClean="0"/>
              <a:t>5.01.2024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140C-2678-4B38-8E54-94CDC5582F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867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3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5" y="457201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9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2" y="6375679"/>
            <a:ext cx="1233355" cy="348462"/>
          </a:xfrm>
        </p:spPr>
        <p:txBody>
          <a:bodyPr/>
          <a:lstStyle/>
          <a:p>
            <a:fld id="{785AD9A8-6C9C-4E0B-A9C3-E4DC7E896DC3}" type="datetimeFigureOut">
              <a:rPr lang="tr-TR" smtClean="0"/>
              <a:t>5.01.2024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9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5" y="6375679"/>
            <a:ext cx="1232456" cy="345796"/>
          </a:xfrm>
        </p:spPr>
        <p:txBody>
          <a:bodyPr/>
          <a:lstStyle/>
          <a:p>
            <a:fld id="{063F140C-2678-4B38-8E54-94CDC5582F95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5124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5" y="2"/>
            <a:ext cx="7355585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3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4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1" y="6375679"/>
            <a:ext cx="1232456" cy="348462"/>
          </a:xfrm>
        </p:spPr>
        <p:txBody>
          <a:bodyPr/>
          <a:lstStyle/>
          <a:p>
            <a:fld id="{785AD9A8-6C9C-4E0B-A9C3-E4DC7E896DC3}" type="datetimeFigureOut">
              <a:rPr lang="tr-TR" smtClean="0"/>
              <a:t>5.01.2024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9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63F140C-2678-4B38-8E54-94CDC5582F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622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7" y="382385"/>
            <a:ext cx="10178323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7" y="2286003"/>
            <a:ext cx="10178323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7" y="6375679"/>
            <a:ext cx="2329723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85AD9A8-6C9C-4E0B-A9C3-E4DC7E896DC3}" type="datetimeFigureOut">
              <a:rPr lang="tr-TR" smtClean="0"/>
              <a:t>5.01.2024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2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3F140C-2678-4B38-8E54-94CDC5582F95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1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971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25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 userDrawn="1">
          <p15:clr>
            <a:srgbClr val="F26B43"/>
          </p15:clr>
        </p15:guide>
        <p15:guide id="2" pos="7200" userDrawn="1">
          <p15:clr>
            <a:srgbClr val="F26B43"/>
          </p15:clr>
        </p15:guide>
        <p15:guide id="3" orient="horz" pos="4008" userDrawn="1">
          <p15:clr>
            <a:srgbClr val="F26B43"/>
          </p15:clr>
        </p15:guide>
        <p15:guide id="4" orient="horz" pos="1440" userDrawn="1">
          <p15:clr>
            <a:srgbClr val="F26B43"/>
          </p15:clr>
        </p15:guide>
        <p15:guide id="5" orient="horz" pos="3720" userDrawn="1">
          <p15:clr>
            <a:srgbClr val="F26B43"/>
          </p15:clr>
        </p15:guide>
        <p15:guide id="6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09" y="833121"/>
            <a:ext cx="4839594" cy="48158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291699" y="1902062"/>
            <a:ext cx="7738814" cy="3665619"/>
          </a:xfr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sz="10800" dirty="0">
                <a:solidFill>
                  <a:schemeClr val="tx2">
                    <a:alpha val="90000"/>
                  </a:schemeClr>
                </a:solidFill>
                <a:effectLst/>
              </a:rPr>
              <a:t>Gold Price </a:t>
            </a:r>
            <a:r>
              <a:rPr lang="en-US" dirty="0" smtClean="0">
                <a:solidFill>
                  <a:schemeClr val="tx2">
                    <a:alpha val="90000"/>
                  </a:schemeClr>
                </a:solidFill>
                <a:effectLst/>
              </a:rPr>
              <a:t>Prediction</a:t>
            </a:r>
            <a:r>
              <a:rPr lang="en-US" dirty="0" smtClean="0"/>
              <a:t/>
            </a:r>
            <a:br>
              <a:rPr lang="en-US" dirty="0" smtClean="0"/>
            </a:b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Hasan Denizhan</a:t>
            </a:r>
            <a:endParaRPr lang="tr-TR" dirty="0"/>
          </a:p>
        </p:txBody>
      </p:sp>
      <p:pic>
        <p:nvPicPr>
          <p:cNvPr id="1026" name="Picture 2" descr="Gold Icon - Download in Glyph Sty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5" y="4985647"/>
            <a:ext cx="1527076" cy="152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87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263288" y="520303"/>
            <a:ext cx="9680483" cy="56323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61925" cmpd="tri">
            <a:solidFill>
              <a:schemeClr val="accent1"/>
            </a:solidFill>
            <a:bevel/>
          </a:ln>
        </p:spPr>
        <p:txBody>
          <a:bodyPr wrap="square">
            <a:spAutoFit/>
          </a:bodyPr>
          <a:lstStyle/>
          <a:p>
            <a:r>
              <a:rPr lang="tr-TR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Gereksiz sütunları kaldır</a:t>
            </a:r>
          </a:p>
          <a:p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df.drop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.‘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%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'], </a:t>
            </a:r>
            <a:r>
              <a:rPr lang="tr-TR" sz="20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</a:t>
            </a:r>
            <a:r>
              <a:rPr lang="tr-TR" sz="2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tr-TR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0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inplace</a:t>
            </a:r>
            <a:r>
              <a:rPr lang="tr-TR" sz="2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tr-TR" sz="20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tr-TR" sz="2000" dirty="0" smtClean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Tarih sütununu </a:t>
            </a:r>
            <a:r>
              <a:rPr lang="tr-TR" sz="20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tr-TR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formatına çevir ve sırala</a:t>
            </a:r>
          </a:p>
          <a:p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pd.to_datetime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df.sort_values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0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ascending</a:t>
            </a:r>
            <a:r>
              <a:rPr lang="tr-TR" sz="2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tr-TR" sz="20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0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inplace</a:t>
            </a:r>
            <a:r>
              <a:rPr lang="tr-TR" sz="2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tr-TR" sz="20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df.reset_index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</a:t>
            </a:r>
            <a:r>
              <a:rPr lang="tr-TR" sz="2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tr-TR" sz="20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0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inplace</a:t>
            </a:r>
            <a:r>
              <a:rPr lang="tr-TR" sz="2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tr-TR" sz="20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tr-TR" sz="2000" dirty="0" smtClean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Sayısal sütunlardaki virgülleri kaldır</a:t>
            </a:r>
          </a:p>
          <a:p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NumCols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df.columns.drop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NumCols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NumCols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 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‘, ‘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 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 ‘ 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}, </a:t>
            </a:r>
            <a:r>
              <a:rPr lang="tr-TR" sz="20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tr-TR" sz="2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tr-TR" sz="20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NumCols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NumCols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astype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'float64'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tr-TR" sz="2000" dirty="0" smtClean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Tarih sütunundaki tekrar eden satırları kontrol et</a:t>
            </a:r>
          </a:p>
          <a:p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df.duplicated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tr-TR" sz="2000" dirty="0" smtClean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Eksik değerleri kontrol et</a:t>
            </a:r>
          </a:p>
          <a:p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df.isnull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tr-TR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3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89" y="393694"/>
            <a:ext cx="11887212" cy="594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80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51677" y="382385"/>
            <a:ext cx="10178323" cy="824115"/>
          </a:xfrm>
        </p:spPr>
        <p:txBody>
          <a:bodyPr>
            <a:normAutofit fontScale="90000"/>
          </a:bodyPr>
          <a:lstStyle/>
          <a:p>
            <a:r>
              <a:rPr lang="tr-TR" dirty="0"/>
              <a:t>3.Eğitim ve Test Veri Setlerinin Oluşturulması:</a:t>
            </a:r>
            <a:br>
              <a:rPr lang="tr-TR" dirty="0"/>
            </a:b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251677" y="2587089"/>
            <a:ext cx="9680483" cy="707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61925" cmpd="tri">
            <a:solidFill>
              <a:schemeClr val="accent1"/>
            </a:solidFill>
            <a:bevel/>
          </a:ln>
        </p:spPr>
        <p:txBody>
          <a:bodyPr wrap="square">
            <a:spAutoFit/>
          </a:bodyPr>
          <a:lstStyle/>
          <a:p>
            <a:r>
              <a:rPr lang="tr-TR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Test verisi boyutunu belirle</a:t>
            </a:r>
          </a:p>
          <a:p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test_size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df.Date.dt.year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2021].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</a:t>
            </a:r>
            <a:r>
              <a:rPr lang="tr-TR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tr-TR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43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89" y="317500"/>
            <a:ext cx="11887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9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912077" y="1380589"/>
            <a:ext cx="8070123" cy="31700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61925" cmpd="tri">
            <a:solidFill>
              <a:schemeClr val="accent1"/>
            </a:solidFill>
            <a:bevel/>
          </a:ln>
        </p:spPr>
        <p:txBody>
          <a:bodyPr wrap="square">
            <a:spAutoFit/>
          </a:bodyPr>
          <a:lstStyle/>
          <a:p>
            <a:r>
              <a:rPr lang="tr-TR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Veriyi </a:t>
            </a:r>
            <a:r>
              <a:rPr lang="tr-TR" sz="20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  <a:r>
              <a:rPr lang="tr-TR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</a:t>
            </a:r>
          </a:p>
          <a:p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scaler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MinMaxScaler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scaler.fit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df.Price.values.reshape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(-1, 1))</a:t>
            </a:r>
          </a:p>
          <a:p>
            <a:endParaRPr lang="tr-TR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Hareketli pencere boyutunu belirle</a:t>
            </a:r>
          </a:p>
          <a:p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window_size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60</a:t>
            </a:r>
          </a:p>
          <a:p>
            <a:endParaRPr lang="tr-TR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Eğitim veri setini oluştur</a:t>
            </a:r>
          </a:p>
          <a:p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train_data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df.Price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[:-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test_size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train_data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scaler.transform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train_data.values.reshape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(-1, 1))</a:t>
            </a:r>
            <a:endParaRPr lang="tr-TR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54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1552938" y="961489"/>
            <a:ext cx="8632462" cy="47089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61925" cmpd="tri">
            <a:solidFill>
              <a:schemeClr val="accent1"/>
            </a:solidFill>
            <a:bevel/>
          </a:ln>
        </p:spPr>
        <p:txBody>
          <a:bodyPr wrap="square">
            <a:spAutoFit/>
          </a:bodyPr>
          <a:lstStyle/>
          <a:p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[], []</a:t>
            </a:r>
          </a:p>
          <a:p>
            <a:endParaRPr lang="tr-TR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tr-TR" sz="20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window_size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train_data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)):</a:t>
            </a:r>
          </a:p>
          <a:p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X_train.append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train_data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 -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window_size:i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y_train.append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train_data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[i, </a:t>
            </a:r>
            <a:r>
              <a:rPr lang="tr-TR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endParaRPr lang="tr-TR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Test veri setini oluştur</a:t>
            </a:r>
          </a:p>
          <a:p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test_data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df.Price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[-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test_size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window_size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:]</a:t>
            </a:r>
          </a:p>
          <a:p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test_data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scaler.transform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test_data.values.reshape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(-1, </a:t>
            </a:r>
            <a:r>
              <a:rPr lang="tr-TR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endParaRPr lang="tr-TR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[], []</a:t>
            </a:r>
          </a:p>
          <a:p>
            <a:endParaRPr lang="tr-TR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sz="20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tr-TR" sz="20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window_size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test_data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)):</a:t>
            </a:r>
          </a:p>
          <a:p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X_test.append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test_data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 -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window_size:i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y_test.append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test_data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[i, </a:t>
            </a:r>
            <a:r>
              <a:rPr lang="tr-TR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379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565638" y="1215489"/>
            <a:ext cx="8632462" cy="25545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61925" cmpd="tri">
            <a:solidFill>
              <a:schemeClr val="accent1"/>
            </a:solidFill>
            <a:bevel/>
          </a:ln>
        </p:spPr>
        <p:txBody>
          <a:bodyPr wrap="square">
            <a:spAutoFit/>
          </a:bodyPr>
          <a:lstStyle/>
          <a:p>
            <a:r>
              <a:rPr lang="tr-TR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Veriyi uygun hale getir</a:t>
            </a:r>
          </a:p>
          <a:p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[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endParaRPr lang="tr-TR" sz="2000" dirty="0" smtClean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np.reshape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X_train.shape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[0],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X_train.shape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[1], 1))</a:t>
            </a:r>
          </a:p>
          <a:p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np.reshape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X_test.shape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[0],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X_test.shape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[1], 1))</a:t>
            </a:r>
          </a:p>
          <a:p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np.reshape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(-1, 1))</a:t>
            </a:r>
          </a:p>
          <a:p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np.reshape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(-1, 1))</a:t>
            </a:r>
          </a:p>
        </p:txBody>
      </p:sp>
    </p:spTree>
    <p:extLst>
      <p:ext uri="{BB962C8B-B14F-4D97-AF65-F5344CB8AC3E}">
        <p14:creationId xmlns:p14="http://schemas.microsoft.com/office/powerpoint/2010/main" val="718838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21477" y="188174"/>
            <a:ext cx="10940323" cy="1128915"/>
          </a:xfrm>
        </p:spPr>
        <p:txBody>
          <a:bodyPr>
            <a:noAutofit/>
          </a:bodyPr>
          <a:lstStyle/>
          <a:p>
            <a:r>
              <a:rPr lang="tr-TR" sz="4000" dirty="0" smtClean="0"/>
              <a:t>4.LSTM</a:t>
            </a:r>
            <a:r>
              <a:rPr lang="tr-TR" dirty="0"/>
              <a:t>(</a:t>
            </a:r>
            <a:r>
              <a:rPr lang="tr-TR" dirty="0" err="1"/>
              <a:t>Long</a:t>
            </a:r>
            <a:r>
              <a:rPr lang="tr-TR" dirty="0"/>
              <a:t> </a:t>
            </a:r>
            <a:r>
              <a:rPr lang="tr-TR" dirty="0" err="1"/>
              <a:t>Short-Term</a:t>
            </a:r>
            <a:r>
              <a:rPr lang="tr-TR" dirty="0"/>
              <a:t> Memory)</a:t>
            </a:r>
            <a:r>
              <a:rPr lang="tr-TR" sz="4000" dirty="0" smtClean="0"/>
              <a:t> </a:t>
            </a:r>
            <a:r>
              <a:rPr lang="tr-TR" sz="4000" dirty="0"/>
              <a:t>Modelinin Tanımlanması ve Eğitilmesi:</a:t>
            </a:r>
            <a:br>
              <a:rPr lang="tr-TR" sz="4000" dirty="0"/>
            </a:br>
            <a:endParaRPr lang="tr-TR" sz="4000" dirty="0"/>
          </a:p>
        </p:txBody>
      </p:sp>
      <p:sp>
        <p:nvSpPr>
          <p:cNvPr id="4" name="Dikdörtgen 3"/>
          <p:cNvSpPr/>
          <p:nvPr/>
        </p:nvSpPr>
        <p:spPr>
          <a:xfrm>
            <a:off x="362676" y="1469489"/>
            <a:ext cx="11270523" cy="50167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61925" cmpd="tri">
            <a:solidFill>
              <a:schemeClr val="accent1"/>
            </a:solidFill>
            <a:bevel/>
          </a:ln>
        </p:spPr>
        <p:txBody>
          <a:bodyPr wrap="square">
            <a:spAutoFit/>
          </a:bodyPr>
          <a:lstStyle/>
          <a:p>
            <a:r>
              <a:rPr lang="tr-TR" sz="20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tr-TR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define_model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tr-TR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input1 =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window_size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1))</a:t>
            </a:r>
          </a:p>
          <a:p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x = LSTM(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units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=128,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return_sequences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=True)(input1)</a:t>
            </a:r>
          </a:p>
          <a:p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x =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(0.2)(x)</a:t>
            </a:r>
          </a:p>
          <a:p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x = LSTM(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units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=64,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return_sequences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=True)(x)</a:t>
            </a:r>
          </a:p>
          <a:p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x =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(0.2)(x)</a:t>
            </a:r>
          </a:p>
          <a:p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x = LSTM(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units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=32)(x)</a:t>
            </a:r>
          </a:p>
          <a:p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x =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(0.2)(x)</a:t>
            </a:r>
          </a:p>
          <a:p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dnn_output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Dense(1)(x)</a:t>
            </a:r>
          </a:p>
          <a:p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model = Model(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=input1,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=[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dnn_output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model.compile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mean_squared_error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Nadam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model.summary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0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r>
              <a:rPr lang="tr-TR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Modeli eğit</a:t>
            </a:r>
          </a:p>
          <a:p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=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define_model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model.fit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=200,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=32,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validation_split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=0.1,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verbose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2700171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893455" y="557840"/>
            <a:ext cx="689956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Model: "model"</a:t>
            </a:r>
          </a:p>
          <a:p>
            <a:r>
              <a:rPr lang="tr-TR" sz="1400" dirty="0"/>
              <a:t>_________________________________________________________________</a:t>
            </a:r>
          </a:p>
          <a:p>
            <a:r>
              <a:rPr lang="tr-TR" sz="1400" dirty="0"/>
              <a:t> </a:t>
            </a:r>
            <a:r>
              <a:rPr lang="tr-TR" sz="1400" dirty="0" err="1"/>
              <a:t>Layer</a:t>
            </a:r>
            <a:r>
              <a:rPr lang="tr-TR" sz="1400" dirty="0"/>
              <a:t> (</a:t>
            </a:r>
            <a:r>
              <a:rPr lang="tr-TR" sz="1400" dirty="0" err="1"/>
              <a:t>type</a:t>
            </a:r>
            <a:r>
              <a:rPr lang="tr-TR" sz="1400" dirty="0"/>
              <a:t>)                </a:t>
            </a:r>
            <a:r>
              <a:rPr lang="tr-TR" sz="1400" dirty="0" err="1"/>
              <a:t>Output</a:t>
            </a:r>
            <a:r>
              <a:rPr lang="tr-TR" sz="1400" dirty="0"/>
              <a:t> </a:t>
            </a:r>
            <a:r>
              <a:rPr lang="tr-TR" sz="1400" dirty="0" err="1"/>
              <a:t>Shape</a:t>
            </a:r>
            <a:r>
              <a:rPr lang="tr-TR" sz="1400" dirty="0"/>
              <a:t>              Param #   </a:t>
            </a:r>
          </a:p>
          <a:p>
            <a:r>
              <a:rPr lang="tr-TR" sz="1400" dirty="0"/>
              <a:t>=================================================================</a:t>
            </a:r>
          </a:p>
          <a:p>
            <a:r>
              <a:rPr lang="tr-TR" sz="1400" dirty="0"/>
              <a:t> input_1 (</a:t>
            </a:r>
            <a:r>
              <a:rPr lang="tr-TR" sz="1400" dirty="0" err="1"/>
              <a:t>InputLayer</a:t>
            </a:r>
            <a:r>
              <a:rPr lang="tr-TR" sz="1400" dirty="0"/>
              <a:t>)        [(</a:t>
            </a:r>
            <a:r>
              <a:rPr lang="tr-TR" sz="1400" dirty="0" err="1"/>
              <a:t>None</a:t>
            </a:r>
            <a:r>
              <a:rPr lang="tr-TR" sz="1400" dirty="0"/>
              <a:t>, 60, 1)]           0         </a:t>
            </a:r>
          </a:p>
          <a:p>
            <a:r>
              <a:rPr lang="tr-TR" sz="1400" dirty="0"/>
              <a:t>                                                                 </a:t>
            </a:r>
          </a:p>
          <a:p>
            <a:r>
              <a:rPr lang="tr-TR" sz="1400" dirty="0"/>
              <a:t> </a:t>
            </a:r>
            <a:r>
              <a:rPr lang="tr-TR" sz="1400" dirty="0" err="1"/>
              <a:t>lstm</a:t>
            </a:r>
            <a:r>
              <a:rPr lang="tr-TR" sz="1400" dirty="0"/>
              <a:t> (LSTM)                 (</a:t>
            </a:r>
            <a:r>
              <a:rPr lang="tr-TR" sz="1400" dirty="0" err="1"/>
              <a:t>None</a:t>
            </a:r>
            <a:r>
              <a:rPr lang="tr-TR" sz="1400" dirty="0"/>
              <a:t>, 60, 128)           66560     </a:t>
            </a:r>
          </a:p>
          <a:p>
            <a:r>
              <a:rPr lang="tr-TR" sz="1400" dirty="0"/>
              <a:t>                                                                 </a:t>
            </a:r>
          </a:p>
          <a:p>
            <a:r>
              <a:rPr lang="tr-TR" sz="1400" dirty="0"/>
              <a:t> </a:t>
            </a:r>
            <a:r>
              <a:rPr lang="tr-TR" sz="1400" dirty="0" err="1"/>
              <a:t>dropout</a:t>
            </a:r>
            <a:r>
              <a:rPr lang="tr-TR" sz="1400" dirty="0"/>
              <a:t> (</a:t>
            </a:r>
            <a:r>
              <a:rPr lang="tr-TR" sz="1400" dirty="0" err="1"/>
              <a:t>Dropout</a:t>
            </a:r>
            <a:r>
              <a:rPr lang="tr-TR" sz="1400" dirty="0"/>
              <a:t>)           (</a:t>
            </a:r>
            <a:r>
              <a:rPr lang="tr-TR" sz="1400" dirty="0" err="1"/>
              <a:t>None</a:t>
            </a:r>
            <a:r>
              <a:rPr lang="tr-TR" sz="1400" dirty="0"/>
              <a:t>, 60, 128)           0         </a:t>
            </a:r>
          </a:p>
          <a:p>
            <a:r>
              <a:rPr lang="tr-TR" sz="1400" dirty="0"/>
              <a:t>                                                                 </a:t>
            </a:r>
          </a:p>
          <a:p>
            <a:r>
              <a:rPr lang="tr-TR" sz="1400" dirty="0"/>
              <a:t> lstm_1 (LSTM)               (</a:t>
            </a:r>
            <a:r>
              <a:rPr lang="tr-TR" sz="1400" dirty="0" err="1"/>
              <a:t>None</a:t>
            </a:r>
            <a:r>
              <a:rPr lang="tr-TR" sz="1400" dirty="0"/>
              <a:t>, 60, 64)            49408     </a:t>
            </a:r>
          </a:p>
          <a:p>
            <a:r>
              <a:rPr lang="tr-TR" sz="1400" dirty="0"/>
              <a:t>                                                                 </a:t>
            </a:r>
          </a:p>
          <a:p>
            <a:r>
              <a:rPr lang="tr-TR" sz="1400" dirty="0"/>
              <a:t> dropout_1 (</a:t>
            </a:r>
            <a:r>
              <a:rPr lang="tr-TR" sz="1400" dirty="0" err="1"/>
              <a:t>Dropout</a:t>
            </a:r>
            <a:r>
              <a:rPr lang="tr-TR" sz="1400" dirty="0"/>
              <a:t>)         (</a:t>
            </a:r>
            <a:r>
              <a:rPr lang="tr-TR" sz="1400" dirty="0" err="1"/>
              <a:t>None</a:t>
            </a:r>
            <a:r>
              <a:rPr lang="tr-TR" sz="1400" dirty="0"/>
              <a:t>, 60, 64)            0         </a:t>
            </a:r>
          </a:p>
          <a:p>
            <a:r>
              <a:rPr lang="tr-TR" sz="1400" dirty="0"/>
              <a:t>                                                                 </a:t>
            </a:r>
          </a:p>
          <a:p>
            <a:r>
              <a:rPr lang="tr-TR" sz="1400" dirty="0"/>
              <a:t> lstm_2 (LSTM)               (</a:t>
            </a:r>
            <a:r>
              <a:rPr lang="tr-TR" sz="1400" dirty="0" err="1"/>
              <a:t>None</a:t>
            </a:r>
            <a:r>
              <a:rPr lang="tr-TR" sz="1400" dirty="0"/>
              <a:t>, 32)                12416     </a:t>
            </a:r>
          </a:p>
          <a:p>
            <a:r>
              <a:rPr lang="tr-TR" sz="1400" dirty="0"/>
              <a:t>                                                                 </a:t>
            </a:r>
          </a:p>
          <a:p>
            <a:r>
              <a:rPr lang="tr-TR" sz="1400" dirty="0"/>
              <a:t> dropout_2 (</a:t>
            </a:r>
            <a:r>
              <a:rPr lang="tr-TR" sz="1400" dirty="0" err="1"/>
              <a:t>Dropout</a:t>
            </a:r>
            <a:r>
              <a:rPr lang="tr-TR" sz="1400" dirty="0"/>
              <a:t>)         (</a:t>
            </a:r>
            <a:r>
              <a:rPr lang="tr-TR" sz="1400" dirty="0" err="1"/>
              <a:t>None</a:t>
            </a:r>
            <a:r>
              <a:rPr lang="tr-TR" sz="1400" dirty="0"/>
              <a:t>, 32)                0         </a:t>
            </a:r>
          </a:p>
          <a:p>
            <a:r>
              <a:rPr lang="tr-TR" sz="1400" dirty="0"/>
              <a:t>                                                                 </a:t>
            </a:r>
          </a:p>
          <a:p>
            <a:r>
              <a:rPr lang="tr-TR" sz="1400" dirty="0"/>
              <a:t> dense (Dense)               (</a:t>
            </a:r>
            <a:r>
              <a:rPr lang="tr-TR" sz="1400" dirty="0" err="1"/>
              <a:t>None</a:t>
            </a:r>
            <a:r>
              <a:rPr lang="tr-TR" sz="1400" dirty="0"/>
              <a:t>, 1)                 33        </a:t>
            </a:r>
          </a:p>
          <a:p>
            <a:r>
              <a:rPr lang="tr-TR" sz="1400" dirty="0"/>
              <a:t>                                                                 </a:t>
            </a:r>
          </a:p>
          <a:p>
            <a:r>
              <a:rPr lang="tr-TR" sz="1400" dirty="0"/>
              <a:t>=================================================================</a:t>
            </a:r>
          </a:p>
          <a:p>
            <a:r>
              <a:rPr lang="tr-TR" sz="1400" dirty="0"/>
              <a:t>Total </a:t>
            </a:r>
            <a:r>
              <a:rPr lang="tr-TR" sz="1400" dirty="0" err="1"/>
              <a:t>params</a:t>
            </a:r>
            <a:r>
              <a:rPr lang="tr-TR" sz="1400" dirty="0"/>
              <a:t>: 128417 (501.63 KB)</a:t>
            </a:r>
          </a:p>
          <a:p>
            <a:r>
              <a:rPr lang="tr-TR" sz="1400" dirty="0" err="1"/>
              <a:t>Trainable</a:t>
            </a:r>
            <a:r>
              <a:rPr lang="tr-TR" sz="1400" dirty="0"/>
              <a:t> </a:t>
            </a:r>
            <a:r>
              <a:rPr lang="tr-TR" sz="1400" dirty="0" err="1"/>
              <a:t>params</a:t>
            </a:r>
            <a:r>
              <a:rPr lang="tr-TR" sz="1400" dirty="0"/>
              <a:t>: 128417 (501.63 KB)</a:t>
            </a:r>
          </a:p>
          <a:p>
            <a:r>
              <a:rPr lang="tr-TR" sz="1400" dirty="0" err="1"/>
              <a:t>Non-trainable</a:t>
            </a:r>
            <a:r>
              <a:rPr lang="tr-TR" sz="1400" dirty="0"/>
              <a:t> </a:t>
            </a:r>
            <a:r>
              <a:rPr lang="tr-TR" sz="1400" dirty="0" err="1"/>
              <a:t>params</a:t>
            </a:r>
            <a:r>
              <a:rPr lang="tr-TR" sz="1400" dirty="0"/>
              <a:t>: 0 (0.00 </a:t>
            </a:r>
            <a:r>
              <a:rPr lang="tr-TR" sz="1400" dirty="0" err="1"/>
              <a:t>Byte</a:t>
            </a:r>
            <a:r>
              <a:rPr lang="tr-TR" sz="1400" dirty="0"/>
              <a:t>)</a:t>
            </a:r>
          </a:p>
          <a:p>
            <a:r>
              <a:rPr lang="tr-TR" sz="1400" dirty="0"/>
              <a:t>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033292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1016000" y="684748"/>
            <a:ext cx="102743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Epoch</a:t>
            </a:r>
            <a:r>
              <a:rPr lang="tr-TR" dirty="0" smtClean="0"/>
              <a:t> 1/200</a:t>
            </a:r>
          </a:p>
          <a:p>
            <a:r>
              <a:rPr lang="tr-TR" dirty="0" smtClean="0"/>
              <a:t>64/64 [==============================] - 9s 72ms/step - </a:t>
            </a:r>
            <a:r>
              <a:rPr lang="tr-TR" dirty="0" err="1" smtClean="0"/>
              <a:t>loss</a:t>
            </a:r>
            <a:r>
              <a:rPr lang="tr-TR" dirty="0" smtClean="0"/>
              <a:t>: 0.0084 - </a:t>
            </a:r>
            <a:r>
              <a:rPr lang="tr-TR" dirty="0" err="1" smtClean="0"/>
              <a:t>val_loss</a:t>
            </a:r>
            <a:r>
              <a:rPr lang="tr-TR" dirty="0" smtClean="0"/>
              <a:t>: 0.0019</a:t>
            </a:r>
          </a:p>
          <a:p>
            <a:r>
              <a:rPr lang="tr-TR" dirty="0" err="1" smtClean="0"/>
              <a:t>Epoch</a:t>
            </a:r>
            <a:r>
              <a:rPr lang="tr-TR" dirty="0" smtClean="0"/>
              <a:t> 2/200</a:t>
            </a:r>
          </a:p>
          <a:p>
            <a:r>
              <a:rPr lang="tr-TR" dirty="0" smtClean="0"/>
              <a:t>64/64 [==============================] - 4s 58ms/step - </a:t>
            </a:r>
            <a:r>
              <a:rPr lang="tr-TR" dirty="0" err="1" smtClean="0"/>
              <a:t>loss</a:t>
            </a:r>
            <a:r>
              <a:rPr lang="tr-TR" dirty="0" smtClean="0"/>
              <a:t>: 0.0037 - </a:t>
            </a:r>
            <a:r>
              <a:rPr lang="tr-TR" dirty="0" err="1" smtClean="0"/>
              <a:t>val_loss</a:t>
            </a:r>
            <a:r>
              <a:rPr lang="tr-TR" dirty="0" smtClean="0"/>
              <a:t>: 0.0019</a:t>
            </a:r>
          </a:p>
          <a:p>
            <a:r>
              <a:rPr lang="tr-TR" dirty="0" err="1" smtClean="0"/>
              <a:t>Epoch</a:t>
            </a:r>
            <a:r>
              <a:rPr lang="tr-TR" dirty="0" smtClean="0"/>
              <a:t> 3/200</a:t>
            </a:r>
          </a:p>
          <a:p>
            <a:r>
              <a:rPr lang="tr-TR" dirty="0" smtClean="0"/>
              <a:t>64/64 [==============================] - 4s 56ms/step - </a:t>
            </a:r>
            <a:r>
              <a:rPr lang="tr-TR" dirty="0" err="1" smtClean="0"/>
              <a:t>loss</a:t>
            </a:r>
            <a:r>
              <a:rPr lang="tr-TR" dirty="0" smtClean="0"/>
              <a:t>: 0.0030 - </a:t>
            </a:r>
            <a:r>
              <a:rPr lang="tr-TR" dirty="0" err="1" smtClean="0"/>
              <a:t>val_loss</a:t>
            </a:r>
            <a:r>
              <a:rPr lang="tr-TR" dirty="0" smtClean="0"/>
              <a:t>: 0.0031</a:t>
            </a:r>
          </a:p>
          <a:p>
            <a:r>
              <a:rPr lang="tr-TR" dirty="0" err="1" smtClean="0"/>
              <a:t>Epoch</a:t>
            </a:r>
            <a:r>
              <a:rPr lang="tr-TR" dirty="0" smtClean="0"/>
              <a:t> 4/200</a:t>
            </a:r>
          </a:p>
          <a:p>
            <a:r>
              <a:rPr lang="tr-TR" dirty="0" smtClean="0"/>
              <a:t>64/64 [==============================] - 4s 57ms/step - </a:t>
            </a:r>
            <a:r>
              <a:rPr lang="tr-TR" dirty="0" err="1" smtClean="0"/>
              <a:t>loss</a:t>
            </a:r>
            <a:r>
              <a:rPr lang="tr-TR" dirty="0" smtClean="0"/>
              <a:t>: 0.0026 - </a:t>
            </a:r>
            <a:r>
              <a:rPr lang="tr-TR" dirty="0" err="1" smtClean="0"/>
              <a:t>val_loss</a:t>
            </a:r>
            <a:r>
              <a:rPr lang="tr-TR" dirty="0" smtClean="0"/>
              <a:t>: 0.0016</a:t>
            </a:r>
          </a:p>
          <a:p>
            <a:r>
              <a:rPr lang="tr-TR" dirty="0" err="1" smtClean="0"/>
              <a:t>Epoch</a:t>
            </a:r>
            <a:r>
              <a:rPr lang="tr-TR" dirty="0" smtClean="0"/>
              <a:t> 5/200</a:t>
            </a:r>
          </a:p>
          <a:p>
            <a:r>
              <a:rPr lang="tr-TR" dirty="0" smtClean="0"/>
              <a:t>64/64 [==============================] - 4s 57ms/step - </a:t>
            </a:r>
            <a:r>
              <a:rPr lang="tr-TR" dirty="0" err="1" smtClean="0"/>
              <a:t>loss</a:t>
            </a:r>
            <a:r>
              <a:rPr lang="tr-TR" dirty="0" smtClean="0"/>
              <a:t>: 0.0024 - </a:t>
            </a:r>
            <a:r>
              <a:rPr lang="tr-TR" dirty="0" err="1" smtClean="0"/>
              <a:t>val_loss</a:t>
            </a:r>
            <a:r>
              <a:rPr lang="tr-TR" dirty="0" smtClean="0"/>
              <a:t>: 0.0017</a:t>
            </a:r>
          </a:p>
          <a:p>
            <a:r>
              <a:rPr lang="tr-TR" dirty="0" err="1" smtClean="0"/>
              <a:t>Epoch</a:t>
            </a:r>
            <a:r>
              <a:rPr lang="tr-TR" dirty="0" smtClean="0"/>
              <a:t> 6/200</a:t>
            </a:r>
          </a:p>
          <a:p>
            <a:r>
              <a:rPr lang="tr-TR" dirty="0" smtClean="0"/>
              <a:t>64/64 [==============================] - 4s 57ms/step - </a:t>
            </a:r>
            <a:r>
              <a:rPr lang="tr-TR" dirty="0" err="1" smtClean="0"/>
              <a:t>loss</a:t>
            </a:r>
            <a:r>
              <a:rPr lang="tr-TR" dirty="0" smtClean="0"/>
              <a:t>: 0.0025 - </a:t>
            </a:r>
            <a:r>
              <a:rPr lang="tr-TR" dirty="0" err="1" smtClean="0"/>
              <a:t>val_loss</a:t>
            </a:r>
            <a:r>
              <a:rPr lang="tr-TR" dirty="0" smtClean="0"/>
              <a:t>: 0.0016</a:t>
            </a:r>
          </a:p>
          <a:p>
            <a:r>
              <a:rPr lang="tr-TR" dirty="0" smtClean="0"/>
              <a:t>…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1016000" y="4378067"/>
            <a:ext cx="10274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Epoch</a:t>
            </a:r>
            <a:r>
              <a:rPr lang="tr-TR" dirty="0" smtClean="0"/>
              <a:t> 198/200</a:t>
            </a:r>
          </a:p>
          <a:p>
            <a:r>
              <a:rPr lang="tr-TR" dirty="0" smtClean="0"/>
              <a:t>64/64 [==============================] - 4s 60ms/step - </a:t>
            </a:r>
            <a:r>
              <a:rPr lang="tr-TR" dirty="0" err="1" smtClean="0"/>
              <a:t>loss</a:t>
            </a:r>
            <a:r>
              <a:rPr lang="tr-TR" dirty="0" smtClean="0"/>
              <a:t>: 6.2598e-04 - </a:t>
            </a:r>
            <a:r>
              <a:rPr lang="tr-TR" dirty="0" err="1" smtClean="0"/>
              <a:t>val_loss</a:t>
            </a:r>
            <a:r>
              <a:rPr lang="tr-TR" dirty="0" smtClean="0"/>
              <a:t>: 2.7126e-04</a:t>
            </a:r>
          </a:p>
          <a:p>
            <a:r>
              <a:rPr lang="tr-TR" dirty="0" err="1" smtClean="0"/>
              <a:t>Epoch</a:t>
            </a:r>
            <a:r>
              <a:rPr lang="tr-TR" dirty="0" smtClean="0"/>
              <a:t> 199/200</a:t>
            </a:r>
          </a:p>
          <a:p>
            <a:r>
              <a:rPr lang="tr-TR" dirty="0" smtClean="0"/>
              <a:t>64/64 [==============================] - 4s 59ms/step - </a:t>
            </a:r>
            <a:r>
              <a:rPr lang="tr-TR" dirty="0" err="1" smtClean="0"/>
              <a:t>loss</a:t>
            </a:r>
            <a:r>
              <a:rPr lang="tr-TR" dirty="0" smtClean="0"/>
              <a:t>: 6.8125e-04 - </a:t>
            </a:r>
            <a:r>
              <a:rPr lang="tr-TR" dirty="0" err="1" smtClean="0"/>
              <a:t>val_loss</a:t>
            </a:r>
            <a:r>
              <a:rPr lang="tr-TR" dirty="0" smtClean="0"/>
              <a:t>: 2.9463e-04</a:t>
            </a:r>
          </a:p>
          <a:p>
            <a:r>
              <a:rPr lang="tr-TR" dirty="0" err="1" smtClean="0"/>
              <a:t>Epoch</a:t>
            </a:r>
            <a:r>
              <a:rPr lang="tr-TR" dirty="0" smtClean="0"/>
              <a:t> 200/200</a:t>
            </a:r>
          </a:p>
          <a:p>
            <a:r>
              <a:rPr lang="tr-TR" dirty="0" smtClean="0"/>
              <a:t>64/64 [==============================] - 4s 57ms/step - </a:t>
            </a:r>
            <a:r>
              <a:rPr lang="tr-TR" dirty="0" err="1" smtClean="0"/>
              <a:t>loss</a:t>
            </a:r>
            <a:r>
              <a:rPr lang="tr-TR" dirty="0" smtClean="0"/>
              <a:t>: 6.6713e-04 - </a:t>
            </a:r>
            <a:r>
              <a:rPr lang="tr-TR" dirty="0" err="1" smtClean="0"/>
              <a:t>val_loss</a:t>
            </a:r>
            <a:r>
              <a:rPr lang="tr-TR" dirty="0" smtClean="0"/>
              <a:t>: 3.3233e-04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328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Veri</a:t>
            </a:r>
            <a:r>
              <a:rPr lang="en-US" sz="4800" dirty="0" smtClean="0"/>
              <a:t> </a:t>
            </a:r>
            <a:r>
              <a:rPr lang="en-US" sz="4800" dirty="0" err="1"/>
              <a:t>S</a:t>
            </a:r>
            <a:r>
              <a:rPr lang="en-US" sz="4800" dirty="0" err="1" smtClean="0"/>
              <a:t>etini</a:t>
            </a:r>
            <a:r>
              <a:rPr lang="en-US" sz="4800" dirty="0" smtClean="0"/>
              <a:t> </a:t>
            </a:r>
            <a:r>
              <a:rPr lang="en-US" sz="4800" dirty="0" err="1"/>
              <a:t>A</a:t>
            </a:r>
            <a:r>
              <a:rPr lang="en-US" sz="4800" dirty="0" err="1" smtClean="0"/>
              <a:t>nlamak</a:t>
            </a:r>
            <a:endParaRPr lang="tr-TR" sz="4800" dirty="0"/>
          </a:p>
        </p:txBody>
      </p:sp>
      <p:graphicFrame>
        <p:nvGraphicFramePr>
          <p:cNvPr id="5" name="Nesne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54270"/>
              </p:ext>
            </p:extLst>
          </p:nvPr>
        </p:nvGraphicFramePr>
        <p:xfrm>
          <a:off x="1251676" y="1439200"/>
          <a:ext cx="9893843" cy="5085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Çalışma Sayfası" r:id="rId3" imgW="7962935" imgH="5623418" progId="Excel.Sheet.12">
                  <p:embed/>
                </p:oleObj>
              </mc:Choice>
              <mc:Fallback>
                <p:oleObj name="Çalışma Sayfası" r:id="rId3" imgW="7962935" imgH="56234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1676" y="1439200"/>
                        <a:ext cx="9893843" cy="5085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33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5.Diğer Regresyon Algoritmalarının Eğitilmesi:</a:t>
            </a:r>
            <a:br>
              <a:rPr lang="tr-TR" dirty="0"/>
            </a:b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2407376" y="2179317"/>
            <a:ext cx="7866924" cy="25545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61925" cmpd="tri">
            <a:solidFill>
              <a:schemeClr val="accent1"/>
            </a:solidFill>
            <a:bevel/>
          </a:ln>
        </p:spPr>
        <p:txBody>
          <a:bodyPr wrap="square">
            <a:spAutoFit/>
          </a:bodyPr>
          <a:lstStyle/>
          <a:p>
            <a:r>
              <a:rPr lang="tr-TR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Regresyon algoritmalarını tanımla ve eğit</a:t>
            </a:r>
          </a:p>
          <a:p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</a:p>
          <a:p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'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LinearRegression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</a:t>
            </a:r>
          </a:p>
          <a:p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SVR(),</a:t>
            </a:r>
          </a:p>
          <a:p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DecisionTreeRegressor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</a:t>
            </a:r>
          </a:p>
          <a:p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RandomForestRegressor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</a:t>
            </a:r>
          </a:p>
          <a:p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Boosting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GradientBoostingRegressor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0931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33400" y="279400"/>
            <a:ext cx="11417300" cy="62478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61925" cmpd="tri">
            <a:solidFill>
              <a:schemeClr val="accent1"/>
            </a:solidFill>
            <a:bevel/>
          </a:ln>
        </p:spPr>
        <p:txBody>
          <a:bodyPr wrap="square">
            <a:spAutoFit/>
          </a:bodyPr>
          <a:lstStyle/>
          <a:p>
            <a:r>
              <a:rPr lang="tr-TR" sz="20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algorithm_name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tr-TR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algorithms.items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tr-TR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# Modeli eğit ve tahmin yap</a:t>
            </a:r>
          </a:p>
          <a:p>
            <a:r>
              <a:rPr lang="tr-TR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algorithm.fit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X_train.reshape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X_train.shape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[0],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X_train.shape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[1])),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y_train.flatten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y_pred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algorithm.predict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X_test.reshape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X_test.shape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[0],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X_test.shape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[1])))</a:t>
            </a:r>
          </a:p>
          <a:p>
            <a:r>
              <a:rPr lang="tr-TR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# Performans metriklerini hesapla</a:t>
            </a:r>
          </a:p>
          <a:p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mean_squared_error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y_pred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np.sqrt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mean_absolute_percentage_error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y_pred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1 -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mape</a:t>
            </a:r>
            <a:endParaRPr lang="tr-TR" sz="2000" dirty="0" smtClean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# Sonuçları yazdır</a:t>
            </a:r>
          </a:p>
          <a:p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000" dirty="0" err="1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f'</a:t>
            </a:r>
            <a:r>
              <a:rPr lang="tr-TR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algorithm_name</a:t>
            </a:r>
            <a:r>
              <a:rPr lang="tr-TR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:'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000" dirty="0" err="1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f'Mean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(MSE): </a:t>
            </a:r>
            <a:r>
              <a:rPr lang="tr-TR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r>
              <a:rPr lang="tr-TR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000" dirty="0" err="1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f'Root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(RMSE): </a:t>
            </a:r>
            <a:r>
              <a:rPr lang="tr-TR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r>
              <a:rPr lang="tr-TR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000" dirty="0" err="1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f'Mean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Percentage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(MAPE): </a:t>
            </a:r>
            <a:r>
              <a:rPr lang="tr-TR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mape</a:t>
            </a:r>
            <a:r>
              <a:rPr lang="tr-TR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000" dirty="0" err="1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f'Accuracy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tr-TR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000" dirty="0" err="1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'----------------------------------'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tr-TR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Test sonuçlarını görselleştir</a:t>
            </a:r>
          </a:p>
          <a:p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y_test_true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scaler.inverse_transform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y_test_pred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scaler.inverse_transform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y_pred.reshape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(-1, 1))</a:t>
            </a:r>
          </a:p>
        </p:txBody>
      </p:sp>
    </p:spTree>
    <p:extLst>
      <p:ext uri="{BB962C8B-B14F-4D97-AF65-F5344CB8AC3E}">
        <p14:creationId xmlns:p14="http://schemas.microsoft.com/office/powerpoint/2010/main" val="171796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1346200" y="443637"/>
            <a:ext cx="8356600" cy="1692771"/>
          </a:xfrm>
          <a:prstGeom prst="rect">
            <a:avLst/>
          </a:prstGeom>
          <a:solidFill>
            <a:schemeClr val="bg1">
              <a:lumMod val="75000"/>
            </a:schemeClr>
          </a:solidFill>
          <a:ln w="92075" cmpd="tri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(MSE): 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0.00029471044272949467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(RMSE): 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0.017167132629810216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Percentage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(MAPE): 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0.017382866398290887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0.9826171336017091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346200" y="2433995"/>
            <a:ext cx="8356600" cy="1692771"/>
          </a:xfrm>
          <a:prstGeom prst="rect">
            <a:avLst/>
          </a:prstGeom>
          <a:solidFill>
            <a:schemeClr val="bg1">
              <a:lumMod val="75000"/>
            </a:schemeClr>
          </a:solidFill>
          <a:ln w="92075" cmpd="tri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(MSE):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0.001922451092891205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(RMSE):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0.04384576482274206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Percentage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(MAPE): 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0.04617316143872566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0.9538268385612744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1346200" y="4424353"/>
            <a:ext cx="8356600" cy="1692771"/>
          </a:xfrm>
          <a:prstGeom prst="rect">
            <a:avLst/>
          </a:prstGeom>
          <a:solidFill>
            <a:schemeClr val="bg1">
              <a:lumMod val="75000"/>
            </a:schemeClr>
          </a:solidFill>
          <a:ln w="92075" cmpd="tri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(MSE): 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0.001000171828709842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(RMSE): 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0.03162549333543814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Percentage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(MAPE): 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0.03416688361334115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0.9658331163866588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149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346200" y="723037"/>
            <a:ext cx="8356600" cy="1692771"/>
          </a:xfrm>
          <a:prstGeom prst="rect">
            <a:avLst/>
          </a:prstGeom>
          <a:solidFill>
            <a:schemeClr val="bg1">
              <a:lumMod val="75000"/>
            </a:schemeClr>
          </a:solidFill>
          <a:ln w="92075" cmpd="tri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(MSE): 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0.00044510452515280464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(RMSE): 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0.021097500447986833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Percentage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(MAPE): 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0.021938183227508012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0.9780618167724919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346200" y="3580537"/>
            <a:ext cx="8356600" cy="1692771"/>
          </a:xfrm>
          <a:prstGeom prst="rect">
            <a:avLst/>
          </a:prstGeom>
          <a:solidFill>
            <a:schemeClr val="bg1">
              <a:lumMod val="75000"/>
            </a:schemeClr>
          </a:solidFill>
          <a:ln w="92075" cmpd="tri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Boosting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(MSE): 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0.00037398581517402487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(RMSE): 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0.019338712862391458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Percentage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(MAPE): 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0.020126965188033766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0.9798730348119662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188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444668" y="991275"/>
            <a:ext cx="6149932" cy="461665"/>
          </a:xfrm>
          <a:prstGeom prst="rect">
            <a:avLst/>
          </a:prstGeom>
          <a:solidFill>
            <a:srgbClr val="00B0F0"/>
          </a:solidFill>
          <a:ln w="92075" cmpd="tri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444668" y="1783065"/>
            <a:ext cx="6149932" cy="461665"/>
          </a:xfrm>
          <a:prstGeom prst="rect">
            <a:avLst/>
          </a:prstGeom>
          <a:solidFill>
            <a:srgbClr val="00B0F0"/>
          </a:solidFill>
          <a:ln w="92075" cmpd="tri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Boosting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444668" y="2541553"/>
            <a:ext cx="6149932" cy="461665"/>
          </a:xfrm>
          <a:prstGeom prst="rect">
            <a:avLst/>
          </a:prstGeom>
          <a:solidFill>
            <a:srgbClr val="00B0F0"/>
          </a:solidFill>
          <a:ln w="92075" cmpd="tri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444668" y="3300041"/>
            <a:ext cx="6149932" cy="461665"/>
          </a:xfrm>
          <a:prstGeom prst="rect">
            <a:avLst/>
          </a:prstGeom>
          <a:solidFill>
            <a:srgbClr val="00B0F0"/>
          </a:solidFill>
          <a:ln w="92075" cmpd="tri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1444668" y="4058529"/>
            <a:ext cx="6149932" cy="461665"/>
          </a:xfrm>
          <a:prstGeom prst="rect">
            <a:avLst/>
          </a:prstGeom>
          <a:solidFill>
            <a:srgbClr val="00B0F0"/>
          </a:solidFill>
          <a:ln w="92075" cmpd="tri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8010568" y="991274"/>
            <a:ext cx="1323932" cy="461665"/>
          </a:xfrm>
          <a:prstGeom prst="rect">
            <a:avLst/>
          </a:prstGeom>
          <a:solidFill>
            <a:srgbClr val="00B0F0"/>
          </a:solidFill>
          <a:ln w="92075" cmpd="tri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0.982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8010568" y="1724704"/>
            <a:ext cx="1323932" cy="461665"/>
          </a:xfrm>
          <a:prstGeom prst="rect">
            <a:avLst/>
          </a:prstGeom>
          <a:solidFill>
            <a:srgbClr val="00B0F0"/>
          </a:solidFill>
          <a:ln w="92075" cmpd="tri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tr-TR" sz="2400" b="1" smtClean="0">
                <a:latin typeface="Arial" panose="020B0604020202020204" pitchFamily="34" charset="0"/>
                <a:cs typeface="Arial" panose="020B0604020202020204" pitchFamily="34" charset="0"/>
              </a:rPr>
              <a:t>0.979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ikdörtgen 11"/>
          <p:cNvSpPr/>
          <p:nvPr/>
        </p:nvSpPr>
        <p:spPr>
          <a:xfrm>
            <a:off x="8010568" y="2541552"/>
            <a:ext cx="1323932" cy="461665"/>
          </a:xfrm>
          <a:prstGeom prst="rect">
            <a:avLst/>
          </a:prstGeom>
          <a:solidFill>
            <a:srgbClr val="00B0F0"/>
          </a:solidFill>
          <a:ln w="92075" cmpd="tri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tr-TR" sz="2400" b="1" smtClean="0">
                <a:latin typeface="Arial" panose="020B0604020202020204" pitchFamily="34" charset="0"/>
                <a:cs typeface="Arial" panose="020B0604020202020204" pitchFamily="34" charset="0"/>
              </a:rPr>
              <a:t>0.978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8010568" y="3300041"/>
            <a:ext cx="1323932" cy="461665"/>
          </a:xfrm>
          <a:prstGeom prst="rect">
            <a:avLst/>
          </a:prstGeom>
          <a:solidFill>
            <a:srgbClr val="00B0F0"/>
          </a:solidFill>
          <a:ln w="92075" cmpd="tri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tr-TR" sz="2400" b="1" smtClean="0">
                <a:latin typeface="Arial" panose="020B0604020202020204" pitchFamily="34" charset="0"/>
                <a:cs typeface="Arial" panose="020B0604020202020204" pitchFamily="34" charset="0"/>
              </a:rPr>
              <a:t>0.965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8010568" y="4058528"/>
            <a:ext cx="1323932" cy="461665"/>
          </a:xfrm>
          <a:prstGeom prst="rect">
            <a:avLst/>
          </a:prstGeom>
          <a:solidFill>
            <a:srgbClr val="00B0F0"/>
          </a:solidFill>
          <a:ln w="92075" cmpd="tri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tr-TR" sz="2400" b="1" smtClean="0">
                <a:latin typeface="Arial" panose="020B0604020202020204" pitchFamily="34" charset="0"/>
                <a:cs typeface="Arial" panose="020B0604020202020204" pitchFamily="34" charset="0"/>
              </a:rPr>
              <a:t>0.953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683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6.Modelin Performansının Görselleştirilmesi:</a:t>
            </a:r>
            <a:br>
              <a:rPr lang="tr-TR" dirty="0"/>
            </a:b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11734799" cy="568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28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88" y="361949"/>
            <a:ext cx="11772912" cy="588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86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0" y="387349"/>
            <a:ext cx="11696710" cy="584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64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51677" y="382385"/>
            <a:ext cx="10178323" cy="735215"/>
          </a:xfrm>
        </p:spPr>
        <p:txBody>
          <a:bodyPr>
            <a:normAutofit fontScale="90000"/>
          </a:bodyPr>
          <a:lstStyle/>
          <a:p>
            <a:r>
              <a:rPr lang="tr-TR" dirty="0"/>
              <a:t>7.Gelecekteki Fiyat Tahminleri ve Görselleştirme:</a:t>
            </a:r>
            <a:br>
              <a:rPr lang="tr-TR" dirty="0"/>
            </a:b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88" y="914394"/>
            <a:ext cx="11887211" cy="594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86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74505"/>
            <a:ext cx="11087100" cy="314974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524251"/>
            <a:ext cx="11087100" cy="315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1483360" y="528380"/>
            <a:ext cx="99771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3200" dirty="0" smtClean="0"/>
          </a:p>
          <a:p>
            <a:r>
              <a:rPr lang="tr-TR" sz="3200" dirty="0" smtClean="0"/>
              <a:t>Bu veri setinde bulunan sütunlar şunlardır:</a:t>
            </a:r>
          </a:p>
          <a:p>
            <a:endParaRPr lang="tr-T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b="1" dirty="0" smtClean="0"/>
              <a:t>"</a:t>
            </a:r>
            <a:r>
              <a:rPr lang="tr-TR" sz="3200" b="1" dirty="0" err="1" smtClean="0"/>
              <a:t>Date</a:t>
            </a:r>
            <a:r>
              <a:rPr lang="tr-TR" sz="3200" b="1" dirty="0" smtClean="0"/>
              <a:t>": </a:t>
            </a:r>
            <a:r>
              <a:rPr lang="tr-TR" sz="3200" dirty="0" smtClean="0"/>
              <a:t>İşlem tarihi 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b="1" dirty="0" smtClean="0"/>
              <a:t>"</a:t>
            </a:r>
            <a:r>
              <a:rPr lang="tr-TR" sz="3200" b="1" dirty="0" err="1" smtClean="0"/>
              <a:t>Price</a:t>
            </a:r>
            <a:r>
              <a:rPr lang="tr-TR" sz="3200" b="1" dirty="0" smtClean="0"/>
              <a:t>": </a:t>
            </a:r>
            <a:r>
              <a:rPr lang="tr-TR" sz="3200" dirty="0" smtClean="0"/>
              <a:t>Hisse senedi fiyatı 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b="1" dirty="0" smtClean="0"/>
              <a:t>"Open": </a:t>
            </a:r>
            <a:r>
              <a:rPr lang="tr-TR" sz="3200" dirty="0" smtClean="0"/>
              <a:t>Açılış fiyatı 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b="1" dirty="0" smtClean="0"/>
              <a:t>"High": </a:t>
            </a:r>
            <a:r>
              <a:rPr lang="tr-TR" sz="3200" dirty="0" smtClean="0"/>
              <a:t>Gün içi en yüksek fiyat 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b="1" dirty="0" smtClean="0"/>
              <a:t>"</a:t>
            </a:r>
            <a:r>
              <a:rPr lang="tr-TR" sz="3200" b="1" dirty="0" err="1" smtClean="0"/>
              <a:t>Low</a:t>
            </a:r>
            <a:r>
              <a:rPr lang="tr-TR" sz="3200" b="1" dirty="0" smtClean="0"/>
              <a:t>": </a:t>
            </a:r>
            <a:r>
              <a:rPr lang="tr-TR" sz="3200" dirty="0" smtClean="0"/>
              <a:t>Gün içi en düşük fiyat 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b="1" dirty="0" smtClean="0"/>
              <a:t>"</a:t>
            </a:r>
            <a:r>
              <a:rPr lang="tr-TR" sz="3200" b="1" dirty="0" err="1" smtClean="0"/>
              <a:t>Vol</a:t>
            </a:r>
            <a:r>
              <a:rPr lang="tr-TR" sz="3200" b="1" dirty="0" smtClean="0"/>
              <a:t>.": </a:t>
            </a:r>
            <a:r>
              <a:rPr lang="tr-TR" sz="3200" dirty="0" smtClean="0"/>
              <a:t>İşlem hacmi, yani o günkü hisse senedi miktarı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b="1" dirty="0" smtClean="0"/>
              <a:t>"</a:t>
            </a:r>
            <a:r>
              <a:rPr lang="tr-TR" sz="3200" b="1" dirty="0" err="1" smtClean="0"/>
              <a:t>Change</a:t>
            </a:r>
            <a:r>
              <a:rPr lang="tr-TR" sz="3200" b="1" dirty="0" smtClean="0"/>
              <a:t> %": </a:t>
            </a:r>
            <a:r>
              <a:rPr lang="tr-TR" sz="3200" dirty="0" smtClean="0"/>
              <a:t>Fiyat değişim yüzdesi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90190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Projenin</a:t>
            </a:r>
            <a:r>
              <a:rPr lang="en-US" dirty="0" smtClean="0"/>
              <a:t> </a:t>
            </a:r>
            <a:r>
              <a:rPr lang="en-US" dirty="0" err="1" smtClean="0"/>
              <a:t>amaci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51676" y="1128451"/>
            <a:ext cx="10432323" cy="5450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tr-TR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ltın</a:t>
            </a:r>
            <a:r>
              <a:rPr lang="tr-T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fiyatlarının zaman içindeki değişimlerini tahmin etmek amacını taşımaktadır</a:t>
            </a:r>
            <a:r>
              <a:rPr lang="tr-T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Projenin </a:t>
            </a:r>
            <a:r>
              <a:rPr lang="tr-T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 hedefleri şunlardır</a:t>
            </a:r>
            <a:r>
              <a:rPr lang="tr-T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1.Kütüphanelerin </a:t>
            </a:r>
            <a:r>
              <a:rPr lang="tr-T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İçe Aktarılması:</a:t>
            </a:r>
          </a:p>
          <a:p>
            <a:pPr marL="0" indent="0">
              <a:buNone/>
            </a:pPr>
            <a:r>
              <a:rPr lang="tr-T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Kod</a:t>
            </a:r>
            <a:r>
              <a:rPr lang="tr-T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gerekli olan </a:t>
            </a:r>
            <a:r>
              <a:rPr lang="tr-T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tr-T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kütüphanelerini içe aktarır. Bunlar arasında veri manipülasyonu için </a:t>
            </a:r>
            <a:r>
              <a:rPr lang="tr-T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tr-T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 </a:t>
            </a:r>
            <a:r>
              <a:rPr lang="tr-T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tr-T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görselleştirme için </a:t>
            </a:r>
            <a:r>
              <a:rPr lang="tr-T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tr-T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veri ölçekleme için </a:t>
            </a:r>
            <a:r>
              <a:rPr lang="tr-T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tr-T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makine öğrenimi </a:t>
            </a:r>
            <a:r>
              <a:rPr lang="tr-T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algoritmaları </a:t>
            </a:r>
            <a:r>
              <a:rPr lang="tr-T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için </a:t>
            </a:r>
            <a:r>
              <a:rPr lang="tr-TR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tr-T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 </a:t>
            </a:r>
            <a:r>
              <a:rPr lang="tr-T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tr-T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yer alır</a:t>
            </a:r>
            <a:r>
              <a:rPr lang="tr-T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tr-TR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2.Veri </a:t>
            </a:r>
            <a:r>
              <a:rPr lang="tr-T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Setinin Okunması ve </a:t>
            </a:r>
            <a:r>
              <a:rPr lang="tr-T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Temizlenmesi:</a:t>
            </a:r>
          </a:p>
          <a:p>
            <a:pPr lvl="1"/>
            <a:r>
              <a:rPr lang="tr-T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Altın fiyatlarına ait bir zaman serisi veri seti (</a:t>
            </a:r>
            <a:r>
              <a:rPr lang="tr-TR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Gold_Price</a:t>
            </a:r>
            <a:r>
              <a:rPr lang="tr-T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(2013-2023).</a:t>
            </a:r>
            <a:r>
              <a:rPr lang="tr-TR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tr-T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okunur.</a:t>
            </a:r>
          </a:p>
          <a:p>
            <a:pPr lvl="1"/>
            <a:r>
              <a:rPr lang="tr-T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Gereksiz </a:t>
            </a:r>
            <a:r>
              <a:rPr lang="tr-T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sütunlar kaldırılır, tarih sütunu düzenlenir, virgül kullanımı düzeltilir ve eksik değerler kontrol </a:t>
            </a:r>
            <a:r>
              <a:rPr lang="tr-T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edilir</a:t>
            </a:r>
            <a:r>
              <a:rPr lang="tr-T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tr-T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 </a:t>
            </a:r>
            <a:r>
              <a:rPr lang="tr-T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görselleştirilerek tarih ve fiyat arasındaki ilişki incelenir.</a:t>
            </a:r>
            <a:endParaRPr lang="tr-TR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13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/>
        </p:nvSpPr>
        <p:spPr>
          <a:xfrm>
            <a:off x="1028700" y="978238"/>
            <a:ext cx="1041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3.Eğitim ve Test Veri Setlerinin Oluşturulması: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Veri seti, eğitim ve test veri setleri olarak ayrılır.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Veri normalleştirme işlemi gerçekleştirilir.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Hareketli pencere kullanılarak LSTM (Uzun Kısa Vadeli Bellek) modeli için uygun giriş ve çıkışlar oluşturulur.</a:t>
            </a:r>
          </a:p>
          <a:p>
            <a:endParaRPr lang="tr-T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4.LSTM Modelinin Tanımlanması ve Eğitilmesi: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Model, üç katmanlı bir LSTM ve bir yoğun katman içerir.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Model, 200 </a:t>
            </a:r>
            <a:r>
              <a:rPr lang="tr-T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boyunca eğitilir ve eğitim süreci görselleştirilir.</a:t>
            </a:r>
          </a:p>
          <a:p>
            <a:endParaRPr lang="tr-T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5.Diğer Regresyon Algoritmalarının Eğitilmesi: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Lineer Regresyon, SVR, Karar Ağacı Regresyonu, Rastgele Orman Regresyonu ve </a:t>
            </a:r>
            <a:r>
              <a:rPr lang="tr-T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Gradyan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Artırma Regresyonu gibi geleneksel regresyon algoritmaları tanımlanır ve eğitilir.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Her algoritmanın performansı, hata metrikleri kullanılarak değerlendirilir.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79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3886960"/>
            <a:ext cx="3429000" cy="257175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257300" y="368300"/>
            <a:ext cx="86741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6.Modelin Performansının Görselleştirilmesi: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Eğitim sürecinin kaybı görselleştirilir.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Modelin test verileri üzerindeki performansı ve gerçekleşen fiyatlarla karşılaştırılması gösterilir.</a:t>
            </a:r>
          </a:p>
          <a:p>
            <a:endParaRPr lang="tr-T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7.Gelecekteki Fiyat Tahminleri ve Görselleştirme: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Model, mevcut veri seti üzerinden eğitildikten sonra, gelecekteki fiyatları tahmin etmek için kullanılır.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Tahminler, geçmiş verilerle birleştirilerek gelecekteki fiyatların bir grafiği oluşturulur.</a:t>
            </a:r>
          </a:p>
          <a:p>
            <a:endParaRPr lang="tr-T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 proje, zaman serisi analizi ve makine öğrenimi tekniklerini </a:t>
            </a:r>
          </a:p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kullanarak finansal piyasalardaki altın fiyatları üzerinde </a:t>
            </a:r>
          </a:p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tahminlerde bulunmayı amaçlamaktadır. Gelecekteki fiyatların</a:t>
            </a:r>
          </a:p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tahmin edilmesi, yatırımcılar ve finans profesyonelleri için </a:t>
            </a:r>
          </a:p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strateji oluşturulmasında yardımcı olabilir. Yatırım tavsiyesi </a:t>
            </a:r>
          </a:p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değildir.</a:t>
            </a:r>
          </a:p>
          <a:p>
            <a:endParaRPr lang="tr-T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58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2089051" y="627269"/>
            <a:ext cx="7738814" cy="698960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5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6600" dirty="0" smtClean="0"/>
              <a:t>PROJE KODLARI</a:t>
            </a:r>
            <a:r>
              <a:rPr lang="en-US" sz="16600" dirty="0" smtClean="0"/>
              <a:t/>
            </a:r>
            <a:br>
              <a:rPr lang="en-US" sz="16600" dirty="0" smtClean="0"/>
            </a:br>
            <a:endParaRPr lang="tr-TR" sz="16600" dirty="0"/>
          </a:p>
        </p:txBody>
      </p:sp>
    </p:spTree>
    <p:extLst>
      <p:ext uri="{BB962C8B-B14F-4D97-AF65-F5344CB8AC3E}">
        <p14:creationId xmlns:p14="http://schemas.microsoft.com/office/powerpoint/2010/main" val="59786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51677" y="412865"/>
            <a:ext cx="10178323" cy="1492132"/>
          </a:xfrm>
        </p:spPr>
        <p:txBody>
          <a:bodyPr/>
          <a:lstStyle/>
          <a:p>
            <a:r>
              <a:rPr lang="tr-TR" dirty="0"/>
              <a:t>1.Kütüphanelerin İçe Aktarılması:</a:t>
            </a:r>
          </a:p>
        </p:txBody>
      </p:sp>
      <p:sp>
        <p:nvSpPr>
          <p:cNvPr id="5" name="Dikdörtgen 4"/>
          <p:cNvSpPr/>
          <p:nvPr/>
        </p:nvSpPr>
        <p:spPr>
          <a:xfrm>
            <a:off x="1170397" y="1562475"/>
            <a:ext cx="9680483" cy="50167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61925" cmpd="tri">
            <a:solidFill>
              <a:schemeClr val="accent1"/>
            </a:solidFill>
            <a:bevel/>
          </a:ln>
        </p:spPr>
        <p:txBody>
          <a:bodyPr wrap="square">
            <a:spAutoFit/>
          </a:bodyPr>
          <a:lstStyle/>
          <a:p>
            <a:r>
              <a:rPr lang="tr-TR" sz="20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lang="tr-TR" sz="2000" dirty="0" smtClean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os.environ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'TF_ENABLE_ONEDNN_OPTS'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'0'</a:t>
            </a:r>
          </a:p>
          <a:p>
            <a:r>
              <a:rPr lang="tr-TR" sz="20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endParaRPr lang="tr-TR" sz="2000" dirty="0" smtClean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  <a:endParaRPr lang="tr-TR" sz="2000" dirty="0" smtClean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tr-TR" sz="2000" dirty="0" smtClean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sklearn.preprocessing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MinMaxScaler</a:t>
            </a:r>
            <a:endParaRPr lang="tr-TR" sz="2000" dirty="0" smtClean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sklearn.metrics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mean_absolute_percentage_error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mean_squared_error</a:t>
            </a:r>
            <a:endParaRPr lang="tr-TR" sz="2000" dirty="0" smtClean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sklearn.linear_model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LinearRegression</a:t>
            </a:r>
            <a:endParaRPr lang="tr-TR" sz="2000" dirty="0" smtClean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tr-TR" sz="20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sklearn.svm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SVR</a:t>
            </a:r>
          </a:p>
          <a:p>
            <a:r>
              <a:rPr lang="tr-TR" sz="20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sklearn.tree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DecisionTreeRegressor</a:t>
            </a:r>
            <a:endParaRPr lang="tr-TR" sz="2000" dirty="0" smtClean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sklearn.ensemble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RandomForestRegressor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GradientBoostingRegressor</a:t>
            </a:r>
            <a:endParaRPr lang="tr-TR" sz="2000" dirty="0" smtClean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tr-TR" sz="20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</a:t>
            </a:r>
            <a:endParaRPr lang="tr-TR" sz="2000" dirty="0" smtClean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keras.models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r>
              <a:rPr lang="tr-TR" sz="20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keras.layers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Dense, LSTM,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endParaRPr lang="tr-TR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70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>
                <a:solidFill>
                  <a:schemeClr val="tx1"/>
                </a:solidFill>
              </a:rPr>
              <a:t>2.Veri Setinin Okunması ve Temizlenmesi: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251677" y="1128451"/>
            <a:ext cx="9680483" cy="16312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61925" cmpd="tri">
            <a:solidFill>
              <a:schemeClr val="accent1"/>
            </a:solidFill>
            <a:bevel/>
          </a:ln>
        </p:spPr>
        <p:txBody>
          <a:bodyPr wrap="square">
            <a:spAutoFit/>
          </a:bodyPr>
          <a:lstStyle/>
          <a:p>
            <a:r>
              <a:rPr lang="tr-TR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 Veri setini oku</a:t>
            </a:r>
          </a:p>
          <a:p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tr-TR" sz="20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Gold_Price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(2013-2023).</a:t>
            </a:r>
            <a:r>
              <a:rPr lang="tr-TR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tr-T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tr-TR" sz="2000" dirty="0" smtClean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Veri seti bilgilerini görüntüle</a:t>
            </a:r>
          </a:p>
          <a:p>
            <a:r>
              <a:rPr lang="tr-T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df.info()</a:t>
            </a:r>
            <a:endParaRPr lang="tr-TR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3131026" y="3071771"/>
            <a:ext cx="5921783" cy="3693319"/>
          </a:xfrm>
          <a:prstGeom prst="rect">
            <a:avLst/>
          </a:prstGeom>
          <a:solidFill>
            <a:schemeClr val="bg1">
              <a:lumMod val="75000"/>
            </a:schemeClr>
          </a:solidFill>
          <a:ln w="92075" cmpd="tri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dirty="0" err="1" smtClean="0"/>
              <a:t>RangeIndex</a:t>
            </a:r>
            <a:r>
              <a:rPr lang="tr-TR" dirty="0" smtClean="0"/>
              <a:t>: 2583 </a:t>
            </a:r>
            <a:r>
              <a:rPr lang="tr-TR" dirty="0" err="1" smtClean="0"/>
              <a:t>entries</a:t>
            </a:r>
            <a:r>
              <a:rPr lang="tr-TR" dirty="0" smtClean="0"/>
              <a:t>, 0 </a:t>
            </a:r>
            <a:r>
              <a:rPr lang="tr-TR" dirty="0" err="1" smtClean="0"/>
              <a:t>to</a:t>
            </a:r>
            <a:r>
              <a:rPr lang="tr-TR" dirty="0" smtClean="0"/>
              <a:t> 2582</a:t>
            </a:r>
          </a:p>
          <a:p>
            <a:r>
              <a:rPr lang="tr-TR" dirty="0" smtClean="0"/>
              <a:t>Data </a:t>
            </a:r>
            <a:r>
              <a:rPr lang="tr-TR" dirty="0" err="1" smtClean="0"/>
              <a:t>columns</a:t>
            </a:r>
            <a:r>
              <a:rPr lang="tr-TR" dirty="0" smtClean="0"/>
              <a:t> (total 7 </a:t>
            </a:r>
            <a:r>
              <a:rPr lang="tr-TR" dirty="0" err="1" smtClean="0"/>
              <a:t>columns</a:t>
            </a:r>
            <a:r>
              <a:rPr lang="tr-TR" dirty="0" smtClean="0"/>
              <a:t>):</a:t>
            </a:r>
          </a:p>
          <a:p>
            <a:r>
              <a:rPr lang="tr-TR" dirty="0" smtClean="0"/>
              <a:t> #   </a:t>
            </a:r>
            <a:r>
              <a:rPr lang="tr-TR" dirty="0" err="1" smtClean="0"/>
              <a:t>Column</a:t>
            </a:r>
            <a:r>
              <a:rPr lang="tr-TR" dirty="0" smtClean="0"/>
              <a:t>    </a:t>
            </a:r>
            <a:r>
              <a:rPr lang="tr-TR" dirty="0" err="1" smtClean="0"/>
              <a:t>Non-Null</a:t>
            </a:r>
            <a:r>
              <a:rPr lang="tr-TR" dirty="0" smtClean="0"/>
              <a:t> </a:t>
            </a:r>
            <a:r>
              <a:rPr lang="tr-TR" dirty="0" err="1" smtClean="0"/>
              <a:t>Count</a:t>
            </a:r>
            <a:r>
              <a:rPr lang="tr-TR" dirty="0" smtClean="0"/>
              <a:t>  </a:t>
            </a:r>
            <a:r>
              <a:rPr lang="tr-TR" dirty="0" err="1" smtClean="0"/>
              <a:t>Dtype</a:t>
            </a:r>
            <a:r>
              <a:rPr lang="tr-TR" dirty="0" smtClean="0"/>
              <a:t> </a:t>
            </a:r>
          </a:p>
          <a:p>
            <a:r>
              <a:rPr lang="tr-TR" dirty="0" smtClean="0"/>
              <a:t>---  ------         --------------             ----- </a:t>
            </a:r>
          </a:p>
          <a:p>
            <a:pPr algn="just"/>
            <a:r>
              <a:rPr lang="tr-TR" dirty="0" smtClean="0"/>
              <a:t> 0   </a:t>
            </a:r>
            <a:r>
              <a:rPr lang="tr-TR" dirty="0" err="1" smtClean="0"/>
              <a:t>Date</a:t>
            </a:r>
            <a:r>
              <a:rPr lang="tr-TR" dirty="0" smtClean="0"/>
              <a:t>         2583     </a:t>
            </a:r>
            <a:r>
              <a:rPr lang="tr-TR" dirty="0" err="1" smtClean="0"/>
              <a:t>non-null</a:t>
            </a:r>
            <a:r>
              <a:rPr lang="tr-TR" dirty="0" smtClean="0"/>
              <a:t>   </a:t>
            </a:r>
            <a:r>
              <a:rPr lang="tr-TR" dirty="0" err="1" smtClean="0"/>
              <a:t>object</a:t>
            </a:r>
            <a:endParaRPr lang="tr-TR" dirty="0" smtClean="0"/>
          </a:p>
          <a:p>
            <a:r>
              <a:rPr lang="tr-TR" dirty="0" smtClean="0"/>
              <a:t> 1   </a:t>
            </a:r>
            <a:r>
              <a:rPr lang="tr-TR" dirty="0" err="1" smtClean="0"/>
              <a:t>Price</a:t>
            </a:r>
            <a:r>
              <a:rPr lang="tr-TR" dirty="0" smtClean="0"/>
              <a:t>         2583     </a:t>
            </a:r>
            <a:r>
              <a:rPr lang="tr-TR" dirty="0" err="1" smtClean="0"/>
              <a:t>non-null</a:t>
            </a:r>
            <a:r>
              <a:rPr lang="tr-TR" dirty="0" smtClean="0"/>
              <a:t>   </a:t>
            </a:r>
            <a:r>
              <a:rPr lang="tr-TR" dirty="0" err="1" smtClean="0"/>
              <a:t>object</a:t>
            </a:r>
            <a:endParaRPr lang="tr-TR" dirty="0" smtClean="0"/>
          </a:p>
          <a:p>
            <a:r>
              <a:rPr lang="tr-TR" dirty="0" smtClean="0"/>
              <a:t> 2   Open        2583     </a:t>
            </a:r>
            <a:r>
              <a:rPr lang="tr-TR" dirty="0" err="1" smtClean="0"/>
              <a:t>non-null</a:t>
            </a:r>
            <a:r>
              <a:rPr lang="tr-TR" dirty="0" smtClean="0"/>
              <a:t>   </a:t>
            </a:r>
            <a:r>
              <a:rPr lang="tr-TR" dirty="0" err="1" smtClean="0"/>
              <a:t>object</a:t>
            </a:r>
            <a:endParaRPr lang="tr-TR" dirty="0" smtClean="0"/>
          </a:p>
          <a:p>
            <a:r>
              <a:rPr lang="tr-TR" dirty="0" smtClean="0"/>
              <a:t> 3   High          2583     </a:t>
            </a:r>
            <a:r>
              <a:rPr lang="tr-TR" dirty="0" err="1" smtClean="0"/>
              <a:t>non-null</a:t>
            </a:r>
            <a:r>
              <a:rPr lang="tr-TR" dirty="0" smtClean="0"/>
              <a:t>   </a:t>
            </a:r>
            <a:r>
              <a:rPr lang="tr-TR" dirty="0" err="1" smtClean="0"/>
              <a:t>object</a:t>
            </a:r>
            <a:endParaRPr lang="tr-TR" dirty="0" smtClean="0"/>
          </a:p>
          <a:p>
            <a:r>
              <a:rPr lang="tr-TR" dirty="0" smtClean="0"/>
              <a:t> 4   </a:t>
            </a:r>
            <a:r>
              <a:rPr lang="tr-TR" dirty="0" err="1" smtClean="0"/>
              <a:t>Low</a:t>
            </a:r>
            <a:r>
              <a:rPr lang="tr-TR" dirty="0" smtClean="0"/>
              <a:t>          2583     </a:t>
            </a:r>
            <a:r>
              <a:rPr lang="tr-TR" dirty="0" err="1" smtClean="0"/>
              <a:t>non-null</a:t>
            </a:r>
            <a:r>
              <a:rPr lang="tr-TR" dirty="0" smtClean="0"/>
              <a:t>   </a:t>
            </a:r>
            <a:r>
              <a:rPr lang="tr-TR" dirty="0" err="1" smtClean="0"/>
              <a:t>object</a:t>
            </a:r>
            <a:endParaRPr lang="tr-TR" dirty="0" smtClean="0"/>
          </a:p>
          <a:p>
            <a:r>
              <a:rPr lang="tr-TR" dirty="0" smtClean="0"/>
              <a:t> 5   </a:t>
            </a:r>
            <a:r>
              <a:rPr lang="tr-TR" dirty="0" err="1" smtClean="0"/>
              <a:t>Vol</a:t>
            </a:r>
            <a:r>
              <a:rPr lang="tr-TR" dirty="0" smtClean="0"/>
              <a:t>.            2578     </a:t>
            </a:r>
            <a:r>
              <a:rPr lang="tr-TR" dirty="0" err="1" smtClean="0"/>
              <a:t>non-null</a:t>
            </a:r>
            <a:r>
              <a:rPr lang="tr-TR" dirty="0" smtClean="0"/>
              <a:t>   </a:t>
            </a:r>
            <a:r>
              <a:rPr lang="tr-TR" dirty="0" err="1" smtClean="0"/>
              <a:t>object</a:t>
            </a:r>
            <a:endParaRPr lang="tr-TR" dirty="0" smtClean="0"/>
          </a:p>
          <a:p>
            <a:r>
              <a:rPr lang="tr-TR" dirty="0" smtClean="0"/>
              <a:t> 6   </a:t>
            </a:r>
            <a:r>
              <a:rPr lang="tr-TR" dirty="0" err="1" smtClean="0"/>
              <a:t>Change</a:t>
            </a:r>
            <a:r>
              <a:rPr lang="tr-TR" dirty="0" smtClean="0"/>
              <a:t> %  2583     </a:t>
            </a:r>
            <a:r>
              <a:rPr lang="tr-TR" dirty="0" err="1" smtClean="0"/>
              <a:t>non-null</a:t>
            </a:r>
            <a:r>
              <a:rPr lang="tr-TR" dirty="0" smtClean="0"/>
              <a:t>   </a:t>
            </a:r>
            <a:r>
              <a:rPr lang="tr-TR" dirty="0" err="1" smtClean="0"/>
              <a:t>object</a:t>
            </a:r>
            <a:endParaRPr lang="tr-TR" dirty="0" smtClean="0"/>
          </a:p>
          <a:p>
            <a:r>
              <a:rPr lang="tr-TR" dirty="0" err="1" smtClean="0"/>
              <a:t>dtypes</a:t>
            </a:r>
            <a:r>
              <a:rPr lang="tr-TR" dirty="0" smtClean="0"/>
              <a:t>: </a:t>
            </a:r>
            <a:r>
              <a:rPr lang="tr-TR" dirty="0" err="1" smtClean="0"/>
              <a:t>object</a:t>
            </a:r>
            <a:r>
              <a:rPr lang="tr-TR" dirty="0" smtClean="0"/>
              <a:t>(7)</a:t>
            </a:r>
          </a:p>
          <a:p>
            <a:r>
              <a:rPr lang="tr-TR" dirty="0" err="1" smtClean="0"/>
              <a:t>memory</a:t>
            </a:r>
            <a:r>
              <a:rPr lang="tr-TR" dirty="0" smtClean="0"/>
              <a:t> </a:t>
            </a:r>
            <a:r>
              <a:rPr lang="tr-TR" dirty="0" err="1" smtClean="0"/>
              <a:t>usage</a:t>
            </a:r>
            <a:r>
              <a:rPr lang="tr-TR" dirty="0" smtClean="0"/>
              <a:t>: 141.4+ KB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2073262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Özel 1">
      <a:dk1>
        <a:srgbClr val="000000"/>
      </a:dk1>
      <a:lt1>
        <a:sysClr val="window" lastClr="FFFFFF"/>
      </a:lt1>
      <a:dk2>
        <a:srgbClr val="2A1A00"/>
      </a:dk2>
      <a:lt2>
        <a:srgbClr val="F3F3F2"/>
      </a:lt2>
      <a:accent1>
        <a:srgbClr val="FFCC00"/>
      </a:accent1>
      <a:accent2>
        <a:srgbClr val="B63D35"/>
      </a:accent2>
      <a:accent3>
        <a:srgbClr val="B69EAD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Rozet</Template>
  <TotalTime>390</TotalTime>
  <Words>1552</Words>
  <Application>Microsoft Office PowerPoint</Application>
  <PresentationFormat>Geniş ekran</PresentationFormat>
  <Paragraphs>265</Paragraphs>
  <Slides>29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4" baseType="lpstr">
      <vt:lpstr>Arial</vt:lpstr>
      <vt:lpstr>Gill Sans MT</vt:lpstr>
      <vt:lpstr>Impact</vt:lpstr>
      <vt:lpstr>Badge</vt:lpstr>
      <vt:lpstr>Çalışma Sayfası</vt:lpstr>
      <vt:lpstr>Gold Price Prediction </vt:lpstr>
      <vt:lpstr>Veri Setini Anlamak</vt:lpstr>
      <vt:lpstr>PowerPoint Sunusu</vt:lpstr>
      <vt:lpstr>Projenin amaci</vt:lpstr>
      <vt:lpstr>PowerPoint Sunusu</vt:lpstr>
      <vt:lpstr>PowerPoint Sunusu</vt:lpstr>
      <vt:lpstr>PowerPoint Sunusu</vt:lpstr>
      <vt:lpstr>1.Kütüphanelerin İçe Aktarılması:</vt:lpstr>
      <vt:lpstr>2.Veri Setinin Okunması ve Temizlenmesi:</vt:lpstr>
      <vt:lpstr>PowerPoint Sunusu</vt:lpstr>
      <vt:lpstr>PowerPoint Sunusu</vt:lpstr>
      <vt:lpstr>3.Eğitim ve Test Veri Setlerinin Oluşturulması: </vt:lpstr>
      <vt:lpstr>PowerPoint Sunusu</vt:lpstr>
      <vt:lpstr>PowerPoint Sunusu</vt:lpstr>
      <vt:lpstr>PowerPoint Sunusu</vt:lpstr>
      <vt:lpstr>PowerPoint Sunusu</vt:lpstr>
      <vt:lpstr>4.LSTM(Long Short-Term Memory) Modelinin Tanımlanması ve Eğitilmesi: </vt:lpstr>
      <vt:lpstr>PowerPoint Sunusu</vt:lpstr>
      <vt:lpstr>PowerPoint Sunusu</vt:lpstr>
      <vt:lpstr>5.Diğer Regresyon Algoritmalarının Eğitilmesi: </vt:lpstr>
      <vt:lpstr>PowerPoint Sunusu</vt:lpstr>
      <vt:lpstr>PowerPoint Sunusu</vt:lpstr>
      <vt:lpstr>PowerPoint Sunusu</vt:lpstr>
      <vt:lpstr>PowerPoint Sunusu</vt:lpstr>
      <vt:lpstr>6.Modelin Performansının Görselleştirilmesi: </vt:lpstr>
      <vt:lpstr>PowerPoint Sunusu</vt:lpstr>
      <vt:lpstr>PowerPoint Sunusu</vt:lpstr>
      <vt:lpstr>7.Gelecekteki Fiyat Tahminleri ve Görselleştirme: 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 Price Prediction </dc:title>
  <dc:creator>Hasan</dc:creator>
  <cp:lastModifiedBy>Hasan</cp:lastModifiedBy>
  <cp:revision>29</cp:revision>
  <dcterms:created xsi:type="dcterms:W3CDTF">2024-01-04T10:54:27Z</dcterms:created>
  <dcterms:modified xsi:type="dcterms:W3CDTF">2024-01-05T12:35:59Z</dcterms:modified>
</cp:coreProperties>
</file>