
<file path=[Content_Types].xml><?xml version="1.0" encoding="utf-8"?>
<Types xmlns="http://schemas.openxmlformats.org/package/2006/content-types">
  <Default ContentType="image/jpeg" Extension="jpg"/>
  <Default ContentType="application/vnd.openxmlformats-officedocument.vmlDrawing" Extension="vml"/>
  <Default ContentType="application/vnd.openxmlformats-officedocument.oleObject" Extension="bin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oleObject" PartName="/ppt/embeddings/oleObject1.bin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9144000" cx="6858000"/>
  <p:notesSz cx="6858000" cy="92964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6" roundtripDataSignature="AMtx7mio4UjZNtwUSlipCsEN3qLKzZmB7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6D419E7-EAF9-4867-8BD7-1875A48F4D83}">
  <a:tblStyle styleId="{B6D419E7-EAF9-4867-8BD7-1875A48F4D8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6" Type="http://customschemas.google.com/relationships/presentationmetadata" Target="meta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drawings/_rels/vmlDrawing1.v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97225"/>
            <a:ext cx="4572225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415775"/>
            <a:ext cx="5486400" cy="41833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415775"/>
            <a:ext cx="5486400" cy="41833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97225"/>
            <a:ext cx="4572225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:notes"/>
          <p:cNvSpPr txBox="1"/>
          <p:nvPr>
            <p:ph idx="1" type="body"/>
          </p:nvPr>
        </p:nvSpPr>
        <p:spPr>
          <a:xfrm>
            <a:off x="685800" y="4415775"/>
            <a:ext cx="5486400" cy="41833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:notes"/>
          <p:cNvSpPr/>
          <p:nvPr>
            <p:ph idx="2" type="sldImg"/>
          </p:nvPr>
        </p:nvSpPr>
        <p:spPr>
          <a:xfrm>
            <a:off x="1143225" y="697225"/>
            <a:ext cx="4572225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:notes"/>
          <p:cNvSpPr txBox="1"/>
          <p:nvPr>
            <p:ph idx="1" type="body"/>
          </p:nvPr>
        </p:nvSpPr>
        <p:spPr>
          <a:xfrm>
            <a:off x="685800" y="4415775"/>
            <a:ext cx="5486400" cy="41833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3:notes"/>
          <p:cNvSpPr/>
          <p:nvPr>
            <p:ph idx="2" type="sldImg"/>
          </p:nvPr>
        </p:nvSpPr>
        <p:spPr>
          <a:xfrm>
            <a:off x="1143225" y="697225"/>
            <a:ext cx="4572225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4:notes"/>
          <p:cNvSpPr txBox="1"/>
          <p:nvPr>
            <p:ph idx="1" type="body"/>
          </p:nvPr>
        </p:nvSpPr>
        <p:spPr>
          <a:xfrm>
            <a:off x="685800" y="4415775"/>
            <a:ext cx="5486400" cy="41833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4:notes"/>
          <p:cNvSpPr/>
          <p:nvPr>
            <p:ph idx="2" type="sldImg"/>
          </p:nvPr>
        </p:nvSpPr>
        <p:spPr>
          <a:xfrm>
            <a:off x="1143225" y="697225"/>
            <a:ext cx="4572225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5:notes"/>
          <p:cNvSpPr txBox="1"/>
          <p:nvPr>
            <p:ph idx="1" type="body"/>
          </p:nvPr>
        </p:nvSpPr>
        <p:spPr>
          <a:xfrm>
            <a:off x="685800" y="4415775"/>
            <a:ext cx="5486400" cy="41833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5:notes"/>
          <p:cNvSpPr/>
          <p:nvPr>
            <p:ph idx="2" type="sldImg"/>
          </p:nvPr>
        </p:nvSpPr>
        <p:spPr>
          <a:xfrm>
            <a:off x="1143225" y="697225"/>
            <a:ext cx="4572225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6:notes"/>
          <p:cNvSpPr txBox="1"/>
          <p:nvPr>
            <p:ph idx="1" type="body"/>
          </p:nvPr>
        </p:nvSpPr>
        <p:spPr>
          <a:xfrm>
            <a:off x="685800" y="4415775"/>
            <a:ext cx="5486400" cy="41833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6:notes"/>
          <p:cNvSpPr/>
          <p:nvPr>
            <p:ph idx="2" type="sldImg"/>
          </p:nvPr>
        </p:nvSpPr>
        <p:spPr>
          <a:xfrm>
            <a:off x="1143225" y="697225"/>
            <a:ext cx="4572225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7:notes"/>
          <p:cNvSpPr txBox="1"/>
          <p:nvPr>
            <p:ph idx="1" type="body"/>
          </p:nvPr>
        </p:nvSpPr>
        <p:spPr>
          <a:xfrm>
            <a:off x="685800" y="4415775"/>
            <a:ext cx="5486400" cy="41833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7:notes"/>
          <p:cNvSpPr/>
          <p:nvPr>
            <p:ph idx="2" type="sldImg"/>
          </p:nvPr>
        </p:nvSpPr>
        <p:spPr>
          <a:xfrm>
            <a:off x="1143225" y="697225"/>
            <a:ext cx="4572225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8:notes"/>
          <p:cNvSpPr txBox="1"/>
          <p:nvPr>
            <p:ph idx="1" type="body"/>
          </p:nvPr>
        </p:nvSpPr>
        <p:spPr>
          <a:xfrm>
            <a:off x="685800" y="4415775"/>
            <a:ext cx="5486400" cy="41833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8:notes"/>
          <p:cNvSpPr/>
          <p:nvPr>
            <p:ph idx="2" type="sldImg"/>
          </p:nvPr>
        </p:nvSpPr>
        <p:spPr>
          <a:xfrm>
            <a:off x="1143225" y="697225"/>
            <a:ext cx="4572225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9:notes"/>
          <p:cNvSpPr txBox="1"/>
          <p:nvPr>
            <p:ph idx="1" type="body"/>
          </p:nvPr>
        </p:nvSpPr>
        <p:spPr>
          <a:xfrm>
            <a:off x="685800" y="4415775"/>
            <a:ext cx="5486400" cy="41833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9:notes"/>
          <p:cNvSpPr/>
          <p:nvPr>
            <p:ph idx="2" type="sldImg"/>
          </p:nvPr>
        </p:nvSpPr>
        <p:spPr>
          <a:xfrm>
            <a:off x="1143225" y="697225"/>
            <a:ext cx="4572225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1"/>
          <p:cNvSpPr txBox="1"/>
          <p:nvPr>
            <p:ph idx="10" type="dt"/>
          </p:nvPr>
        </p:nvSpPr>
        <p:spPr>
          <a:xfrm>
            <a:off x="514350" y="8331200"/>
            <a:ext cx="142875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1"/>
          <p:cNvSpPr txBox="1"/>
          <p:nvPr>
            <p:ph idx="11" type="ftr"/>
          </p:nvPr>
        </p:nvSpPr>
        <p:spPr>
          <a:xfrm>
            <a:off x="2343150" y="8331200"/>
            <a:ext cx="21717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1"/>
          <p:cNvSpPr txBox="1"/>
          <p:nvPr>
            <p:ph idx="12" type="sldNum"/>
          </p:nvPr>
        </p:nvSpPr>
        <p:spPr>
          <a:xfrm>
            <a:off x="4914900" y="8331200"/>
            <a:ext cx="142875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0"/>
          <p:cNvSpPr txBox="1"/>
          <p:nvPr>
            <p:ph type="title"/>
          </p:nvPr>
        </p:nvSpPr>
        <p:spPr>
          <a:xfrm>
            <a:off x="514350" y="812800"/>
            <a:ext cx="58293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0"/>
          <p:cNvSpPr txBox="1"/>
          <p:nvPr>
            <p:ph idx="1" type="body"/>
          </p:nvPr>
        </p:nvSpPr>
        <p:spPr>
          <a:xfrm rot="5400000">
            <a:off x="685800" y="2470150"/>
            <a:ext cx="5486400" cy="58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71" name="Google Shape;71;p20"/>
          <p:cNvSpPr txBox="1"/>
          <p:nvPr>
            <p:ph idx="10" type="dt"/>
          </p:nvPr>
        </p:nvSpPr>
        <p:spPr>
          <a:xfrm>
            <a:off x="514350" y="8331200"/>
            <a:ext cx="142875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0"/>
          <p:cNvSpPr txBox="1"/>
          <p:nvPr>
            <p:ph idx="11" type="ftr"/>
          </p:nvPr>
        </p:nvSpPr>
        <p:spPr>
          <a:xfrm>
            <a:off x="2343150" y="8331200"/>
            <a:ext cx="21717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0"/>
          <p:cNvSpPr txBox="1"/>
          <p:nvPr>
            <p:ph idx="12" type="sldNum"/>
          </p:nvPr>
        </p:nvSpPr>
        <p:spPr>
          <a:xfrm>
            <a:off x="4914900" y="8331200"/>
            <a:ext cx="142875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1"/>
          <p:cNvSpPr txBox="1"/>
          <p:nvPr>
            <p:ph type="title"/>
          </p:nvPr>
        </p:nvSpPr>
        <p:spPr>
          <a:xfrm rot="5400000">
            <a:off x="1957387" y="3741738"/>
            <a:ext cx="7315200" cy="1457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1"/>
          <p:cNvSpPr txBox="1"/>
          <p:nvPr>
            <p:ph idx="1" type="body"/>
          </p:nvPr>
        </p:nvSpPr>
        <p:spPr>
          <a:xfrm rot="5400000">
            <a:off x="-1033463" y="2360613"/>
            <a:ext cx="7315200" cy="4219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77" name="Google Shape;77;p21"/>
          <p:cNvSpPr txBox="1"/>
          <p:nvPr>
            <p:ph idx="10" type="dt"/>
          </p:nvPr>
        </p:nvSpPr>
        <p:spPr>
          <a:xfrm>
            <a:off x="514350" y="8331200"/>
            <a:ext cx="142875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1"/>
          <p:cNvSpPr txBox="1"/>
          <p:nvPr>
            <p:ph idx="11" type="ftr"/>
          </p:nvPr>
        </p:nvSpPr>
        <p:spPr>
          <a:xfrm>
            <a:off x="2343150" y="8331200"/>
            <a:ext cx="21717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1"/>
          <p:cNvSpPr txBox="1"/>
          <p:nvPr>
            <p:ph idx="12" type="sldNum"/>
          </p:nvPr>
        </p:nvSpPr>
        <p:spPr>
          <a:xfrm>
            <a:off x="4914900" y="8331200"/>
            <a:ext cx="142875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2"/>
          <p:cNvSpPr txBox="1"/>
          <p:nvPr>
            <p:ph type="title"/>
          </p:nvPr>
        </p:nvSpPr>
        <p:spPr>
          <a:xfrm>
            <a:off x="514350" y="812800"/>
            <a:ext cx="58293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2"/>
          <p:cNvSpPr txBox="1"/>
          <p:nvPr>
            <p:ph idx="1" type="body"/>
          </p:nvPr>
        </p:nvSpPr>
        <p:spPr>
          <a:xfrm>
            <a:off x="514350" y="2641600"/>
            <a:ext cx="58293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8" name="Google Shape;18;p12"/>
          <p:cNvSpPr txBox="1"/>
          <p:nvPr>
            <p:ph idx="10" type="dt"/>
          </p:nvPr>
        </p:nvSpPr>
        <p:spPr>
          <a:xfrm>
            <a:off x="514350" y="8331200"/>
            <a:ext cx="142875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2"/>
          <p:cNvSpPr txBox="1"/>
          <p:nvPr>
            <p:ph idx="11" type="ftr"/>
          </p:nvPr>
        </p:nvSpPr>
        <p:spPr>
          <a:xfrm>
            <a:off x="2343150" y="8331200"/>
            <a:ext cx="21717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2"/>
          <p:cNvSpPr txBox="1"/>
          <p:nvPr>
            <p:ph idx="12" type="sldNum"/>
          </p:nvPr>
        </p:nvSpPr>
        <p:spPr>
          <a:xfrm>
            <a:off x="4914900" y="8331200"/>
            <a:ext cx="142875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3"/>
          <p:cNvSpPr txBox="1"/>
          <p:nvPr>
            <p:ph type="ctrTitle"/>
          </p:nvPr>
        </p:nvSpPr>
        <p:spPr>
          <a:xfrm>
            <a:off x="514350" y="2840038"/>
            <a:ext cx="5829300" cy="1960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3"/>
          <p:cNvSpPr txBox="1"/>
          <p:nvPr>
            <p:ph idx="1" type="subTitle"/>
          </p:nvPr>
        </p:nvSpPr>
        <p:spPr>
          <a:xfrm>
            <a:off x="1028700" y="5181600"/>
            <a:ext cx="4800600" cy="2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/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/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9pPr>
          </a:lstStyle>
          <a:p/>
        </p:txBody>
      </p:sp>
      <p:sp>
        <p:nvSpPr>
          <p:cNvPr id="24" name="Google Shape;24;p13"/>
          <p:cNvSpPr txBox="1"/>
          <p:nvPr>
            <p:ph idx="10" type="dt"/>
          </p:nvPr>
        </p:nvSpPr>
        <p:spPr>
          <a:xfrm>
            <a:off x="514350" y="8331200"/>
            <a:ext cx="142875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3"/>
          <p:cNvSpPr txBox="1"/>
          <p:nvPr>
            <p:ph idx="11" type="ftr"/>
          </p:nvPr>
        </p:nvSpPr>
        <p:spPr>
          <a:xfrm>
            <a:off x="2343150" y="8331200"/>
            <a:ext cx="21717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3"/>
          <p:cNvSpPr txBox="1"/>
          <p:nvPr>
            <p:ph idx="12" type="sldNum"/>
          </p:nvPr>
        </p:nvSpPr>
        <p:spPr>
          <a:xfrm>
            <a:off x="4914900" y="8331200"/>
            <a:ext cx="142875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4"/>
          <p:cNvSpPr txBox="1"/>
          <p:nvPr>
            <p:ph type="title"/>
          </p:nvPr>
        </p:nvSpPr>
        <p:spPr>
          <a:xfrm>
            <a:off x="541338" y="5875338"/>
            <a:ext cx="5829300" cy="18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4"/>
          <p:cNvSpPr txBox="1"/>
          <p:nvPr>
            <p:ph idx="1" type="body"/>
          </p:nvPr>
        </p:nvSpPr>
        <p:spPr>
          <a:xfrm>
            <a:off x="541338" y="3875088"/>
            <a:ext cx="5829300" cy="2000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9pPr>
          </a:lstStyle>
          <a:p/>
        </p:txBody>
      </p:sp>
      <p:sp>
        <p:nvSpPr>
          <p:cNvPr id="30" name="Google Shape;30;p14"/>
          <p:cNvSpPr txBox="1"/>
          <p:nvPr>
            <p:ph idx="10" type="dt"/>
          </p:nvPr>
        </p:nvSpPr>
        <p:spPr>
          <a:xfrm>
            <a:off x="514350" y="8331200"/>
            <a:ext cx="142875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4"/>
          <p:cNvSpPr txBox="1"/>
          <p:nvPr>
            <p:ph idx="11" type="ftr"/>
          </p:nvPr>
        </p:nvSpPr>
        <p:spPr>
          <a:xfrm>
            <a:off x="2343150" y="8331200"/>
            <a:ext cx="21717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4"/>
          <p:cNvSpPr txBox="1"/>
          <p:nvPr>
            <p:ph idx="12" type="sldNum"/>
          </p:nvPr>
        </p:nvSpPr>
        <p:spPr>
          <a:xfrm>
            <a:off x="4914900" y="8331200"/>
            <a:ext cx="142875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5"/>
          <p:cNvSpPr txBox="1"/>
          <p:nvPr>
            <p:ph type="title"/>
          </p:nvPr>
        </p:nvSpPr>
        <p:spPr>
          <a:xfrm>
            <a:off x="514350" y="812800"/>
            <a:ext cx="58293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5"/>
          <p:cNvSpPr txBox="1"/>
          <p:nvPr>
            <p:ph idx="1" type="body"/>
          </p:nvPr>
        </p:nvSpPr>
        <p:spPr>
          <a:xfrm>
            <a:off x="514350" y="2641600"/>
            <a:ext cx="283845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9pPr>
          </a:lstStyle>
          <a:p/>
        </p:txBody>
      </p:sp>
      <p:sp>
        <p:nvSpPr>
          <p:cNvPr id="36" name="Google Shape;36;p15"/>
          <p:cNvSpPr txBox="1"/>
          <p:nvPr>
            <p:ph idx="2" type="body"/>
          </p:nvPr>
        </p:nvSpPr>
        <p:spPr>
          <a:xfrm>
            <a:off x="3505200" y="2641600"/>
            <a:ext cx="283845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9pPr>
          </a:lstStyle>
          <a:p/>
        </p:txBody>
      </p:sp>
      <p:sp>
        <p:nvSpPr>
          <p:cNvPr id="37" name="Google Shape;37;p15"/>
          <p:cNvSpPr txBox="1"/>
          <p:nvPr>
            <p:ph idx="10" type="dt"/>
          </p:nvPr>
        </p:nvSpPr>
        <p:spPr>
          <a:xfrm>
            <a:off x="514350" y="8331200"/>
            <a:ext cx="142875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5"/>
          <p:cNvSpPr txBox="1"/>
          <p:nvPr>
            <p:ph idx="11" type="ftr"/>
          </p:nvPr>
        </p:nvSpPr>
        <p:spPr>
          <a:xfrm>
            <a:off x="2343150" y="8331200"/>
            <a:ext cx="21717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5"/>
          <p:cNvSpPr txBox="1"/>
          <p:nvPr>
            <p:ph idx="12" type="sldNum"/>
          </p:nvPr>
        </p:nvSpPr>
        <p:spPr>
          <a:xfrm>
            <a:off x="4914900" y="8331200"/>
            <a:ext cx="142875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6"/>
          <p:cNvSpPr txBox="1"/>
          <p:nvPr>
            <p:ph type="title"/>
          </p:nvPr>
        </p:nvSpPr>
        <p:spPr>
          <a:xfrm>
            <a:off x="342900" y="366713"/>
            <a:ext cx="61722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6"/>
          <p:cNvSpPr txBox="1"/>
          <p:nvPr>
            <p:ph idx="1" type="body"/>
          </p:nvPr>
        </p:nvSpPr>
        <p:spPr>
          <a:xfrm>
            <a:off x="342900" y="2046288"/>
            <a:ext cx="3030538" cy="8540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9pPr>
          </a:lstStyle>
          <a:p/>
        </p:txBody>
      </p:sp>
      <p:sp>
        <p:nvSpPr>
          <p:cNvPr id="43" name="Google Shape;43;p16"/>
          <p:cNvSpPr txBox="1"/>
          <p:nvPr>
            <p:ph idx="2" type="body"/>
          </p:nvPr>
        </p:nvSpPr>
        <p:spPr>
          <a:xfrm>
            <a:off x="342900" y="2900363"/>
            <a:ext cx="3030538" cy="5267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9pPr>
          </a:lstStyle>
          <a:p/>
        </p:txBody>
      </p:sp>
      <p:sp>
        <p:nvSpPr>
          <p:cNvPr id="44" name="Google Shape;44;p16"/>
          <p:cNvSpPr txBox="1"/>
          <p:nvPr>
            <p:ph idx="3" type="body"/>
          </p:nvPr>
        </p:nvSpPr>
        <p:spPr>
          <a:xfrm>
            <a:off x="3484563" y="2046288"/>
            <a:ext cx="3030537" cy="8540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9pPr>
          </a:lstStyle>
          <a:p/>
        </p:txBody>
      </p:sp>
      <p:sp>
        <p:nvSpPr>
          <p:cNvPr id="45" name="Google Shape;45;p16"/>
          <p:cNvSpPr txBox="1"/>
          <p:nvPr>
            <p:ph idx="4" type="body"/>
          </p:nvPr>
        </p:nvSpPr>
        <p:spPr>
          <a:xfrm>
            <a:off x="3484563" y="2900363"/>
            <a:ext cx="3030537" cy="5267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9pPr>
          </a:lstStyle>
          <a:p/>
        </p:txBody>
      </p:sp>
      <p:sp>
        <p:nvSpPr>
          <p:cNvPr id="46" name="Google Shape;46;p16"/>
          <p:cNvSpPr txBox="1"/>
          <p:nvPr>
            <p:ph idx="10" type="dt"/>
          </p:nvPr>
        </p:nvSpPr>
        <p:spPr>
          <a:xfrm>
            <a:off x="514350" y="8331200"/>
            <a:ext cx="142875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6"/>
          <p:cNvSpPr txBox="1"/>
          <p:nvPr>
            <p:ph idx="11" type="ftr"/>
          </p:nvPr>
        </p:nvSpPr>
        <p:spPr>
          <a:xfrm>
            <a:off x="2343150" y="8331200"/>
            <a:ext cx="21717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6"/>
          <p:cNvSpPr txBox="1"/>
          <p:nvPr>
            <p:ph idx="12" type="sldNum"/>
          </p:nvPr>
        </p:nvSpPr>
        <p:spPr>
          <a:xfrm>
            <a:off x="4914900" y="8331200"/>
            <a:ext cx="142875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7"/>
          <p:cNvSpPr txBox="1"/>
          <p:nvPr>
            <p:ph type="title"/>
          </p:nvPr>
        </p:nvSpPr>
        <p:spPr>
          <a:xfrm>
            <a:off x="514350" y="812800"/>
            <a:ext cx="58293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7"/>
          <p:cNvSpPr txBox="1"/>
          <p:nvPr>
            <p:ph idx="10" type="dt"/>
          </p:nvPr>
        </p:nvSpPr>
        <p:spPr>
          <a:xfrm>
            <a:off x="514350" y="8331200"/>
            <a:ext cx="142875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7"/>
          <p:cNvSpPr txBox="1"/>
          <p:nvPr>
            <p:ph idx="11" type="ftr"/>
          </p:nvPr>
        </p:nvSpPr>
        <p:spPr>
          <a:xfrm>
            <a:off x="2343150" y="8331200"/>
            <a:ext cx="21717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7"/>
          <p:cNvSpPr txBox="1"/>
          <p:nvPr>
            <p:ph idx="12" type="sldNum"/>
          </p:nvPr>
        </p:nvSpPr>
        <p:spPr>
          <a:xfrm>
            <a:off x="4914900" y="8331200"/>
            <a:ext cx="142875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8"/>
          <p:cNvSpPr txBox="1"/>
          <p:nvPr>
            <p:ph type="title"/>
          </p:nvPr>
        </p:nvSpPr>
        <p:spPr>
          <a:xfrm>
            <a:off x="342900" y="363538"/>
            <a:ext cx="2255838" cy="154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8"/>
          <p:cNvSpPr txBox="1"/>
          <p:nvPr>
            <p:ph idx="1" type="body"/>
          </p:nvPr>
        </p:nvSpPr>
        <p:spPr>
          <a:xfrm>
            <a:off x="2681288" y="363538"/>
            <a:ext cx="3833812" cy="7804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9pPr>
          </a:lstStyle>
          <a:p/>
        </p:txBody>
      </p:sp>
      <p:sp>
        <p:nvSpPr>
          <p:cNvPr id="57" name="Google Shape;57;p18"/>
          <p:cNvSpPr txBox="1"/>
          <p:nvPr>
            <p:ph idx="2" type="body"/>
          </p:nvPr>
        </p:nvSpPr>
        <p:spPr>
          <a:xfrm>
            <a:off x="342900" y="1912938"/>
            <a:ext cx="2255838" cy="6254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9pPr>
          </a:lstStyle>
          <a:p/>
        </p:txBody>
      </p:sp>
      <p:sp>
        <p:nvSpPr>
          <p:cNvPr id="58" name="Google Shape;58;p18"/>
          <p:cNvSpPr txBox="1"/>
          <p:nvPr>
            <p:ph idx="10" type="dt"/>
          </p:nvPr>
        </p:nvSpPr>
        <p:spPr>
          <a:xfrm>
            <a:off x="514350" y="8331200"/>
            <a:ext cx="142875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8"/>
          <p:cNvSpPr txBox="1"/>
          <p:nvPr>
            <p:ph idx="11" type="ftr"/>
          </p:nvPr>
        </p:nvSpPr>
        <p:spPr>
          <a:xfrm>
            <a:off x="2343150" y="8331200"/>
            <a:ext cx="21717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8"/>
          <p:cNvSpPr txBox="1"/>
          <p:nvPr>
            <p:ph idx="12" type="sldNum"/>
          </p:nvPr>
        </p:nvSpPr>
        <p:spPr>
          <a:xfrm>
            <a:off x="4914900" y="8331200"/>
            <a:ext cx="142875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9"/>
          <p:cNvSpPr txBox="1"/>
          <p:nvPr>
            <p:ph type="title"/>
          </p:nvPr>
        </p:nvSpPr>
        <p:spPr>
          <a:xfrm>
            <a:off x="1344613" y="6400800"/>
            <a:ext cx="4114800" cy="7556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9"/>
          <p:cNvSpPr/>
          <p:nvPr>
            <p:ph idx="2" type="pic"/>
          </p:nvPr>
        </p:nvSpPr>
        <p:spPr>
          <a:xfrm>
            <a:off x="1344613" y="817563"/>
            <a:ext cx="41148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4" name="Google Shape;64;p19"/>
          <p:cNvSpPr txBox="1"/>
          <p:nvPr>
            <p:ph idx="1" type="body"/>
          </p:nvPr>
        </p:nvSpPr>
        <p:spPr>
          <a:xfrm>
            <a:off x="1344613" y="7156450"/>
            <a:ext cx="4114800" cy="1073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9pPr>
          </a:lstStyle>
          <a:p/>
        </p:txBody>
      </p:sp>
      <p:sp>
        <p:nvSpPr>
          <p:cNvPr id="65" name="Google Shape;65;p19"/>
          <p:cNvSpPr txBox="1"/>
          <p:nvPr>
            <p:ph idx="10" type="dt"/>
          </p:nvPr>
        </p:nvSpPr>
        <p:spPr>
          <a:xfrm>
            <a:off x="514350" y="8331200"/>
            <a:ext cx="142875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9"/>
          <p:cNvSpPr txBox="1"/>
          <p:nvPr>
            <p:ph idx="11" type="ftr"/>
          </p:nvPr>
        </p:nvSpPr>
        <p:spPr>
          <a:xfrm>
            <a:off x="2343150" y="8331200"/>
            <a:ext cx="21717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9"/>
          <p:cNvSpPr txBox="1"/>
          <p:nvPr>
            <p:ph idx="12" type="sldNum"/>
          </p:nvPr>
        </p:nvSpPr>
        <p:spPr>
          <a:xfrm>
            <a:off x="4914900" y="8331200"/>
            <a:ext cx="142875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/>
          <p:nvPr>
            <p:ph type="title"/>
          </p:nvPr>
        </p:nvSpPr>
        <p:spPr>
          <a:xfrm>
            <a:off x="514350" y="812800"/>
            <a:ext cx="58293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" name="Google Shape;7;p10"/>
          <p:cNvSpPr txBox="1"/>
          <p:nvPr>
            <p:ph idx="1" type="body"/>
          </p:nvPr>
        </p:nvSpPr>
        <p:spPr>
          <a:xfrm>
            <a:off x="514350" y="2641600"/>
            <a:ext cx="58293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Google Shape;8;p10"/>
          <p:cNvSpPr txBox="1"/>
          <p:nvPr>
            <p:ph idx="10" type="dt"/>
          </p:nvPr>
        </p:nvSpPr>
        <p:spPr>
          <a:xfrm>
            <a:off x="514350" y="8331200"/>
            <a:ext cx="142875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" name="Google Shape;9;p10"/>
          <p:cNvSpPr txBox="1"/>
          <p:nvPr>
            <p:ph idx="11" type="ftr"/>
          </p:nvPr>
        </p:nvSpPr>
        <p:spPr>
          <a:xfrm>
            <a:off x="2343150" y="8331200"/>
            <a:ext cx="21717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0" name="Google Shape;10;p10"/>
          <p:cNvSpPr txBox="1"/>
          <p:nvPr>
            <p:ph idx="12" type="sldNum"/>
          </p:nvPr>
        </p:nvSpPr>
        <p:spPr>
          <a:xfrm>
            <a:off x="4914900" y="8331200"/>
            <a:ext cx="142875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vmlDrawing" Target="../drawings/vmlDrawing1.vml"/><Relationship Id="rId4" Type="http://schemas.openxmlformats.org/officeDocument/2006/relationships/oleObject" Target="../embeddings/oleObject1.bin"/><Relationship Id="rId5" Type="http://schemas.openxmlformats.org/officeDocument/2006/relationships/oleObject" Target="../embeddings/oleObject1.bin"/><Relationship Id="rId6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4" name="Google Shape;84;p1"/>
          <p:cNvGraphicFramePr/>
          <p:nvPr/>
        </p:nvGraphicFramePr>
        <p:xfrm>
          <a:off x="538163" y="5110163"/>
          <a:ext cx="5468937" cy="2438400"/>
        </p:xfrm>
        <a:graphic>
          <a:graphicData uri="http://schemas.openxmlformats.org/presentationml/2006/ole">
            <mc:AlternateContent>
              <mc:Choice Requires="v">
                <p:oleObj r:id="rId4" imgH="2438400" imgW="5468937" progId="Word.Document.8" spid="_x0000_s1">
                  <p:embed/>
                </p:oleObj>
              </mc:Choice>
              <mc:Fallback>
                <p:oleObj r:id="rId5" imgH="2438400" imgW="5468937" progId="Word.Document.8">
                  <p:embed/>
                  <p:pic>
                    <p:nvPicPr>
                      <p:cNvPr id="84" name="Google Shape;84;p1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538163" y="5110163"/>
                        <a:ext cx="5468937" cy="243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" name="Google Shape;85;p1"/>
          <p:cNvSpPr txBox="1"/>
          <p:nvPr/>
        </p:nvSpPr>
        <p:spPr>
          <a:xfrm>
            <a:off x="2759075" y="152400"/>
            <a:ext cx="955675" cy="738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CMSC204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Kartchner</a:t>
            </a:r>
            <a:endParaRPr/>
          </a:p>
        </p:txBody>
      </p:sp>
      <p:sp>
        <p:nvSpPr>
          <p:cNvPr id="86" name="Google Shape;86;p1"/>
          <p:cNvSpPr/>
          <p:nvPr/>
        </p:nvSpPr>
        <p:spPr>
          <a:xfrm>
            <a:off x="338138" y="1189038"/>
            <a:ext cx="6291262" cy="822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V(StateGraph) = {Oregon, Alaska, Texas, Hawaii, Vermont, NewYork, California}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E(StateGraph) = {(Alaska, Oregon), (Hawaii, Alaska), (Hawaii, Texas), (Texas, Hawaii), (Hawaii, 	California), (Hawaii, New York), (Texas, Vermont), (Vermont, California), 	(Vermont, Alaska)}</a:t>
            </a:r>
            <a:endParaRPr/>
          </a:p>
        </p:txBody>
      </p:sp>
      <p:sp>
        <p:nvSpPr>
          <p:cNvPr id="87" name="Google Shape;87;p1"/>
          <p:cNvSpPr/>
          <p:nvPr/>
        </p:nvSpPr>
        <p:spPr>
          <a:xfrm>
            <a:off x="228600" y="3429000"/>
            <a:ext cx="5791200" cy="1295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8" name="Google Shape;88;p1"/>
          <p:cNvSpPr txBox="1"/>
          <p:nvPr/>
        </p:nvSpPr>
        <p:spPr>
          <a:xfrm>
            <a:off x="441325" y="2246313"/>
            <a:ext cx="16637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 Draw the StateGraph</a:t>
            </a:r>
            <a:endParaRPr/>
          </a:p>
        </p:txBody>
      </p:sp>
      <p:sp>
        <p:nvSpPr>
          <p:cNvPr id="89" name="Google Shape;89;p1"/>
          <p:cNvSpPr/>
          <p:nvPr/>
        </p:nvSpPr>
        <p:spPr>
          <a:xfrm>
            <a:off x="566725" y="2865800"/>
            <a:ext cx="562800" cy="4020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"/>
          <p:cNvSpPr txBox="1"/>
          <p:nvPr/>
        </p:nvSpPr>
        <p:spPr>
          <a:xfrm>
            <a:off x="538175" y="2837725"/>
            <a:ext cx="13452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Oregon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1" name="Google Shape;91;p1"/>
          <p:cNvSpPr/>
          <p:nvPr/>
        </p:nvSpPr>
        <p:spPr>
          <a:xfrm>
            <a:off x="3401113" y="3118263"/>
            <a:ext cx="875700" cy="4020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texas</a:t>
            </a:r>
            <a:endParaRPr/>
          </a:p>
        </p:txBody>
      </p:sp>
      <p:sp>
        <p:nvSpPr>
          <p:cNvPr id="92" name="Google Shape;92;p1"/>
          <p:cNvSpPr/>
          <p:nvPr/>
        </p:nvSpPr>
        <p:spPr>
          <a:xfrm>
            <a:off x="3305025" y="2519188"/>
            <a:ext cx="562800" cy="4020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"/>
          <p:cNvSpPr/>
          <p:nvPr/>
        </p:nvSpPr>
        <p:spPr>
          <a:xfrm>
            <a:off x="3674775" y="3717350"/>
            <a:ext cx="1663800" cy="4020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california</a:t>
            </a:r>
            <a:endParaRPr/>
          </a:p>
        </p:txBody>
      </p:sp>
      <p:sp>
        <p:nvSpPr>
          <p:cNvPr id="94" name="Google Shape;94;p1"/>
          <p:cNvSpPr/>
          <p:nvPr/>
        </p:nvSpPr>
        <p:spPr>
          <a:xfrm>
            <a:off x="838275" y="4277700"/>
            <a:ext cx="1185600" cy="4020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vermont</a:t>
            </a:r>
            <a:endParaRPr/>
          </a:p>
        </p:txBody>
      </p:sp>
      <p:sp>
        <p:nvSpPr>
          <p:cNvPr id="95" name="Google Shape;95;p1"/>
          <p:cNvSpPr/>
          <p:nvPr/>
        </p:nvSpPr>
        <p:spPr>
          <a:xfrm>
            <a:off x="2993625" y="4593438"/>
            <a:ext cx="1185600" cy="4020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newyork</a:t>
            </a:r>
            <a:endParaRPr/>
          </a:p>
        </p:txBody>
      </p:sp>
      <p:sp>
        <p:nvSpPr>
          <p:cNvPr id="96" name="Google Shape;96;p1"/>
          <p:cNvSpPr/>
          <p:nvPr/>
        </p:nvSpPr>
        <p:spPr>
          <a:xfrm>
            <a:off x="656325" y="3571750"/>
            <a:ext cx="1076100" cy="5031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hawaii</a:t>
            </a:r>
            <a:endParaRPr/>
          </a:p>
        </p:txBody>
      </p:sp>
      <p:sp>
        <p:nvSpPr>
          <p:cNvPr id="97" name="Google Shape;97;p1"/>
          <p:cNvSpPr txBox="1"/>
          <p:nvPr/>
        </p:nvSpPr>
        <p:spPr>
          <a:xfrm>
            <a:off x="3319975" y="2564350"/>
            <a:ext cx="11856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alaska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98" name="Google Shape;98;p1"/>
          <p:cNvCxnSpPr>
            <a:stCxn id="97" idx="1"/>
            <a:endCxn id="90" idx="2"/>
          </p:cNvCxnSpPr>
          <p:nvPr/>
        </p:nvCxnSpPr>
        <p:spPr>
          <a:xfrm flipH="1">
            <a:off x="1210675" y="2765350"/>
            <a:ext cx="2109300" cy="34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9" name="Google Shape;99;p1"/>
          <p:cNvCxnSpPr>
            <a:stCxn id="96" idx="6"/>
            <a:endCxn id="97" idx="1"/>
          </p:cNvCxnSpPr>
          <p:nvPr/>
        </p:nvCxnSpPr>
        <p:spPr>
          <a:xfrm flipH="1" rot="10800000">
            <a:off x="1732425" y="2765500"/>
            <a:ext cx="1587600" cy="105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0" name="Google Shape;100;p1"/>
          <p:cNvCxnSpPr>
            <a:stCxn id="96" idx="0"/>
            <a:endCxn id="91" idx="2"/>
          </p:cNvCxnSpPr>
          <p:nvPr/>
        </p:nvCxnSpPr>
        <p:spPr>
          <a:xfrm flipH="1" rot="10800000">
            <a:off x="1194375" y="3319150"/>
            <a:ext cx="2206800" cy="25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1" name="Google Shape;101;p1"/>
          <p:cNvCxnSpPr>
            <a:stCxn id="91" idx="3"/>
            <a:endCxn id="96" idx="6"/>
          </p:cNvCxnSpPr>
          <p:nvPr/>
        </p:nvCxnSpPr>
        <p:spPr>
          <a:xfrm flipH="1">
            <a:off x="1732356" y="3461391"/>
            <a:ext cx="1797000" cy="36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2" name="Google Shape;102;p1"/>
          <p:cNvCxnSpPr>
            <a:stCxn id="96" idx="5"/>
            <a:endCxn id="93" idx="2"/>
          </p:cNvCxnSpPr>
          <p:nvPr/>
        </p:nvCxnSpPr>
        <p:spPr>
          <a:xfrm flipH="1" rot="10800000">
            <a:off x="1574834" y="3918373"/>
            <a:ext cx="2100000" cy="8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3" name="Google Shape;103;p1"/>
          <p:cNvCxnSpPr>
            <a:stCxn id="96" idx="5"/>
            <a:endCxn id="95" idx="1"/>
          </p:cNvCxnSpPr>
          <p:nvPr/>
        </p:nvCxnSpPr>
        <p:spPr>
          <a:xfrm>
            <a:off x="1574834" y="4001173"/>
            <a:ext cx="1592400" cy="65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4" name="Google Shape;104;p1"/>
          <p:cNvCxnSpPr>
            <a:stCxn id="91" idx="3"/>
            <a:endCxn id="94" idx="7"/>
          </p:cNvCxnSpPr>
          <p:nvPr/>
        </p:nvCxnSpPr>
        <p:spPr>
          <a:xfrm flipH="1">
            <a:off x="1850256" y="3461391"/>
            <a:ext cx="1679100" cy="87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5" name="Google Shape;105;p1"/>
          <p:cNvCxnSpPr>
            <a:stCxn id="94" idx="6"/>
            <a:endCxn id="93" idx="2"/>
          </p:cNvCxnSpPr>
          <p:nvPr/>
        </p:nvCxnSpPr>
        <p:spPr>
          <a:xfrm flipH="1" rot="10800000">
            <a:off x="2023875" y="3918300"/>
            <a:ext cx="1650900" cy="56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6" name="Google Shape;106;p1"/>
          <p:cNvCxnSpPr>
            <a:stCxn id="94" idx="7"/>
            <a:endCxn id="94" idx="7"/>
          </p:cNvCxnSpPr>
          <p:nvPr/>
        </p:nvCxnSpPr>
        <p:spPr>
          <a:xfrm>
            <a:off x="1850248" y="4336572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7" name="Google Shape;107;p1"/>
          <p:cNvCxnSpPr>
            <a:endCxn id="97" idx="1"/>
          </p:cNvCxnSpPr>
          <p:nvPr/>
        </p:nvCxnSpPr>
        <p:spPr>
          <a:xfrm flipH="1" rot="10800000">
            <a:off x="1431175" y="2765350"/>
            <a:ext cx="1888800" cy="151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8" name="Google Shape;108;p1"/>
          <p:cNvSpPr txBox="1"/>
          <p:nvPr/>
        </p:nvSpPr>
        <p:spPr>
          <a:xfrm>
            <a:off x="4646350" y="6161650"/>
            <a:ext cx="955800" cy="9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no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no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alaska, texas, california, new york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9" name="Google Shape;109;p1"/>
          <p:cNvSpPr txBox="1"/>
          <p:nvPr/>
        </p:nvSpPr>
        <p:spPr>
          <a:xfrm>
            <a:off x="2033775" y="5438175"/>
            <a:ext cx="7476000" cy="8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V(StateGraph) = {Oregon, Alaska, Texas, Hawaii, Vermont, NewYork, California}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E(StateGraph) = {(Alaska, Oregon), (Hawaii, Alaska), (Hawaii, Texas), (Texas, Hawaii), (Hawaii, 	California), (Hawaii, New York), (Texas, Vermont), (Vermont, California), 	(Vermont, Alaska)}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"/>
          <p:cNvSpPr txBox="1"/>
          <p:nvPr/>
        </p:nvSpPr>
        <p:spPr>
          <a:xfrm>
            <a:off x="288925" y="5446713"/>
            <a:ext cx="3217863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  b.   Show the adjacency lists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that would describe the edges in the graph</a:t>
            </a:r>
            <a:endParaRPr/>
          </a:p>
        </p:txBody>
      </p:sp>
      <p:sp>
        <p:nvSpPr>
          <p:cNvPr id="115" name="Google Shape;115;p2"/>
          <p:cNvSpPr/>
          <p:nvPr/>
        </p:nvSpPr>
        <p:spPr>
          <a:xfrm>
            <a:off x="990600" y="5903925"/>
            <a:ext cx="5688300" cy="2937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alaska, texas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california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hawaii, </a:t>
            </a:r>
            <a:r>
              <a:rPr lang="en-US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alaska, california,NewYork, Texas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NewYork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Oregon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Texas,hawaii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vermont, alaska, california, Texas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16" name="Google Shape;116;p2"/>
          <p:cNvGrpSpPr/>
          <p:nvPr/>
        </p:nvGrpSpPr>
        <p:grpSpPr>
          <a:xfrm>
            <a:off x="914400" y="1447800"/>
            <a:ext cx="5486400" cy="2590800"/>
            <a:chOff x="381000" y="6248400"/>
            <a:chExt cx="5486400" cy="2590800"/>
          </a:xfrm>
        </p:grpSpPr>
        <p:sp>
          <p:nvSpPr>
            <p:cNvPr id="117" name="Google Shape;117;p2"/>
            <p:cNvSpPr/>
            <p:nvPr/>
          </p:nvSpPr>
          <p:spPr>
            <a:xfrm>
              <a:off x="381000" y="6553200"/>
              <a:ext cx="1143000" cy="22860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Times New Roman"/>
                <a:buNone/>
              </a:pPr>
              <a:r>
                <a:rPr lang="en-US" sz="12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Alaska</a:t>
              </a:r>
              <a:endParaRPr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Times New Roman"/>
                <a:buNone/>
              </a:pPr>
              <a:r>
                <a:rPr lang="en-US" sz="12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California</a:t>
              </a:r>
              <a:endParaRPr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Times New Roman"/>
                <a:buNone/>
              </a:pPr>
              <a:r>
                <a:rPr lang="en-US" sz="12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Hawaii</a:t>
              </a:r>
              <a:endParaRPr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Times New Roman"/>
                <a:buNone/>
              </a:pPr>
              <a:r>
                <a:rPr lang="en-US" sz="12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NewYork</a:t>
              </a:r>
              <a:endParaRPr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Times New Roman"/>
                <a:buNone/>
              </a:pPr>
              <a:r>
                <a:rPr lang="en-US" sz="12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Oregon</a:t>
              </a:r>
              <a:endParaRPr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Times New Roman"/>
                <a:buNone/>
              </a:pPr>
              <a:r>
                <a:rPr lang="en-US" sz="12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Texas</a:t>
              </a:r>
              <a:endParaRPr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Times New Roman"/>
                <a:buNone/>
              </a:pPr>
              <a:r>
                <a:rPr lang="en-US" sz="12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Vermont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1905000" y="6477000"/>
              <a:ext cx="3962400" cy="23622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9" name="Google Shape;119;p2"/>
            <p:cNvSpPr txBox="1"/>
            <p:nvPr/>
          </p:nvSpPr>
          <p:spPr>
            <a:xfrm>
              <a:off x="609600" y="6248400"/>
              <a:ext cx="549275" cy="2746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Times New Roman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States</a:t>
              </a:r>
              <a:endParaRPr/>
            </a:p>
          </p:txBody>
        </p:sp>
      </p:grpSp>
      <p:sp>
        <p:nvSpPr>
          <p:cNvPr id="120" name="Google Shape;120;p2"/>
          <p:cNvSpPr/>
          <p:nvPr/>
        </p:nvSpPr>
        <p:spPr>
          <a:xfrm>
            <a:off x="457200" y="304800"/>
            <a:ext cx="53340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AutoNum type="arabicPeriod" startAt="3"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a.  Show the adjacency matrix that would describe the edges in the graph. Store the vertices in alphabetical order</a:t>
            </a:r>
            <a:endParaRPr b="0" i="0" sz="1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21" name="Google Shape;121;p2"/>
          <p:cNvGraphicFramePr/>
          <p:nvPr/>
        </p:nvGraphicFramePr>
        <p:xfrm>
          <a:off x="2443038" y="1697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{B6D419E7-EAF9-4867-8BD7-1875A48F4D83}</a:tableStyleId>
              </a:tblPr>
              <a:tblGrid>
                <a:gridCol w="565400"/>
                <a:gridCol w="565400"/>
                <a:gridCol w="565400"/>
                <a:gridCol w="565400"/>
                <a:gridCol w="565400"/>
                <a:gridCol w="565400"/>
                <a:gridCol w="565400"/>
              </a:tblGrid>
              <a:tr h="402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6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02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6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6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6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6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609600"/>
            <a:ext cx="4391025" cy="264795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3"/>
          <p:cNvSpPr/>
          <p:nvPr/>
        </p:nvSpPr>
        <p:spPr>
          <a:xfrm>
            <a:off x="228600" y="3248025"/>
            <a:ext cx="5653088" cy="13700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 a.    Which of the following lists the graph nodes in depth first order beginning with E?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A)	E, G, F, C, D, B, A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B)	G, A, E, C, B, F, D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C)	E, G, A, D, F, C, B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0" i="0" lang="en-US" sz="1200" u="none" cap="none" strike="noStrike">
                <a:solidFill>
                  <a:schemeClr val="dk1"/>
                </a:solidFill>
                <a:highlight>
                  <a:srgbClr val="FFFF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D)	E, C, F, B, A, D, G </a:t>
            </a:r>
            <a:endParaRPr>
              <a:highlight>
                <a:srgbClr val="FFFF00"/>
              </a:highlight>
            </a:endParaRPr>
          </a:p>
        </p:txBody>
      </p:sp>
      <p:sp>
        <p:nvSpPr>
          <p:cNvPr id="128" name="Google Shape;128;p3"/>
          <p:cNvSpPr txBox="1"/>
          <p:nvPr/>
        </p:nvSpPr>
        <p:spPr>
          <a:xfrm>
            <a:off x="228600" y="4800600"/>
            <a:ext cx="5715000" cy="1004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 b.    Which of the following lists the graph nodes in breadth first order beginning at F?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0" i="0" lang="en-US" sz="1200" u="none" cap="none" strike="noStrike">
                <a:solidFill>
                  <a:schemeClr val="dk1"/>
                </a:solidFill>
                <a:highlight>
                  <a:srgbClr val="FFFF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A)  F, C, D, A, B, E, G</a:t>
            </a:r>
            <a:endParaRPr>
              <a:highlight>
                <a:srgbClr val="FFFF00"/>
              </a:highlight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B)  F, D, C, A, B, C, G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C)  F, C, D, B, G, A, E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D)  a, b, and c are all breadth first traversals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9_633b" id="133" name="Google Shape;133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" y="685800"/>
            <a:ext cx="4648200" cy="2855913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pic>
      <p:sp>
        <p:nvSpPr>
          <p:cNvPr id="134" name="Google Shape;134;p4"/>
          <p:cNvSpPr txBox="1"/>
          <p:nvPr/>
        </p:nvSpPr>
        <p:spPr>
          <a:xfrm>
            <a:off x="609600" y="3962400"/>
            <a:ext cx="39116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5.  Find the shortest </a:t>
            </a:r>
            <a:r>
              <a:rPr b="0" i="0" lang="en-US" sz="1200" u="sng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distance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from Atlanta to every other city</a:t>
            </a:r>
            <a:endParaRPr/>
          </a:p>
        </p:txBody>
      </p:sp>
      <p:sp>
        <p:nvSpPr>
          <p:cNvPr id="135" name="Google Shape;135;p4"/>
          <p:cNvSpPr txBox="1"/>
          <p:nvPr/>
        </p:nvSpPr>
        <p:spPr>
          <a:xfrm>
            <a:off x="787800" y="4533825"/>
            <a:ext cx="4521600" cy="37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Atlanta -&gt; Washinton   cost: 600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Atlanta -&gt; Houston  cost: 800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Atlanta -&gt; Dallas   cost: 1900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Atlanta -&gt; Denver  cost: 2680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Atlanta -&gt; Austin   cost: 2100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Atlanta -&gt; Chicago  cost: 2800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5"/>
          <p:cNvSpPr txBox="1"/>
          <p:nvPr/>
        </p:nvSpPr>
        <p:spPr>
          <a:xfrm>
            <a:off x="533400" y="609600"/>
            <a:ext cx="4942443" cy="5078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</a:pPr>
            <a:r>
              <a:rPr b="0" i="0" lang="en-US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6.  Find the minimal spanning tree using Prim’s algorithm. Use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</a:pPr>
            <a:r>
              <a:rPr b="0" i="0" lang="en-US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0 as the source vertex .  Show the steps.</a:t>
            </a:r>
            <a:endParaRPr/>
          </a:p>
        </p:txBody>
      </p:sp>
      <p:pic>
        <p:nvPicPr>
          <p:cNvPr id="141" name="Google Shape;141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" y="1524000"/>
            <a:ext cx="2686050" cy="2128838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5"/>
          <p:cNvSpPr txBox="1"/>
          <p:nvPr/>
        </p:nvSpPr>
        <p:spPr>
          <a:xfrm>
            <a:off x="963925" y="3809050"/>
            <a:ext cx="2934600" cy="17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{0,inf,inf,inf,inf,inf}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{0,2,inf,inf,inf,inf}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{0,2,5,inf,inf,inf}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{0,2,5,1,inf,inf}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{0,2,5,1,4,inf}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{0,2,5,1,4,3}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6"/>
          <p:cNvSpPr txBox="1"/>
          <p:nvPr/>
        </p:nvSpPr>
        <p:spPr>
          <a:xfrm>
            <a:off x="228600" y="838200"/>
            <a:ext cx="634885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7.  Find the minimal spanning tree using Kruskal’s algorithm.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Show the weights in order and the steps.</a:t>
            </a:r>
            <a:endParaRPr/>
          </a:p>
        </p:txBody>
      </p:sp>
      <p:sp>
        <p:nvSpPr>
          <p:cNvPr id="148" name="Google Shape;148;p6"/>
          <p:cNvSpPr/>
          <p:nvPr/>
        </p:nvSpPr>
        <p:spPr>
          <a:xfrm>
            <a:off x="171450" y="4800600"/>
            <a:ext cx="2571750" cy="2857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6"/>
          <p:cNvSpPr/>
          <p:nvPr/>
        </p:nvSpPr>
        <p:spPr>
          <a:xfrm>
            <a:off x="0" y="2743200"/>
            <a:ext cx="2228850" cy="2171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6"/>
          <p:cNvSpPr/>
          <p:nvPr/>
        </p:nvSpPr>
        <p:spPr>
          <a:xfrm>
            <a:off x="4286250" y="2743200"/>
            <a:ext cx="2114550" cy="20002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6"/>
          <p:cNvSpPr/>
          <p:nvPr/>
        </p:nvSpPr>
        <p:spPr>
          <a:xfrm>
            <a:off x="2000250" y="4572000"/>
            <a:ext cx="2400300" cy="228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6"/>
          <p:cNvSpPr/>
          <p:nvPr/>
        </p:nvSpPr>
        <p:spPr>
          <a:xfrm>
            <a:off x="2114550" y="2743200"/>
            <a:ext cx="2343150" cy="1714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3" name="Google Shape;153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1600200"/>
            <a:ext cx="2686050" cy="2128838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6"/>
          <p:cNvSpPr txBox="1"/>
          <p:nvPr/>
        </p:nvSpPr>
        <p:spPr>
          <a:xfrm>
            <a:off x="1097275" y="3863350"/>
            <a:ext cx="4134000" cy="23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include 2-5, weight 1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include 5-1, weight 2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include 5-4, weight 3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include 0-2, weight 3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include 1-3, weight 5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08" id="159" name="Google Shape;159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" y="1524000"/>
            <a:ext cx="5715000" cy="3564731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7"/>
          <p:cNvSpPr/>
          <p:nvPr/>
        </p:nvSpPr>
        <p:spPr>
          <a:xfrm>
            <a:off x="685800" y="762000"/>
            <a:ext cx="5522730" cy="5078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</a:pPr>
            <a:r>
              <a:rPr b="0" i="0" lang="en-US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8.  Find the minimal spanning tree using the algorithm you prefer. Use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</a:pPr>
            <a:r>
              <a:rPr b="0" i="0" lang="en-US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Minneapolis/St. Paul as the source vertex</a:t>
            </a:r>
            <a:endParaRPr/>
          </a:p>
        </p:txBody>
      </p:sp>
      <p:sp>
        <p:nvSpPr>
          <p:cNvPr id="161" name="Google Shape;161;p7"/>
          <p:cNvSpPr txBox="1"/>
          <p:nvPr/>
        </p:nvSpPr>
        <p:spPr>
          <a:xfrm>
            <a:off x="761875" y="5278750"/>
            <a:ext cx="5715000" cy="30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08" id="162" name="Google Shape;162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1875" y="5278750"/>
            <a:ext cx="5715000" cy="356473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3" name="Google Shape;163;p7"/>
          <p:cNvCxnSpPr/>
          <p:nvPr/>
        </p:nvCxnSpPr>
        <p:spPr>
          <a:xfrm>
            <a:off x="2002150" y="7118975"/>
            <a:ext cx="1057200" cy="1333500"/>
          </a:xfrm>
          <a:prstGeom prst="straightConnector1">
            <a:avLst/>
          </a:prstGeom>
          <a:noFill/>
          <a:ln cap="flat" cmpd="sng" w="2857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4" name="Google Shape;164;p7"/>
          <p:cNvSpPr/>
          <p:nvPr/>
        </p:nvSpPr>
        <p:spPr>
          <a:xfrm>
            <a:off x="2106925" y="7595225"/>
            <a:ext cx="495300" cy="4191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7"/>
          <p:cNvSpPr/>
          <p:nvPr/>
        </p:nvSpPr>
        <p:spPr>
          <a:xfrm>
            <a:off x="3429000" y="7118975"/>
            <a:ext cx="495300" cy="4191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6" name="Google Shape;166;p7"/>
          <p:cNvCxnSpPr/>
          <p:nvPr/>
        </p:nvCxnSpPr>
        <p:spPr>
          <a:xfrm>
            <a:off x="3678550" y="6928475"/>
            <a:ext cx="628800" cy="495300"/>
          </a:xfrm>
          <a:prstGeom prst="straightConnector1">
            <a:avLst/>
          </a:prstGeom>
          <a:noFill/>
          <a:ln cap="flat" cmpd="sng" w="76200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8"/>
          <p:cNvSpPr txBox="1"/>
          <p:nvPr/>
        </p:nvSpPr>
        <p:spPr>
          <a:xfrm>
            <a:off x="533400" y="685800"/>
            <a:ext cx="6138219" cy="5078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</a:pPr>
            <a:r>
              <a:rPr b="0" i="0" lang="en-US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9. List the nodes of the graph in a breadth first topological ordering.  Show the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</a:pPr>
            <a:r>
              <a:rPr b="0" i="0" lang="en-US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steps using arrays predCount, topologicalOrder and a queue</a:t>
            </a:r>
            <a:endParaRPr/>
          </a:p>
        </p:txBody>
      </p:sp>
      <p:sp>
        <p:nvSpPr>
          <p:cNvPr id="172" name="Google Shape;172;p8"/>
          <p:cNvSpPr/>
          <p:nvPr/>
        </p:nvSpPr>
        <p:spPr>
          <a:xfrm>
            <a:off x="1828800" y="304800"/>
            <a:ext cx="2571750" cy="228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3" name="Google Shape;173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0600" y="1524000"/>
            <a:ext cx="3962400" cy="2492477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8"/>
          <p:cNvSpPr txBox="1"/>
          <p:nvPr/>
        </p:nvSpPr>
        <p:spPr>
          <a:xfrm>
            <a:off x="963925" y="4187200"/>
            <a:ext cx="4905300" cy="31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1,5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6,8,2,3,4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08" id="179" name="Google Shape;179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1219200"/>
            <a:ext cx="5715000" cy="251460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9"/>
          <p:cNvSpPr/>
          <p:nvPr/>
        </p:nvSpPr>
        <p:spPr>
          <a:xfrm>
            <a:off x="457200" y="609600"/>
            <a:ext cx="5416868" cy="3000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</a:pPr>
            <a:r>
              <a:rPr b="0" i="0" lang="en-US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10. List the nodes of the graph in a breadth first topological ordering.</a:t>
            </a:r>
            <a:endParaRPr/>
          </a:p>
        </p:txBody>
      </p:sp>
      <p:sp>
        <p:nvSpPr>
          <p:cNvPr id="181" name="Google Shape;181;p9"/>
          <p:cNvSpPr txBox="1"/>
          <p:nvPr/>
        </p:nvSpPr>
        <p:spPr>
          <a:xfrm>
            <a:off x="582925" y="3964300"/>
            <a:ext cx="5695800" cy="28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start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discrete math, programming 1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programming 2, computer organization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algorithms, high level languages ,operating systems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compilers, senior seminar, theory of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computation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2003-11-20T06:12:01Z</dcterms:created>
  <dc:creator>Joe Wisniewski</dc:creator>
</cp:coreProperties>
</file>