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75"/>
  </p:notesMasterIdLst>
  <p:handoutMasterIdLst>
    <p:handoutMasterId r:id="rId76"/>
  </p:handoutMasterIdLst>
  <p:sldIdLst>
    <p:sldId id="452" r:id="rId2"/>
    <p:sldId id="405" r:id="rId3"/>
    <p:sldId id="406" r:id="rId4"/>
    <p:sldId id="442" r:id="rId5"/>
    <p:sldId id="444" r:id="rId6"/>
    <p:sldId id="408" r:id="rId7"/>
    <p:sldId id="409" r:id="rId8"/>
    <p:sldId id="411" r:id="rId9"/>
    <p:sldId id="412" r:id="rId10"/>
    <p:sldId id="413" r:id="rId11"/>
    <p:sldId id="415" r:id="rId12"/>
    <p:sldId id="451" r:id="rId13"/>
    <p:sldId id="501" r:id="rId14"/>
    <p:sldId id="463" r:id="rId15"/>
    <p:sldId id="464" r:id="rId16"/>
    <p:sldId id="465" r:id="rId17"/>
    <p:sldId id="466" r:id="rId18"/>
    <p:sldId id="470" r:id="rId19"/>
    <p:sldId id="467" r:id="rId20"/>
    <p:sldId id="468" r:id="rId21"/>
    <p:sldId id="469" r:id="rId22"/>
    <p:sldId id="502" r:id="rId23"/>
    <p:sldId id="416" r:id="rId24"/>
    <p:sldId id="419" r:id="rId25"/>
    <p:sldId id="420" r:id="rId26"/>
    <p:sldId id="421" r:id="rId27"/>
    <p:sldId id="473" r:id="rId28"/>
    <p:sldId id="474" r:id="rId29"/>
    <p:sldId id="475" r:id="rId30"/>
    <p:sldId id="476" r:id="rId31"/>
    <p:sldId id="471" r:id="rId32"/>
    <p:sldId id="472" r:id="rId33"/>
    <p:sldId id="458" r:id="rId34"/>
    <p:sldId id="483" r:id="rId35"/>
    <p:sldId id="459" r:id="rId36"/>
    <p:sldId id="460" r:id="rId37"/>
    <p:sldId id="461" r:id="rId38"/>
    <p:sldId id="503" r:id="rId39"/>
    <p:sldId id="477" r:id="rId40"/>
    <p:sldId id="478" r:id="rId41"/>
    <p:sldId id="479" r:id="rId42"/>
    <p:sldId id="487" r:id="rId43"/>
    <p:sldId id="480" r:id="rId44"/>
    <p:sldId id="485" r:id="rId45"/>
    <p:sldId id="486" r:id="rId46"/>
    <p:sldId id="481" r:id="rId47"/>
    <p:sldId id="484" r:id="rId48"/>
    <p:sldId id="504" r:id="rId49"/>
    <p:sldId id="505" r:id="rId50"/>
    <p:sldId id="506" r:id="rId51"/>
    <p:sldId id="507" r:id="rId52"/>
    <p:sldId id="493" r:id="rId53"/>
    <p:sldId id="508" r:id="rId54"/>
    <p:sldId id="488" r:id="rId55"/>
    <p:sldId id="489" r:id="rId56"/>
    <p:sldId id="490" r:id="rId57"/>
    <p:sldId id="491" r:id="rId58"/>
    <p:sldId id="492" r:id="rId59"/>
    <p:sldId id="494" r:id="rId60"/>
    <p:sldId id="497" r:id="rId61"/>
    <p:sldId id="496" r:id="rId62"/>
    <p:sldId id="511" r:id="rId63"/>
    <p:sldId id="512" r:id="rId64"/>
    <p:sldId id="499" r:id="rId65"/>
    <p:sldId id="429" r:id="rId66"/>
    <p:sldId id="430" r:id="rId67"/>
    <p:sldId id="431" r:id="rId68"/>
    <p:sldId id="432" r:id="rId69"/>
    <p:sldId id="433" r:id="rId70"/>
    <p:sldId id="509" r:id="rId71"/>
    <p:sldId id="435" r:id="rId72"/>
    <p:sldId id="500" r:id="rId73"/>
    <p:sldId id="510" r:id="rId74"/>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29" autoAdjust="0"/>
    <p:restoredTop sz="87211" autoAdjust="0"/>
  </p:normalViewPr>
  <p:slideViewPr>
    <p:cSldViewPr>
      <p:cViewPr varScale="1">
        <p:scale>
          <a:sx n="148" d="100"/>
          <a:sy n="148" d="100"/>
        </p:scale>
        <p:origin x="1016" y="176"/>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1024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3.xml"/><Relationship Id="rId5" Type="http://schemas.openxmlformats.org/officeDocument/2006/relationships/slide" Target="slides/slide7.xml"/><Relationship Id="rId4"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65339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0149E1A-5C54-D64B-9E9D-5A113A6AF7E6}" type="slidenum">
              <a:rPr lang="en-US"/>
              <a:pPr/>
              <a:t>10</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638462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90868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Regular expression play a very powerful role when they are used to </a:t>
            </a:r>
            <a:r>
              <a:rPr lang="en-US" b="1" dirty="0">
                <a:latin typeface="Arial" charset="0"/>
                <a:ea typeface="ＭＳ Ｐゴシック" charset="0"/>
                <a:cs typeface="ＭＳ Ｐゴシック" charset="0"/>
              </a:rPr>
              <a:t>change</a:t>
            </a:r>
            <a:r>
              <a:rPr lang="en-US" dirty="0">
                <a:latin typeface="Arial" charset="0"/>
                <a:ea typeface="ＭＳ Ｐゴシック" charset="0"/>
                <a:cs typeface="ＭＳ Ｐゴシック" charset="0"/>
              </a:rPr>
              <a:t> strings, substituting one string for another.  And this power to easily model string substitutions turns out to play a role in one of the earliest NLP systems, the pioneering 1966 chatbot ELIZA.</a:t>
            </a:r>
          </a:p>
        </p:txBody>
      </p:sp>
    </p:spTree>
    <p:extLst>
      <p:ext uri="{BB962C8B-B14F-4D97-AF65-F5344CB8AC3E}">
        <p14:creationId xmlns:p14="http://schemas.microsoft.com/office/powerpoint/2010/main" val="2895541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for substitutions is simple. For example the python "S" command can be used to change a string matched by a regex to the substitute, another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14</a:t>
            </a:fld>
            <a:endParaRPr lang="en-US"/>
          </a:p>
        </p:txBody>
      </p:sp>
    </p:spTree>
    <p:extLst>
      <p:ext uri="{BB962C8B-B14F-4D97-AF65-F5344CB8AC3E}">
        <p14:creationId xmlns:p14="http://schemas.microsoft.com/office/powerpoint/2010/main" val="671126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It is often useful to be able to refer to a particular subpart of the string matching the first pattern. </a:t>
            </a:r>
            <a:r>
              <a:rPr lang="en-US" dirty="0"/>
              <a:t>  For that, we can use "capture groups", a way of storing part of the pattern into a "register" so we can refer to it later in the substitution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15</a:t>
            </a:fld>
            <a:endParaRPr lang="en-US"/>
          </a:p>
        </p:txBody>
      </p:sp>
    </p:spTree>
    <p:extLst>
      <p:ext uri="{BB962C8B-B14F-4D97-AF65-F5344CB8AC3E}">
        <p14:creationId xmlns:p14="http://schemas.microsoft.com/office/powerpoint/2010/main" val="1990660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very complex patterns, we'll want to use more than one register; here's an example where we first capture two strings, and then refer to them both in order.</a:t>
            </a:r>
          </a:p>
        </p:txBody>
      </p:sp>
      <p:sp>
        <p:nvSpPr>
          <p:cNvPr id="4" name="Slide Number Placeholder 3"/>
          <p:cNvSpPr>
            <a:spLocks noGrp="1"/>
          </p:cNvSpPr>
          <p:nvPr>
            <p:ph type="sldNum" sz="quarter" idx="5"/>
          </p:nvPr>
        </p:nvSpPr>
        <p:spPr/>
        <p:txBody>
          <a:bodyPr/>
          <a:lstStyle/>
          <a:p>
            <a:fld id="{3EB9031F-EB71-7642-8F3C-6FDC1408CB92}" type="slidenum">
              <a:rPr lang="en-US" smtClean="0"/>
              <a:pPr/>
              <a:t>16</a:t>
            </a:fld>
            <a:endParaRPr lang="en-US"/>
          </a:p>
        </p:txBody>
      </p:sp>
    </p:spTree>
    <p:extLst>
      <p:ext uri="{BB962C8B-B14F-4D97-AF65-F5344CB8AC3E}">
        <p14:creationId xmlns:p14="http://schemas.microsoft.com/office/powerpoint/2010/main" val="3836076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problem: parenthesis are used to specify capture groups.  But they are also how we group terms, for example for disjunctions, like an expression for a string matching "people" or "cats".  How do we specify that we are using the capture groups just for grouping and not for capturing?  We simply add a "question mark colon" after the open paren.</a:t>
            </a:r>
          </a:p>
        </p:txBody>
      </p:sp>
      <p:sp>
        <p:nvSpPr>
          <p:cNvPr id="4" name="Slide Number Placeholder 3"/>
          <p:cNvSpPr>
            <a:spLocks noGrp="1"/>
          </p:cNvSpPr>
          <p:nvPr>
            <p:ph type="sldNum" sz="quarter" idx="5"/>
          </p:nvPr>
        </p:nvSpPr>
        <p:spPr/>
        <p:txBody>
          <a:bodyPr/>
          <a:lstStyle/>
          <a:p>
            <a:fld id="{3EB9031F-EB71-7642-8F3C-6FDC1408CB92}" type="slidenum">
              <a:rPr lang="en-US" smtClean="0"/>
              <a:pPr/>
              <a:t>17</a:t>
            </a:fld>
            <a:endParaRPr lang="en-US"/>
          </a:p>
        </p:txBody>
      </p:sp>
    </p:spTree>
    <p:extLst>
      <p:ext uri="{BB962C8B-B14F-4D97-AF65-F5344CB8AC3E}">
        <p14:creationId xmlns:p14="http://schemas.microsoft.com/office/powerpoint/2010/main" val="2840235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Finally, there will be times when we need to predict the future: look ahead in the text to see if some pattern matches, but not advance the match cursor, so that we can then deal with the pattern if it occurs.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These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lookahead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assertions" make use of the (? syntax that we just introduced for non-capture groups. The operator (?= pattern) is true if the pattern occurs, but is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zero-width</a:t>
            </a:r>
            <a:r>
              <a:rPr kumimoji="1" lang="en-US" sz="1200" kern="1200" dirty="0">
                <a:solidFill>
                  <a:schemeClr val="tx1"/>
                </a:solidFill>
                <a:effectLst/>
                <a:latin typeface="Arial" pitchFamily="-65" charset="0"/>
                <a:ea typeface="ＭＳ Ｐゴシック" pitchFamily="-65" charset="-128"/>
                <a:cs typeface="ＭＳ Ｐゴシック" pitchFamily="-65" charset="-128"/>
              </a:rPr>
              <a:t>, meaning the match pointer doesn’t advance. And the negative lookahead, ?! pattern only returns true if a pattern does not match, but again is zero-width. Negative lookahead is commonly used when we are parsing some complex pattern but want to rule out a special case. For example this last pattern here matches, at the beginning of a line, any single word that doesn’t start with “Volcano”.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https://</a:t>
            </a:r>
            <a:r>
              <a:rPr lang="en-US" dirty="0" err="1"/>
              <a:t>www.rexegg.com</a:t>
            </a:r>
            <a:r>
              <a:rPr lang="en-US" dirty="0"/>
              <a:t>/regex-</a:t>
            </a:r>
            <a:r>
              <a:rPr lang="en-US" dirty="0" err="1"/>
              <a:t>quickstart.html</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18</a:t>
            </a:fld>
            <a:endParaRPr lang="en-US"/>
          </a:p>
        </p:txBody>
      </p:sp>
    </p:spTree>
    <p:extLst>
      <p:ext uri="{BB962C8B-B14F-4D97-AF65-F5344CB8AC3E}">
        <p14:creationId xmlns:p14="http://schemas.microsoft.com/office/powerpoint/2010/main" val="3795616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Substitutions and capture groups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know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19</a:t>
            </a:fld>
            <a:endParaRPr lang="en-US"/>
          </a:p>
        </p:txBody>
      </p:sp>
    </p:spTree>
    <p:extLst>
      <p:ext uri="{BB962C8B-B14F-4D97-AF65-F5344CB8AC3E}">
        <p14:creationId xmlns:p14="http://schemas.microsoft.com/office/powerpoint/2010/main" val="321035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fragments from a sample conversation with ELIZA in 1966. </a:t>
            </a:r>
            <a:r>
              <a:rPr kumimoji="1" lang="en-US" sz="1200" kern="1200" dirty="0">
                <a:solidFill>
                  <a:schemeClr val="tx1"/>
                </a:solidFill>
                <a:effectLst/>
                <a:latin typeface="Arial" pitchFamily="-65" charset="0"/>
                <a:ea typeface="ＭＳ Ｐゴシック" pitchFamily="-65" charset="-128"/>
                <a:cs typeface="ＭＳ Ｐゴシック" pitchFamily="-65" charset="-128"/>
              </a:rPr>
              <a:t>Eliza’s mimicry of human conversation was remarkably successful: many people who interacted with ELIZA came to believe that it really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understood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them and their problems, and in very prescient early work,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pointed out the ethical issues in this attribution of human qualities to an artificial agent.   We'll return to this issue in the dialogue lectures.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20</a:t>
            </a:fld>
            <a:endParaRPr lang="en-US"/>
          </a:p>
        </p:txBody>
      </p:sp>
    </p:spTree>
    <p:extLst>
      <p:ext uri="{BB962C8B-B14F-4D97-AF65-F5344CB8AC3E}">
        <p14:creationId xmlns:p14="http://schemas.microsoft.com/office/powerpoint/2010/main" val="1750537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E64B176-3CE7-6A41-BE1E-57EEC52B0665}" type="slidenum">
              <a:rPr lang="en-US"/>
              <a:pPr/>
              <a:t>2</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16554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ELIZA consists mainly of a series of substitution patterns, with some control for deciding what pattern to select, and some higher-level dialogue structure that we'll come back to. Here we can see examples of capture groups for capturing the adjectives the user writes to describes themselves, and simple patterns for asking more details when the user uses generic statements containing "all" or "always".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21</a:t>
            </a:fld>
            <a:endParaRPr lang="en-US"/>
          </a:p>
        </p:txBody>
      </p:sp>
    </p:spTree>
    <p:extLst>
      <p:ext uri="{BB962C8B-B14F-4D97-AF65-F5344CB8AC3E}">
        <p14:creationId xmlns:p14="http://schemas.microsoft.com/office/powerpoint/2010/main" val="2941253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You'll find regular expression substitutions, and more powerful tools like lookahead, to be useful in all sorts of applications. And later on we'll be returning to ELIZA and the general issue of building agents that can interact conversationally.</a:t>
            </a:r>
          </a:p>
        </p:txBody>
      </p:sp>
    </p:spTree>
    <p:extLst>
      <p:ext uri="{BB962C8B-B14F-4D97-AF65-F5344CB8AC3E}">
        <p14:creationId xmlns:p14="http://schemas.microsoft.com/office/powerpoint/2010/main" val="1844092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Let's continue our study of basic text processing methods.  In this lecture we'll talk about some basic properties of words. How many words are there? And what are the properties of corpora, that's the plural of corpus, meaning bodies of text?</a:t>
            </a:r>
          </a:p>
        </p:txBody>
      </p:sp>
    </p:spTree>
    <p:extLst>
      <p:ext uri="{BB962C8B-B14F-4D97-AF65-F5344CB8AC3E}">
        <p14:creationId xmlns:p14="http://schemas.microsoft.com/office/powerpoint/2010/main" val="2123016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A652608-6990-6E43-AA5F-49A5045801F2}" type="slidenum">
              <a:rPr lang="en-US"/>
              <a:pPr/>
              <a:t>24</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Let's start by asking how many words are in just one sentence? Here's a sentence: </a:t>
            </a:r>
            <a:r>
              <a:rPr lang="en-US" sz="1200" dirty="0"/>
              <a:t>"I do uh main- mainly business data processing". How many words are in that sentence? It's a complicated question.  Is "uh" a word? What about the cutoff "main" the first time I started to say "mainly". We call things like "main" here a fragment, and we call "uh" and "um" filled pauses. So for certain applications, like speech applications, we might want to be counting these.  Or how about "cat" and "cats" in this Dr. Seuss sentence?   It will help to introduce the distinction between "lemma" and "wordform". Two words are the same lemma if they have the same stem, the same part of speech, the same sense.  Whereas wordform is the exact surface form of the word, with all its inflections or endings.  So if we're counting lemmas, "cat" and "cats" count as the same lemma.  If we're counting wordforms, "cat" and "cats" are different.</a:t>
            </a:r>
          </a:p>
          <a:p>
            <a:endParaRPr lang="en-US" dirty="0"/>
          </a:p>
          <a:p>
            <a:endParaRPr lang="en-US" dirty="0"/>
          </a:p>
        </p:txBody>
      </p:sp>
    </p:spTree>
    <p:extLst>
      <p:ext uri="{BB962C8B-B14F-4D97-AF65-F5344CB8AC3E}">
        <p14:creationId xmlns:p14="http://schemas.microsoft.com/office/powerpoint/2010/main" val="1202376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25</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Let's look at a part of another sentence. How many words are in this sentence?  Pause the video and count for yourself. Again, it depends how you count. We could count word types, the number of unique words that occur in the sentence.  By that count we only count "the" once, even though it appears twice.  Word tokens we're counting every word token on the page, so the two "</a:t>
            </a:r>
            <a:r>
              <a:rPr lang="en-US" dirty="0" err="1"/>
              <a:t>the"s</a:t>
            </a:r>
            <a:r>
              <a:rPr lang="en-US" dirty="0"/>
              <a:t> count twice.  And what about San Francisco?  One word or two?  And how about "they and their". Different  wordforms, same lemma. Again, it depends on our goals, and it's important to make that clear whenever you report word counts</a:t>
            </a:r>
          </a:p>
        </p:txBody>
      </p:sp>
    </p:spTree>
    <p:extLst>
      <p:ext uri="{BB962C8B-B14F-4D97-AF65-F5344CB8AC3E}">
        <p14:creationId xmlns:p14="http://schemas.microsoft.com/office/powerpoint/2010/main" val="1896236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26</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In general, we'll refer to the number of tokens with capital N. And we'll use capital V to mean the vocabulary, the set of all words.  So the cardinality of V is the size of vocabulary, the number of word types. although sometimes for simplification, we'll just use capital V to mean the vocabulary size when it's not ambiguous. There's a relationship between these two in running text, called Heaps Law or </a:t>
            </a:r>
            <a:r>
              <a:rPr lang="en-US" dirty="0" err="1"/>
              <a:t>Herdan's</a:t>
            </a:r>
            <a:r>
              <a:rPr lang="en-US" dirty="0"/>
              <a:t> Law, which is that the size of the vocabulary grows with </a:t>
            </a:r>
            <a:r>
              <a:rPr lang="en-US" dirty="0" err="1"/>
              <a:t>spmething</a:t>
            </a:r>
            <a:r>
              <a:rPr lang="en-US" dirty="0"/>
              <a:t> over the square root of the number of word tokens.  So a large corpus of N words tokens, you can expect to see N to the .7 word types.  Here are the numbers for some common corpora,…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 switchboard corpus of phone conversations has 2.4 million word tokens. And there's 20,000 word types in those 2.4</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millions words. Shakespeare has just under a million word tokens. Shakespeare is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a small corpus. He wrote, 800,000 words in his lifetime. And in that less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than a million words, he actually used 31,000 distinct words. So he had a very,</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very broad vocabulary famously. And if you look at a very huge corpus,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N-grams corpus that has a trillion different tokens, a very large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there's. Thirteen million types, so how many words are there in English? Well,</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if you look at conversation, 20,000 different words. If you look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Shakespeare, 30,000 words. And if you combine the two, probably somewhere, not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the sum of the two, but some larger number. But if you look at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engrams, we have thirteen million. And of course, some of those are probably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urls</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and. And email addresses, but even if you eliminate all of those, the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in a language is very large, maybe there's a million words of English.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27167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these corpora come from?  …. These characteristics of a text influence properties of the text.</a:t>
            </a:r>
          </a:p>
        </p:txBody>
      </p:sp>
      <p:sp>
        <p:nvSpPr>
          <p:cNvPr id="4" name="Slide Number Placeholder 3"/>
          <p:cNvSpPr>
            <a:spLocks noGrp="1"/>
          </p:cNvSpPr>
          <p:nvPr>
            <p:ph type="sldNum" sz="quarter" idx="5"/>
          </p:nvPr>
        </p:nvSpPr>
        <p:spPr/>
        <p:txBody>
          <a:bodyPr/>
          <a:lstStyle/>
          <a:p>
            <a:fld id="{3EB9031F-EB71-7642-8F3C-6FDC1408CB92}" type="slidenum">
              <a:rPr lang="en-US" smtClean="0"/>
              <a:pPr/>
              <a:t>27</a:t>
            </a:fld>
            <a:endParaRPr lang="en-US"/>
          </a:p>
        </p:txBody>
      </p:sp>
    </p:spTree>
    <p:extLst>
      <p:ext uri="{BB962C8B-B14F-4D97-AF65-F5344CB8AC3E}">
        <p14:creationId xmlns:p14="http://schemas.microsoft.com/office/powerpoint/2010/main" val="1167341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what language is the text in?  As we'll see when we get to talking about word tokenization, what counts as a word can be different in different languages.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28</a:t>
            </a:fld>
            <a:endParaRPr lang="en-US"/>
          </a:p>
        </p:txBody>
      </p:sp>
    </p:spTree>
    <p:extLst>
      <p:ext uri="{BB962C8B-B14F-4D97-AF65-F5344CB8AC3E}">
        <p14:creationId xmlns:p14="http://schemas.microsoft.com/office/powerpoint/2010/main" val="2433004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make sure you consider all those properties of a text when you are using it for processing purposes.  And there are even more properties of corpora that it's important to consider.  Who collected this corpus? </a:t>
            </a:r>
          </a:p>
          <a:p>
            <a:r>
              <a:rPr lang="en-US" dirty="0"/>
              <a:t>Whenever you build a corpus, you should be documenting these decisions in a datasheet for the corpus.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29</a:t>
            </a:fld>
            <a:endParaRPr lang="en-US"/>
          </a:p>
        </p:txBody>
      </p:sp>
    </p:spTree>
    <p:extLst>
      <p:ext uri="{BB962C8B-B14F-4D97-AF65-F5344CB8AC3E}">
        <p14:creationId xmlns:p14="http://schemas.microsoft.com/office/powerpoint/2010/main" val="30856640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summary, when you study text in corpora it's important to be explicit about what you mean by word (type or token, lemma or wordform) and what are the properties of the corpora; their genre, their language variety, who wrote them and how they were collected.</a:t>
            </a:r>
          </a:p>
        </p:txBody>
      </p:sp>
    </p:spTree>
    <p:extLst>
      <p:ext uri="{BB962C8B-B14F-4D97-AF65-F5344CB8AC3E}">
        <p14:creationId xmlns:p14="http://schemas.microsoft.com/office/powerpoint/2010/main" val="1751687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123507-3658-094F-A348-B086D6EDE221}" type="slidenum">
              <a:rPr lang="en-US"/>
              <a:pPr/>
              <a:t>3</a:t>
            </a:fld>
            <a:endParaRPr lang="en-US"/>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dirty="0"/>
          </a:p>
        </p:txBody>
      </p:sp>
    </p:spTree>
    <p:extLst>
      <p:ext uri="{BB962C8B-B14F-4D97-AF65-F5344CB8AC3E}">
        <p14:creationId xmlns:p14="http://schemas.microsoft.com/office/powerpoint/2010/main" val="1418468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the next few lectures we'll introduce text normalization, the process of turning a text into standard formatting of words or sentences. We'll start by thinking about how to break up a text into word tokens.</a:t>
            </a:r>
          </a:p>
        </p:txBody>
      </p:sp>
    </p:spTree>
    <p:extLst>
      <p:ext uri="{BB962C8B-B14F-4D97-AF65-F5344CB8AC3E}">
        <p14:creationId xmlns:p14="http://schemas.microsoft.com/office/powerpoint/2010/main" val="3935957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pPr/>
              <a:t>32</a:t>
            </a:fld>
            <a:endParaRPr lang="en-US"/>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r>
              <a:rPr lang="en-US" dirty="0"/>
              <a:t>Character based systems don’t, but this is basically true</a:t>
            </a:r>
          </a:p>
        </p:txBody>
      </p:sp>
    </p:spTree>
    <p:extLst>
      <p:ext uri="{BB962C8B-B14F-4D97-AF65-F5344CB8AC3E}">
        <p14:creationId xmlns:p14="http://schemas.microsoft.com/office/powerpoint/2010/main" val="3787903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introduce some simple Unix tools for text processing, starting with the UNIX "tr" command for space-based word tokenization. Our goal will be to take a text file and output word tokens and their frequencies.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33</a:t>
            </a:fld>
            <a:endParaRPr lang="en-US"/>
          </a:p>
        </p:txBody>
      </p:sp>
    </p:spTree>
    <p:extLst>
      <p:ext uri="{BB962C8B-B14F-4D97-AF65-F5344CB8AC3E}">
        <p14:creationId xmlns:p14="http://schemas.microsoft.com/office/powerpoint/2010/main" val="3081184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squeeze those characters together</a:t>
            </a:r>
          </a:p>
          <a:p>
            <a:r>
              <a:rPr lang="en-US" dirty="0"/>
              <a:t>-c complement</a:t>
            </a:r>
          </a:p>
        </p:txBody>
      </p:sp>
      <p:sp>
        <p:nvSpPr>
          <p:cNvPr id="4" name="Slide Number Placeholder 3"/>
          <p:cNvSpPr>
            <a:spLocks noGrp="1"/>
          </p:cNvSpPr>
          <p:nvPr>
            <p:ph type="sldNum" sz="quarter" idx="5"/>
          </p:nvPr>
        </p:nvSpPr>
        <p:spPr/>
        <p:txBody>
          <a:bodyPr/>
          <a:lstStyle/>
          <a:p>
            <a:fld id="{3EB9031F-EB71-7642-8F3C-6FDC1408CB92}" type="slidenum">
              <a:rPr lang="en-US" smtClean="0"/>
              <a:pPr/>
              <a:t>34</a:t>
            </a:fld>
            <a:endParaRPr lang="en-US"/>
          </a:p>
        </p:txBody>
      </p:sp>
    </p:spTree>
    <p:extLst>
      <p:ext uri="{BB962C8B-B14F-4D97-AF65-F5344CB8AC3E}">
        <p14:creationId xmlns:p14="http://schemas.microsoft.com/office/powerpoint/2010/main" val="254626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38</a:t>
            </a:fld>
            <a:endParaRPr lang="en-US"/>
          </a:p>
        </p:txBody>
      </p:sp>
    </p:spTree>
    <p:extLst>
      <p:ext uri="{BB962C8B-B14F-4D97-AF65-F5344CB8AC3E}">
        <p14:creationId xmlns:p14="http://schemas.microsoft.com/office/powerpoint/2010/main" val="24327337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most standard tokenization programs for English or languages with similar writing systems need to deal with each of these issues. Here's a simple python tokenizer in the Natural Language Toolkit that has little regular expressions for dealing with </a:t>
            </a:r>
            <a:r>
              <a:rPr lang="en-US" dirty="0" err="1"/>
              <a:t>hypthens</a:t>
            </a:r>
            <a:r>
              <a:rPr lang="en-US" dirty="0"/>
              <a:t>, and currency, and whatnot</a:t>
            </a:r>
          </a:p>
        </p:txBody>
      </p:sp>
      <p:sp>
        <p:nvSpPr>
          <p:cNvPr id="4" name="Slide Number Placeholder 3"/>
          <p:cNvSpPr>
            <a:spLocks noGrp="1"/>
          </p:cNvSpPr>
          <p:nvPr>
            <p:ph type="sldNum" sz="quarter" idx="5"/>
          </p:nvPr>
        </p:nvSpPr>
        <p:spPr/>
        <p:txBody>
          <a:bodyPr/>
          <a:lstStyle/>
          <a:p>
            <a:fld id="{3EB9031F-EB71-7642-8F3C-6FDC1408CB92}" type="slidenum">
              <a:rPr lang="en-US" smtClean="0"/>
              <a:pPr/>
              <a:t>39</a:t>
            </a:fld>
            <a:endParaRPr lang="en-US"/>
          </a:p>
        </p:txBody>
      </p:sp>
    </p:spTree>
    <p:extLst>
      <p:ext uri="{BB962C8B-B14F-4D97-AF65-F5344CB8AC3E}">
        <p14:creationId xmlns:p14="http://schemas.microsoft.com/office/powerpoint/2010/main" val="20530485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wait, what about all the languages that don't have spaces! </a:t>
            </a:r>
          </a:p>
        </p:txBody>
      </p:sp>
      <p:sp>
        <p:nvSpPr>
          <p:cNvPr id="4" name="Slide Number Placeholder 3"/>
          <p:cNvSpPr>
            <a:spLocks noGrp="1"/>
          </p:cNvSpPr>
          <p:nvPr>
            <p:ph type="sldNum" sz="quarter" idx="5"/>
          </p:nvPr>
        </p:nvSpPr>
        <p:spPr/>
        <p:txBody>
          <a:bodyPr/>
          <a:lstStyle/>
          <a:p>
            <a:fld id="{3EB9031F-EB71-7642-8F3C-6FDC1408CB92}" type="slidenum">
              <a:rPr lang="en-US" smtClean="0"/>
              <a:pPr/>
              <a:t>40</a:t>
            </a:fld>
            <a:endParaRPr lang="en-US"/>
          </a:p>
        </p:txBody>
      </p:sp>
    </p:spTree>
    <p:extLst>
      <p:ext uri="{BB962C8B-B14F-4D97-AF65-F5344CB8AC3E}">
        <p14:creationId xmlns:p14="http://schemas.microsoft.com/office/powerpoint/2010/main" val="29869659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Word tokenization is an important step in text normalization. Here we introduced some common baseline methods, space-based and character-based tokenization.</a:t>
            </a:r>
          </a:p>
        </p:txBody>
      </p:sp>
    </p:spTree>
    <p:extLst>
      <p:ext uri="{BB962C8B-B14F-4D97-AF65-F5344CB8AC3E}">
        <p14:creationId xmlns:p14="http://schemas.microsoft.com/office/powerpoint/2010/main" val="42387559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3200" dirty="0">
                <a:latin typeface="Arial" charset="0"/>
                <a:ea typeface="ＭＳ Ｐゴシック" charset="0"/>
                <a:cs typeface="ＭＳ Ｐゴシック" charset="0"/>
              </a:rPr>
              <a:t>In this lecture, we introduce the Byte Pair Encoding or BPE algorithm that uses corpus statistics to decide how to segment a text into tokens.</a:t>
            </a:r>
          </a:p>
        </p:txBody>
      </p:sp>
    </p:spTree>
    <p:extLst>
      <p:ext uri="{BB962C8B-B14F-4D97-AF65-F5344CB8AC3E}">
        <p14:creationId xmlns:p14="http://schemas.microsoft.com/office/powerpoint/2010/main" val="6625961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BPE – covered here (English-German, English-Russian), basic issue was machine translation is open vocabulary, but models usually use fix vocabularies (T5 uses char level, GPT-2 raw bytes)</a:t>
            </a:r>
          </a:p>
          <a:p>
            <a:r>
              <a:rPr lang="en-US" dirty="0"/>
              <a:t>Unigram language modelling – may be the best</a:t>
            </a:r>
          </a:p>
          <a:p>
            <a:r>
              <a:rPr lang="en-US" dirty="0" err="1"/>
              <a:t>WordPiece</a:t>
            </a:r>
            <a:r>
              <a:rPr lang="en-US" dirty="0"/>
              <a:t> – BERT -  (Korean and Japanese voice)</a:t>
            </a:r>
          </a:p>
        </p:txBody>
      </p:sp>
      <p:sp>
        <p:nvSpPr>
          <p:cNvPr id="4" name="Slide Number Placeholder 3"/>
          <p:cNvSpPr>
            <a:spLocks noGrp="1"/>
          </p:cNvSpPr>
          <p:nvPr>
            <p:ph type="sldNum" sz="quarter" idx="5"/>
          </p:nvPr>
        </p:nvSpPr>
        <p:spPr/>
        <p:txBody>
          <a:bodyPr/>
          <a:lstStyle/>
          <a:p>
            <a:fld id="{3EB9031F-EB71-7642-8F3C-6FDC1408CB92}" type="slidenum">
              <a:rPr lang="en-US" smtClean="0"/>
              <a:pPr/>
              <a:t>50</a:t>
            </a:fld>
            <a:endParaRPr lang="en-US"/>
          </a:p>
        </p:txBody>
      </p:sp>
    </p:spTree>
    <p:extLst>
      <p:ext uri="{BB962C8B-B14F-4D97-AF65-F5344CB8AC3E}">
        <p14:creationId xmlns:p14="http://schemas.microsoft.com/office/powerpoint/2010/main" val="269533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4</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r>
              <a:rPr lang="en-US" b="1" dirty="0"/>
              <a:t>Anything wrong here? This is downloaded from the Internet, must be True</a:t>
            </a:r>
          </a:p>
        </p:txBody>
      </p:sp>
    </p:spTree>
    <p:extLst>
      <p:ext uri="{BB962C8B-B14F-4D97-AF65-F5344CB8AC3E}">
        <p14:creationId xmlns:p14="http://schemas.microsoft.com/office/powerpoint/2010/main" val="12692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would be a good number for K?  Power of 2?</a:t>
            </a:r>
          </a:p>
          <a:p>
            <a:r>
              <a:rPr lang="en-US" dirty="0"/>
              <a:t>Memory constraints</a:t>
            </a:r>
          </a:p>
        </p:txBody>
      </p:sp>
      <p:sp>
        <p:nvSpPr>
          <p:cNvPr id="4" name="Slide Number Placeholder 3"/>
          <p:cNvSpPr>
            <a:spLocks noGrp="1"/>
          </p:cNvSpPr>
          <p:nvPr>
            <p:ph type="sldNum" sz="quarter" idx="5"/>
          </p:nvPr>
        </p:nvSpPr>
        <p:spPr/>
        <p:txBody>
          <a:bodyPr/>
          <a:lstStyle/>
          <a:p>
            <a:fld id="{3EB9031F-EB71-7642-8F3C-6FDC1408CB92}" type="slidenum">
              <a:rPr lang="en-US" smtClean="0"/>
              <a:pPr/>
              <a:t>51</a:t>
            </a:fld>
            <a:endParaRPr lang="en-US"/>
          </a:p>
        </p:txBody>
      </p:sp>
    </p:spTree>
    <p:extLst>
      <p:ext uri="{BB962C8B-B14F-4D97-AF65-F5344CB8AC3E}">
        <p14:creationId xmlns:p14="http://schemas.microsoft.com/office/powerpoint/2010/main" val="9219370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all initial characters? – Need to describe entire vocabulary</a:t>
            </a:r>
          </a:p>
          <a:p>
            <a:r>
              <a:rPr lang="en-US" dirty="0"/>
              <a:t>Why are strings called C? What is the convention?</a:t>
            </a:r>
          </a:p>
        </p:txBody>
      </p:sp>
      <p:sp>
        <p:nvSpPr>
          <p:cNvPr id="4" name="Slide Number Placeholder 3"/>
          <p:cNvSpPr>
            <a:spLocks noGrp="1"/>
          </p:cNvSpPr>
          <p:nvPr>
            <p:ph type="sldNum" sz="quarter" idx="5"/>
          </p:nvPr>
        </p:nvSpPr>
        <p:spPr/>
        <p:txBody>
          <a:bodyPr/>
          <a:lstStyle/>
          <a:p>
            <a:fld id="{3EB9031F-EB71-7642-8F3C-6FDC1408CB92}" type="slidenum">
              <a:rPr lang="en-US" smtClean="0"/>
              <a:pPr/>
              <a:t>52</a:t>
            </a:fld>
            <a:endParaRPr lang="en-US"/>
          </a:p>
        </p:txBody>
      </p:sp>
    </p:spTree>
    <p:extLst>
      <p:ext uri="{BB962C8B-B14F-4D97-AF65-F5344CB8AC3E}">
        <p14:creationId xmlns:p14="http://schemas.microsoft.com/office/powerpoint/2010/main" val="19365965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Underscore underscore</a:t>
            </a:r>
          </a:p>
          <a:p>
            <a:r>
              <a:rPr lang="en-US" dirty="0"/>
              <a:t>This is why we will typically do “pre-tokenization” before actually doing the tokenization</a:t>
            </a:r>
          </a:p>
        </p:txBody>
      </p:sp>
      <p:sp>
        <p:nvSpPr>
          <p:cNvPr id="4" name="Slide Number Placeholder 3"/>
          <p:cNvSpPr>
            <a:spLocks noGrp="1"/>
          </p:cNvSpPr>
          <p:nvPr>
            <p:ph type="sldNum" sz="quarter" idx="5"/>
          </p:nvPr>
        </p:nvSpPr>
        <p:spPr/>
        <p:txBody>
          <a:bodyPr/>
          <a:lstStyle/>
          <a:p>
            <a:fld id="{3EB9031F-EB71-7642-8F3C-6FDC1408CB92}" type="slidenum">
              <a:rPr lang="en-US" smtClean="0"/>
              <a:pPr/>
              <a:t>53</a:t>
            </a:fld>
            <a:endParaRPr lang="en-US"/>
          </a:p>
        </p:txBody>
      </p:sp>
    </p:spTree>
    <p:extLst>
      <p:ext uri="{BB962C8B-B14F-4D97-AF65-F5344CB8AC3E}">
        <p14:creationId xmlns:p14="http://schemas.microsoft.com/office/powerpoint/2010/main" val="31594651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 being used to represent a space here (would of course really use a space in this corpus)</a:t>
            </a:r>
          </a:p>
        </p:txBody>
      </p:sp>
      <p:sp>
        <p:nvSpPr>
          <p:cNvPr id="4" name="Slide Number Placeholder 3"/>
          <p:cNvSpPr>
            <a:spLocks noGrp="1"/>
          </p:cNvSpPr>
          <p:nvPr>
            <p:ph type="sldNum" sz="quarter" idx="5"/>
          </p:nvPr>
        </p:nvSpPr>
        <p:spPr/>
        <p:txBody>
          <a:bodyPr/>
          <a:lstStyle/>
          <a:p>
            <a:fld id="{3EB9031F-EB71-7642-8F3C-6FDC1408CB92}" type="slidenum">
              <a:rPr lang="en-US" smtClean="0"/>
              <a:pPr/>
              <a:t>54</a:t>
            </a:fld>
            <a:endParaRPr lang="en-US"/>
          </a:p>
        </p:txBody>
      </p:sp>
    </p:spTree>
    <p:extLst>
      <p:ext uri="{BB962C8B-B14F-4D97-AF65-F5344CB8AC3E}">
        <p14:creationId xmlns:p14="http://schemas.microsoft.com/office/powerpoint/2010/main" val="15513130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r to er (why did we do this?)</a:t>
            </a:r>
          </a:p>
          <a:p>
            <a:r>
              <a:rPr lang="en-US" dirty="0"/>
              <a:t>-have 9 of them, biggest number</a:t>
            </a:r>
          </a:p>
        </p:txBody>
      </p:sp>
      <p:sp>
        <p:nvSpPr>
          <p:cNvPr id="4" name="Slide Number Placeholder 3"/>
          <p:cNvSpPr>
            <a:spLocks noGrp="1"/>
          </p:cNvSpPr>
          <p:nvPr>
            <p:ph type="sldNum" sz="quarter" idx="5"/>
          </p:nvPr>
        </p:nvSpPr>
        <p:spPr/>
        <p:txBody>
          <a:bodyPr/>
          <a:lstStyle/>
          <a:p>
            <a:fld id="{3EB9031F-EB71-7642-8F3C-6FDC1408CB92}" type="slidenum">
              <a:rPr lang="en-US" smtClean="0"/>
              <a:pPr/>
              <a:t>55</a:t>
            </a:fld>
            <a:endParaRPr lang="en-US"/>
          </a:p>
        </p:txBody>
      </p:sp>
    </p:spTree>
    <p:extLst>
      <p:ext uri="{BB962C8B-B14F-4D97-AF65-F5344CB8AC3E}">
        <p14:creationId xmlns:p14="http://schemas.microsoft.com/office/powerpoint/2010/main" val="29770184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9, going left to right I presume</a:t>
            </a:r>
          </a:p>
        </p:txBody>
      </p:sp>
      <p:sp>
        <p:nvSpPr>
          <p:cNvPr id="4" name="Slide Number Placeholder 3"/>
          <p:cNvSpPr>
            <a:spLocks noGrp="1"/>
          </p:cNvSpPr>
          <p:nvPr>
            <p:ph type="sldNum" sz="quarter" idx="5"/>
          </p:nvPr>
        </p:nvSpPr>
        <p:spPr/>
        <p:txBody>
          <a:bodyPr/>
          <a:lstStyle/>
          <a:p>
            <a:fld id="{3EB9031F-EB71-7642-8F3C-6FDC1408CB92}" type="slidenum">
              <a:rPr lang="en-US" smtClean="0"/>
              <a:pPr/>
              <a:t>56</a:t>
            </a:fld>
            <a:endParaRPr lang="en-US"/>
          </a:p>
        </p:txBody>
      </p:sp>
    </p:spTree>
    <p:extLst>
      <p:ext uri="{BB962C8B-B14F-4D97-AF65-F5344CB8AC3E}">
        <p14:creationId xmlns:p14="http://schemas.microsoft.com/office/powerpoint/2010/main" val="32820858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for ne</a:t>
            </a:r>
          </a:p>
        </p:txBody>
      </p:sp>
      <p:sp>
        <p:nvSpPr>
          <p:cNvPr id="4" name="Slide Number Placeholder 3"/>
          <p:cNvSpPr>
            <a:spLocks noGrp="1"/>
          </p:cNvSpPr>
          <p:nvPr>
            <p:ph type="sldNum" sz="quarter" idx="5"/>
          </p:nvPr>
        </p:nvSpPr>
        <p:spPr/>
        <p:txBody>
          <a:bodyPr/>
          <a:lstStyle/>
          <a:p>
            <a:fld id="{3EB9031F-EB71-7642-8F3C-6FDC1408CB92}" type="slidenum">
              <a:rPr lang="en-US" smtClean="0"/>
              <a:pPr/>
              <a:t>57</a:t>
            </a:fld>
            <a:endParaRPr lang="en-US"/>
          </a:p>
        </p:txBody>
      </p:sp>
    </p:spTree>
    <p:extLst>
      <p:ext uri="{BB962C8B-B14F-4D97-AF65-F5344CB8AC3E}">
        <p14:creationId xmlns:p14="http://schemas.microsoft.com/office/powerpoint/2010/main" val="13487754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the difference? See previous page, lower_ never made it into our vocabulary size, presumably k was set too low</a:t>
            </a:r>
          </a:p>
        </p:txBody>
      </p:sp>
      <p:sp>
        <p:nvSpPr>
          <p:cNvPr id="4" name="Slide Number Placeholder 3"/>
          <p:cNvSpPr>
            <a:spLocks noGrp="1"/>
          </p:cNvSpPr>
          <p:nvPr>
            <p:ph type="sldNum" sz="quarter" idx="5"/>
          </p:nvPr>
        </p:nvSpPr>
        <p:spPr/>
        <p:txBody>
          <a:bodyPr/>
          <a:lstStyle/>
          <a:p>
            <a:fld id="{3EB9031F-EB71-7642-8F3C-6FDC1408CB92}" type="slidenum">
              <a:rPr lang="en-US" smtClean="0"/>
              <a:pPr/>
              <a:t>59</a:t>
            </a:fld>
            <a:endParaRPr lang="en-US"/>
          </a:p>
        </p:txBody>
      </p:sp>
    </p:spTree>
    <p:extLst>
      <p:ext uri="{BB962C8B-B14F-4D97-AF65-F5344CB8AC3E}">
        <p14:creationId xmlns:p14="http://schemas.microsoft.com/office/powerpoint/2010/main" val="17620690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The Byte Pair Encoding algorithm we've described is one of a set of corpus-based tokenizers that together are now extremely commonly used throughout NLP</a:t>
            </a:r>
          </a:p>
        </p:txBody>
      </p:sp>
    </p:spTree>
    <p:extLst>
      <p:ext uri="{BB962C8B-B14F-4D97-AF65-F5344CB8AC3E}">
        <p14:creationId xmlns:p14="http://schemas.microsoft.com/office/powerpoint/2010/main" val="27893490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each training step, the Unigram algorithm defines a loss (often defined as the log-likelihood) over the training data given the current vocabulary and a unigram language model. Then, for each symbol in the vocabulary, the algorithm computes how much the overall loss would increase if the symbol was to be removed from the vocabulary. Unigram then removes p (with p usually being 10% or 20%) percent of the symbols whose loss increase is the lowest, i.e. those symbols that least affect the overall loss over the training data. This process is repeated until the vocabulary has reached the desired size. The Unigram algorithm always keeps the base characters so that any word can be tokenized.” https://</a:t>
            </a:r>
            <a:r>
              <a:rPr lang="en-US" dirty="0" err="1"/>
              <a:t>datascience.stackexchange.com</a:t>
            </a:r>
            <a:r>
              <a:rPr lang="en-US" dirty="0"/>
              <a:t>/questions/88824/unigram-tokenizer-how-does-it-work</a:t>
            </a:r>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63</a:t>
            </a:fld>
            <a:endParaRPr lang="en-US"/>
          </a:p>
        </p:txBody>
      </p:sp>
    </p:spTree>
    <p:extLst>
      <p:ext uri="{BB962C8B-B14F-4D97-AF65-F5344CB8AC3E}">
        <p14:creationId xmlns:p14="http://schemas.microsoft.com/office/powerpoint/2010/main" val="1743033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5</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7003135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Now let's discuss how to put all words in a standard format, a process called Word Normalization. We'll also talk about sentence segmentation, the process of breaking up your text corpus into larger units like sentences.</a:t>
            </a:r>
          </a:p>
        </p:txBody>
      </p:sp>
    </p:spTree>
    <p:extLst>
      <p:ext uri="{BB962C8B-B14F-4D97-AF65-F5344CB8AC3E}">
        <p14:creationId xmlns:p14="http://schemas.microsoft.com/office/powerpoint/2010/main" val="40634439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a:t>
            </a:r>
          </a:p>
          <a:p>
            <a:r>
              <a:rPr lang="en-US" dirty="0"/>
              <a:t>Bag of word models… for sentiment analysis</a:t>
            </a:r>
          </a:p>
          <a:p>
            <a:r>
              <a:rPr lang="en-US" dirty="0"/>
              <a:t>Looking at 19</a:t>
            </a:r>
            <a:r>
              <a:rPr lang="en-US" baseline="30000" dirty="0"/>
              <a:t>th</a:t>
            </a:r>
            <a:r>
              <a:rPr lang="en-US" dirty="0"/>
              <a:t> century historical interaction between USA and France, Iroquois confederacy…</a:t>
            </a:r>
          </a:p>
        </p:txBody>
      </p:sp>
      <p:sp>
        <p:nvSpPr>
          <p:cNvPr id="4" name="Slide Number Placeholder 3"/>
          <p:cNvSpPr>
            <a:spLocks noGrp="1"/>
          </p:cNvSpPr>
          <p:nvPr>
            <p:ph type="sldNum" sz="quarter" idx="5"/>
          </p:nvPr>
        </p:nvSpPr>
        <p:spPr/>
        <p:txBody>
          <a:bodyPr/>
          <a:lstStyle/>
          <a:p>
            <a:fld id="{3EB9031F-EB71-7642-8F3C-6FDC1408CB92}" type="slidenum">
              <a:rPr lang="en-US" smtClean="0"/>
              <a:pPr/>
              <a:t>65</a:t>
            </a:fld>
            <a:endParaRPr lang="en-US"/>
          </a:p>
        </p:txBody>
      </p:sp>
    </p:spTree>
    <p:extLst>
      <p:ext uri="{BB962C8B-B14F-4D97-AF65-F5344CB8AC3E}">
        <p14:creationId xmlns:p14="http://schemas.microsoft.com/office/powerpoint/2010/main" val="13491113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Fold cases sometimes, depends what you are doing…</a:t>
            </a:r>
          </a:p>
          <a:p>
            <a:r>
              <a:rPr lang="en-US" dirty="0"/>
              <a:t>Some language models are still unused uncased versions, BERT-uncased for example, less vocabulary, maybe better representations/tradeoff? (If you have compute and corpus size, do NOT do though)</a:t>
            </a:r>
          </a:p>
        </p:txBody>
      </p:sp>
      <p:sp>
        <p:nvSpPr>
          <p:cNvPr id="4" name="Slide Number Placeholder 3"/>
          <p:cNvSpPr>
            <a:spLocks noGrp="1"/>
          </p:cNvSpPr>
          <p:nvPr>
            <p:ph type="sldNum" sz="quarter" idx="5"/>
          </p:nvPr>
        </p:nvSpPr>
        <p:spPr/>
        <p:txBody>
          <a:bodyPr/>
          <a:lstStyle/>
          <a:p>
            <a:fld id="{3EB9031F-EB71-7642-8F3C-6FDC1408CB92}" type="slidenum">
              <a:rPr lang="en-US" smtClean="0"/>
              <a:pPr/>
              <a:t>66</a:t>
            </a:fld>
            <a:endParaRPr lang="en-US"/>
          </a:p>
        </p:txBody>
      </p:sp>
    </p:spTree>
    <p:extLst>
      <p:ext uri="{BB962C8B-B14F-4D97-AF65-F5344CB8AC3E}">
        <p14:creationId xmlns:p14="http://schemas.microsoft.com/office/powerpoint/2010/main" val="34246908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pPr/>
              <a:t>68</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dirty="0"/>
              <a:t>Actual linguistic analysis may be useful</a:t>
            </a:r>
          </a:p>
        </p:txBody>
      </p:sp>
    </p:spTree>
    <p:extLst>
      <p:ext uri="{BB962C8B-B14F-4D97-AF65-F5344CB8AC3E}">
        <p14:creationId xmlns:p14="http://schemas.microsoft.com/office/powerpoint/2010/main" val="32681646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E32076-AB54-DD42-AB81-EE05460AD3D3}" type="slidenum">
              <a:rPr lang="en-US"/>
              <a:pPr/>
              <a:t>71</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5478706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4D6FAE-BAB2-4B44-B9CF-68A8BE4C6FBA}" type="slidenum">
              <a:rPr lang="en-US"/>
              <a:pPr/>
              <a:t>72</a:t>
            </a:fld>
            <a:endParaRPr lang="en-US"/>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r>
              <a:rPr lang="en-US" dirty="0"/>
              <a:t>Still used in clinical space</a:t>
            </a:r>
          </a:p>
        </p:txBody>
      </p:sp>
    </p:spTree>
    <p:extLst>
      <p:ext uri="{BB962C8B-B14F-4D97-AF65-F5344CB8AC3E}">
        <p14:creationId xmlns:p14="http://schemas.microsoft.com/office/powerpoint/2010/main" val="2420551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Normalizing words, and segmenting off sentences or other larger discourse units, are important initial steps in text processing. </a:t>
            </a:r>
          </a:p>
        </p:txBody>
      </p:sp>
    </p:spTree>
    <p:extLst>
      <p:ext uri="{BB962C8B-B14F-4D97-AF65-F5344CB8AC3E}">
        <p14:creationId xmlns:p14="http://schemas.microsoft.com/office/powerpoint/2010/main" val="3663976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8DFDE8B-28E4-4047-85D4-57A6728EBAFF}" type="slidenum">
              <a:rPr lang="en-US"/>
              <a:pPr/>
              <a:t>6</a:t>
            </a:fld>
            <a:endParaRPr lang="en-US"/>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874545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B422F39-6D47-7E4A-B2A9-7EB2D50CD805}" type="slidenum">
              <a:rPr lang="en-US"/>
              <a:pPr/>
              <a:t>7</a:t>
            </a:fld>
            <a:endParaRPr lang="en-US"/>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0667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pPr/>
              <a:t>8</a:t>
            </a:fld>
            <a:endParaRPr lang="en-US"/>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86125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F82BD90-5842-9D48-A685-621D2A4C3779}" type="slidenum">
              <a:rPr lang="en-US"/>
              <a:pPr/>
              <a:t>9</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6423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8/25/23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312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8/25/23</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75725723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8/25/23</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045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8/25/23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93532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8/25/23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12370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8/25/23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847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8/25/23</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46164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8/25/23</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26772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5518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8/25/23</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9741941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02" r:id="rId10"/>
    <p:sldLayoutId id="2147483709"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5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5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hyperlink" Target="https://arxiv.org/search/cs?searchtype=author&amp;query=Durrett%2C+G" TargetMode="External"/><Relationship Id="rId2" Type="http://schemas.openxmlformats.org/officeDocument/2006/relationships/hyperlink" Target="https://arxiv.org/search/cs?searchtype=author&amp;query=Bostrom%2C+K" TargetMode="Externa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hyperlink" Target="https://huggingface.co/learn/nlp-course/chapter6/7?fw=pt"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28003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2848677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Errors cont.</a:t>
            </a:r>
          </a:p>
        </p:txBody>
      </p:sp>
      <p:sp>
        <p:nvSpPr>
          <p:cNvPr id="86019" name="Rectangle 3"/>
          <p:cNvSpPr>
            <a:spLocks noGrp="1" noChangeArrowheads="1"/>
          </p:cNvSpPr>
          <p:nvPr>
            <p:ph idx="1"/>
          </p:nvPr>
        </p:nvSpPr>
        <p:spPr/>
        <p:txBody>
          <a:bodyPr/>
          <a:lstStyle/>
          <a:p>
            <a:r>
              <a:rPr lang="en-US" sz="2800" dirty="0"/>
              <a:t>In NLP we are always dealing with these kinds of errors.</a:t>
            </a:r>
          </a:p>
          <a:p>
            <a:r>
              <a:rPr lang="en-US" sz="2800" dirty="0"/>
              <a:t>Reducing the error rate for an application often involves two antagonistic efforts: </a:t>
            </a:r>
          </a:p>
          <a:p>
            <a:pPr lvl="1"/>
            <a:r>
              <a:rPr lang="en-US" sz="2400" dirty="0">
                <a:solidFill>
                  <a:srgbClr val="008000"/>
                </a:solidFill>
              </a:rPr>
              <a:t>Increasing accuracy or precision </a:t>
            </a:r>
            <a:r>
              <a:rPr lang="en-US" sz="2400" dirty="0"/>
              <a:t>(minimizing false positives)</a:t>
            </a:r>
          </a:p>
          <a:p>
            <a:pPr lvl="1"/>
            <a:r>
              <a:rPr lang="en-US" sz="2400" dirty="0">
                <a:solidFill>
                  <a:srgbClr val="008000"/>
                </a:solidFill>
              </a:rPr>
              <a:t>Increasing coverage or recall </a:t>
            </a:r>
            <a:r>
              <a:rPr lang="en-US" sz="2400" dirty="0"/>
              <a:t>(minimizing false negatives).</a:t>
            </a:r>
          </a:p>
        </p:txBody>
      </p:sp>
    </p:spTree>
    <p:extLst>
      <p:ext uri="{BB962C8B-B14F-4D97-AF65-F5344CB8AC3E}">
        <p14:creationId xmlns:p14="http://schemas.microsoft.com/office/powerpoint/2010/main" val="2926071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t>Summary</a:t>
            </a:r>
          </a:p>
        </p:txBody>
      </p:sp>
      <p:sp>
        <p:nvSpPr>
          <p:cNvPr id="90115" name="Content Placeholder 2"/>
          <p:cNvSpPr>
            <a:spLocks noGrp="1"/>
          </p:cNvSpPr>
          <p:nvPr>
            <p:ph idx="1"/>
          </p:nvPr>
        </p:nvSpPr>
        <p:spPr/>
        <p:txBody>
          <a:bodyPr/>
          <a:lstStyle/>
          <a:p>
            <a:r>
              <a:rPr lang="en-US" sz="2800" dirty="0"/>
              <a:t>Regular expressions play a surprisingly large role</a:t>
            </a:r>
          </a:p>
          <a:p>
            <a:pPr lvl="1"/>
            <a:r>
              <a:rPr lang="en-US" sz="2400" dirty="0"/>
              <a:t>Sophisticated sequences of regular expressions are often the first model for any text processing text</a:t>
            </a:r>
          </a:p>
          <a:p>
            <a:r>
              <a:rPr lang="en-US" sz="2800" dirty="0"/>
              <a:t>For hard tasks, we use machine learning classifiers</a:t>
            </a:r>
          </a:p>
          <a:p>
            <a:pPr lvl="1"/>
            <a:r>
              <a:rPr lang="en-US" sz="2400" dirty="0"/>
              <a:t>But regular expressions are still used for pre-processing, or as features in the classifiers</a:t>
            </a:r>
          </a:p>
          <a:p>
            <a:pPr lvl="1"/>
            <a:r>
              <a:rPr lang="en-US" sz="2400" dirty="0"/>
              <a:t>Can be very useful in capturing generalizations</a:t>
            </a:r>
          </a:p>
          <a:p>
            <a:pPr lvl="1"/>
            <a:endParaRPr lang="en-US" dirty="0"/>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11</a:t>
            </a:fld>
            <a:endParaRPr lang="en-US"/>
          </a:p>
        </p:txBody>
      </p:sp>
    </p:spTree>
    <p:extLst>
      <p:ext uri="{BB962C8B-B14F-4D97-AF65-F5344CB8AC3E}">
        <p14:creationId xmlns:p14="http://schemas.microsoft.com/office/powerpoint/2010/main" val="281682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3257550"/>
            <a:ext cx="5009393" cy="12344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37BD3B14-D265-A74B-80D1-0D065A287D4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85909202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285404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Substitutions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Substitution in Python and UNIX commands:</a:t>
            </a:r>
          </a:p>
          <a:p>
            <a:endParaRPr lang="en-US" dirty="0">
              <a:latin typeface="Courier" pitchFamily="2" charset="0"/>
            </a:endParaRPr>
          </a:p>
          <a:p>
            <a:r>
              <a:rPr lang="en-US" dirty="0">
                <a:latin typeface="Courier" pitchFamily="2" charset="0"/>
              </a:rPr>
              <a:t>s/regexp1/pattern/ </a:t>
            </a:r>
          </a:p>
          <a:p>
            <a:r>
              <a:rPr lang="en-US" dirty="0">
                <a:latin typeface="Calibri" panose="020F0502020204030204" pitchFamily="34" charset="0"/>
                <a:cs typeface="Calibri" panose="020F0502020204030204" pitchFamily="34" charset="0"/>
              </a:rPr>
              <a:t>e.g.:</a:t>
            </a:r>
          </a:p>
          <a:p>
            <a:r>
              <a:rPr lang="en-US" dirty="0">
                <a:latin typeface="Courier" pitchFamily="2" charset="0"/>
              </a:rPr>
              <a:t>s/</a:t>
            </a:r>
            <a:r>
              <a:rPr lang="en-US" dirty="0" err="1">
                <a:latin typeface="Courier" pitchFamily="2" charset="0"/>
              </a:rPr>
              <a:t>colour</a:t>
            </a:r>
            <a:r>
              <a:rPr lang="en-US" dirty="0">
                <a:latin typeface="Courier" pitchFamily="2" charset="0"/>
              </a:rPr>
              <a:t>/color/ </a:t>
            </a:r>
          </a:p>
          <a:p>
            <a:endParaRPr lang="en-US" dirty="0"/>
          </a:p>
        </p:txBody>
      </p:sp>
    </p:spTree>
    <p:extLst>
      <p:ext uri="{BB962C8B-B14F-4D97-AF65-F5344CB8AC3E}">
        <p14:creationId xmlns:p14="http://schemas.microsoft.com/office/powerpoint/2010/main" val="124974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Capture Groups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a:xfrm>
            <a:off x="822960" y="1200150"/>
            <a:ext cx="7863840" cy="3429000"/>
          </a:xfrm>
        </p:spPr>
        <p:txBody>
          <a:bodyPr/>
          <a:lstStyle/>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Say we want to put angles around all numbers:</a:t>
            </a:r>
          </a:p>
          <a:p>
            <a:pPr marL="219456" lvl="1" indent="0">
              <a:buNone/>
            </a:pPr>
            <a:r>
              <a:rPr lang="en-US" sz="2800" i="1" dirty="0"/>
              <a:t>           </a:t>
            </a:r>
            <a:r>
              <a:rPr lang="en-US" sz="2800" i="1" dirty="0">
                <a:highlight>
                  <a:srgbClr val="C0C0C0"/>
                </a:highlight>
              </a:rPr>
              <a:t>the 35 boxes</a:t>
            </a:r>
            <a:r>
              <a:rPr lang="en-US" sz="2800" i="1" dirty="0"/>
              <a:t> </a:t>
            </a:r>
            <a:r>
              <a:rPr lang="en-US" sz="2800" i="1" dirty="0">
                <a:sym typeface="Wingdings" pitchFamily="2" charset="2"/>
              </a:rPr>
              <a:t></a:t>
            </a:r>
            <a:r>
              <a:rPr lang="en-US" sz="2800" dirty="0"/>
              <a:t> </a:t>
            </a:r>
            <a:r>
              <a:rPr lang="en-US" sz="2800" i="1" dirty="0">
                <a:highlight>
                  <a:srgbClr val="C0C0C0"/>
                </a:highlight>
              </a:rPr>
              <a:t>the </a:t>
            </a:r>
            <a:r>
              <a:rPr lang="en-US" sz="2800" dirty="0">
                <a:highlight>
                  <a:srgbClr val="C0C0C0"/>
                </a:highlight>
              </a:rPr>
              <a:t>&lt;</a:t>
            </a:r>
            <a:r>
              <a:rPr lang="en-US" sz="2800" i="1" dirty="0">
                <a:highlight>
                  <a:srgbClr val="C0C0C0"/>
                </a:highlight>
              </a:rPr>
              <a:t>35</a:t>
            </a:r>
            <a:r>
              <a:rPr lang="en-US" sz="2800" dirty="0">
                <a:highlight>
                  <a:srgbClr val="C0C0C0"/>
                </a:highlight>
              </a:rPr>
              <a:t>&gt; </a:t>
            </a:r>
            <a:r>
              <a:rPr lang="en-US" sz="2800" i="1" dirty="0">
                <a:highlight>
                  <a:srgbClr val="C0C0C0"/>
                </a:highlight>
              </a:rPr>
              <a:t>boxes </a:t>
            </a:r>
            <a:endParaRPr lang="en-US" sz="2800" dirty="0">
              <a:highlight>
                <a:srgbClr val="C0C0C0"/>
              </a:highlight>
            </a:endParaRP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a:t>
            </a:r>
            <a:r>
              <a:rPr lang="en-US" dirty="0" err="1">
                <a:latin typeface="Calibri" panose="020F0502020204030204" pitchFamily="34" charset="0"/>
                <a:cs typeface="Calibri" panose="020F0502020204030204" pitchFamily="34" charset="0"/>
              </a:rPr>
              <a:t>parens</a:t>
            </a:r>
            <a:r>
              <a:rPr lang="en-US" dirty="0">
                <a:latin typeface="Calibri" panose="020F0502020204030204" pitchFamily="34" charset="0"/>
                <a:cs typeface="Calibri" panose="020F0502020204030204" pitchFamily="34" charset="0"/>
              </a:rPr>
              <a:t> () to "capture" a pattern into a numbered register (1, 2, 3…)</a:t>
            </a: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\1  to refer to the contents of the register</a:t>
            </a:r>
          </a:p>
          <a:p>
            <a:pPr marL="219456" lvl="1" indent="0">
              <a:buNone/>
            </a:pPr>
            <a:r>
              <a:rPr lang="en-US" sz="3200" dirty="0">
                <a:latin typeface="Courier" pitchFamily="2" charset="0"/>
              </a:rPr>
              <a:t>s/([0-9]+)/&lt;\1&gt;/ </a:t>
            </a:r>
          </a:p>
          <a:p>
            <a:endParaRPr lang="en-US" dirty="0"/>
          </a:p>
        </p:txBody>
      </p:sp>
    </p:spTree>
    <p:extLst>
      <p:ext uri="{BB962C8B-B14F-4D97-AF65-F5344CB8AC3E}">
        <p14:creationId xmlns:p14="http://schemas.microsoft.com/office/powerpoint/2010/main" val="3384975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25FA-9DD8-6943-8090-55A911091040}"/>
              </a:ext>
            </a:extLst>
          </p:cNvPr>
          <p:cNvSpPr>
            <a:spLocks noGrp="1"/>
          </p:cNvSpPr>
          <p:nvPr>
            <p:ph type="title"/>
          </p:nvPr>
        </p:nvSpPr>
        <p:spPr/>
        <p:txBody>
          <a:bodyPr/>
          <a:lstStyle/>
          <a:p>
            <a:r>
              <a:rPr lang="en-US" dirty="0"/>
              <a:t>Capture groups: multiple registers</a:t>
            </a:r>
          </a:p>
        </p:txBody>
      </p:sp>
      <p:sp>
        <p:nvSpPr>
          <p:cNvPr id="3" name="Content Placeholder 2">
            <a:extLst>
              <a:ext uri="{FF2B5EF4-FFF2-40B4-BE49-F238E27FC236}">
                <a16:creationId xmlns:a16="http://schemas.microsoft.com/office/drawing/2014/main" id="{2EF699C7-9364-4D43-B45A-FA8854ED269E}"/>
              </a:ext>
            </a:extLst>
          </p:cNvPr>
          <p:cNvSpPr>
            <a:spLocks noGrp="1"/>
          </p:cNvSpPr>
          <p:nvPr>
            <p:ph idx="1"/>
          </p:nvPr>
        </p:nvSpPr>
        <p:spPr>
          <a:xfrm>
            <a:off x="822960" y="1200150"/>
            <a:ext cx="7863840" cy="3429000"/>
          </a:xfrm>
        </p:spPr>
        <p:txBody>
          <a:bodyPr/>
          <a:lstStyle/>
          <a:p>
            <a:r>
              <a:rPr lang="en-US" sz="2600" dirty="0">
                <a:latin typeface="Courier" pitchFamily="2" charset="0"/>
              </a:rPr>
              <a:t>/the (.*)er they (.*), the \1er we \2/ </a:t>
            </a:r>
          </a:p>
          <a:p>
            <a:r>
              <a:rPr lang="en-US" dirty="0"/>
              <a:t>Matches</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
            </a:r>
            <a:r>
              <a:rPr lang="en-US" i="1" dirty="0">
                <a:solidFill>
                  <a:srgbClr val="C00000"/>
                </a:solidFill>
              </a:rPr>
              <a:t>ran</a:t>
            </a:r>
            <a:r>
              <a:rPr lang="en-US" i="1" dirty="0"/>
              <a:t> </a:t>
            </a:r>
          </a:p>
          <a:p>
            <a:r>
              <a:rPr lang="en-US" i="1" dirty="0"/>
              <a:t>But not</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ate </a:t>
            </a:r>
            <a:endParaRPr lang="en-US" dirty="0"/>
          </a:p>
          <a:p>
            <a:endParaRPr lang="en-US" dirty="0"/>
          </a:p>
        </p:txBody>
      </p:sp>
    </p:spTree>
    <p:extLst>
      <p:ext uri="{BB962C8B-B14F-4D97-AF65-F5344CB8AC3E}">
        <p14:creationId xmlns:p14="http://schemas.microsoft.com/office/powerpoint/2010/main" val="1162389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9020-F9BD-3845-90F1-E9845365B8A8}"/>
              </a:ext>
            </a:extLst>
          </p:cNvPr>
          <p:cNvSpPr>
            <a:spLocks noGrp="1"/>
          </p:cNvSpPr>
          <p:nvPr>
            <p:ph type="title"/>
          </p:nvPr>
        </p:nvSpPr>
        <p:spPr/>
        <p:txBody>
          <a:bodyPr/>
          <a:lstStyle/>
          <a:p>
            <a:r>
              <a:rPr lang="en-US" dirty="0"/>
              <a:t>But suppose we don't want to capture?</a:t>
            </a:r>
          </a:p>
        </p:txBody>
      </p:sp>
      <p:sp>
        <p:nvSpPr>
          <p:cNvPr id="3" name="Content Placeholder 2">
            <a:extLst>
              <a:ext uri="{FF2B5EF4-FFF2-40B4-BE49-F238E27FC236}">
                <a16:creationId xmlns:a16="http://schemas.microsoft.com/office/drawing/2014/main" id="{B177A1F5-E883-8041-A08E-E9AE2DCA089F}"/>
              </a:ext>
            </a:extLst>
          </p:cNvPr>
          <p:cNvSpPr>
            <a:spLocks noGrp="1"/>
          </p:cNvSpPr>
          <p:nvPr>
            <p:ph idx="1"/>
          </p:nvPr>
        </p:nvSpPr>
        <p:spPr>
          <a:xfrm>
            <a:off x="822960" y="1200150"/>
            <a:ext cx="8168640" cy="3733800"/>
          </a:xfrm>
        </p:spPr>
        <p:txBody>
          <a:bodyPr>
            <a:normAutofit/>
          </a:bodyPr>
          <a:lstStyle/>
          <a:p>
            <a:pPr marL="0" indent="0">
              <a:buNone/>
            </a:pPr>
            <a:r>
              <a:rPr lang="en-US" sz="2400" dirty="0"/>
              <a:t>Parentheses have a double function: grouping terms, and capturing</a:t>
            </a:r>
          </a:p>
          <a:p>
            <a:pPr marL="0" indent="0">
              <a:buNone/>
            </a:pPr>
            <a:r>
              <a:rPr lang="en-US" sz="2400" dirty="0"/>
              <a:t>Non-capturing groups: add a ?: after </a:t>
            </a:r>
            <a:r>
              <a:rPr lang="en-US" sz="2400" dirty="0" err="1"/>
              <a:t>paren</a:t>
            </a:r>
            <a:r>
              <a:rPr lang="en-US" sz="2400" dirty="0"/>
              <a:t>:</a:t>
            </a:r>
          </a:p>
          <a:p>
            <a:r>
              <a:rPr lang="en-US" sz="2400" dirty="0">
                <a:solidFill>
                  <a:srgbClr val="1A24F4"/>
                </a:solidFill>
                <a:latin typeface="Courier" pitchFamily="2" charset="0"/>
              </a:rPr>
              <a:t>/(?:</a:t>
            </a:r>
            <a:r>
              <a:rPr lang="en-US" sz="2400" dirty="0" err="1">
                <a:solidFill>
                  <a:srgbClr val="1A24F4"/>
                </a:solidFill>
                <a:latin typeface="Courier" pitchFamily="2" charset="0"/>
              </a:rPr>
              <a:t>some|a</a:t>
            </a:r>
            <a:r>
              <a:rPr lang="en-US" sz="2400" dirty="0">
                <a:solidFill>
                  <a:srgbClr val="1A24F4"/>
                </a:solidFill>
                <a:latin typeface="Courier" pitchFamily="2" charset="0"/>
              </a:rPr>
              <a:t> few) (</a:t>
            </a:r>
            <a:r>
              <a:rPr lang="en-US" sz="2400" dirty="0" err="1">
                <a:solidFill>
                  <a:srgbClr val="1A24F4"/>
                </a:solidFill>
                <a:latin typeface="Courier" pitchFamily="2" charset="0"/>
              </a:rPr>
              <a:t>people|cats</a:t>
            </a:r>
            <a:r>
              <a:rPr lang="en-US" sz="2400" dirty="0">
                <a:solidFill>
                  <a:srgbClr val="1A24F4"/>
                </a:solidFill>
                <a:latin typeface="Courier" pitchFamily="2" charset="0"/>
              </a:rPr>
              <a:t>) like some \1/ </a:t>
            </a:r>
          </a:p>
          <a:p>
            <a:r>
              <a:rPr lang="en-US" sz="2400" dirty="0"/>
              <a:t>matches </a:t>
            </a:r>
          </a:p>
          <a:p>
            <a:pPr lvl="1"/>
            <a:r>
              <a:rPr lang="en-US" dirty="0">
                <a:latin typeface="Courier" pitchFamily="2" charset="0"/>
              </a:rPr>
              <a:t>some cats like some cats </a:t>
            </a:r>
          </a:p>
          <a:p>
            <a:r>
              <a:rPr lang="en-US" sz="2400" dirty="0"/>
              <a:t>but not </a:t>
            </a:r>
          </a:p>
          <a:p>
            <a:pPr lvl="1"/>
            <a:r>
              <a:rPr lang="en-US" dirty="0">
                <a:latin typeface="Courier" pitchFamily="2" charset="0"/>
              </a:rPr>
              <a:t>some cats like some some</a:t>
            </a:r>
          </a:p>
        </p:txBody>
      </p:sp>
    </p:spTree>
    <p:extLst>
      <p:ext uri="{BB962C8B-B14F-4D97-AF65-F5344CB8AC3E}">
        <p14:creationId xmlns:p14="http://schemas.microsoft.com/office/powerpoint/2010/main" val="1100062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9603-F345-034C-9DFC-4FA105BDB1C5}"/>
              </a:ext>
            </a:extLst>
          </p:cNvPr>
          <p:cNvSpPr>
            <a:spLocks noGrp="1"/>
          </p:cNvSpPr>
          <p:nvPr>
            <p:ph type="title"/>
          </p:nvPr>
        </p:nvSpPr>
        <p:spPr/>
        <p:txBody>
          <a:bodyPr/>
          <a:lstStyle/>
          <a:p>
            <a:r>
              <a:rPr lang="en-US" dirty="0"/>
              <a:t>Lookahead assertions</a:t>
            </a:r>
          </a:p>
        </p:txBody>
      </p:sp>
      <p:sp>
        <p:nvSpPr>
          <p:cNvPr id="3" name="Content Placeholder 2">
            <a:extLst>
              <a:ext uri="{FF2B5EF4-FFF2-40B4-BE49-F238E27FC236}">
                <a16:creationId xmlns:a16="http://schemas.microsoft.com/office/drawing/2014/main" id="{F7B5AC33-30DF-874B-91DD-24AA8035675B}"/>
              </a:ext>
            </a:extLst>
          </p:cNvPr>
          <p:cNvSpPr>
            <a:spLocks noGrp="1"/>
          </p:cNvSpPr>
          <p:nvPr>
            <p:ph idx="1"/>
          </p:nvPr>
        </p:nvSpPr>
        <p:spPr>
          <a:xfrm>
            <a:off x="822960" y="1200150"/>
            <a:ext cx="8092440" cy="3429000"/>
          </a:xfrm>
        </p:spPr>
        <p:txBody>
          <a:bodyPr>
            <a:normAutofit/>
          </a:bodyPr>
          <a:lstStyle/>
          <a:p>
            <a:r>
              <a:rPr lang="en-US" dirty="0">
                <a:solidFill>
                  <a:srgbClr val="0070C0"/>
                </a:solidFill>
                <a:latin typeface="Courier" pitchFamily="2" charset="0"/>
              </a:rPr>
              <a:t>(?= pattern) </a:t>
            </a:r>
            <a:r>
              <a:rPr lang="en-US" dirty="0"/>
              <a:t>is true if pattern matches, but is </a:t>
            </a:r>
            <a:r>
              <a:rPr lang="en-US" b="1" dirty="0"/>
              <a:t>zero-width; doesn't advance character pointer</a:t>
            </a:r>
          </a:p>
          <a:p>
            <a:r>
              <a:rPr lang="en-US" dirty="0">
                <a:solidFill>
                  <a:srgbClr val="0070C0"/>
                </a:solidFill>
                <a:latin typeface="Courier" pitchFamily="2" charset="0"/>
              </a:rPr>
              <a:t>(?! pattern) </a:t>
            </a:r>
            <a:r>
              <a:rPr lang="en-US" dirty="0"/>
              <a:t>true if a pattern does not match </a:t>
            </a:r>
          </a:p>
          <a:p>
            <a:r>
              <a:rPr lang="en-US" dirty="0"/>
              <a:t>How to match, at the beginning of a line, any single word that doesn’t start with “Volcano”: </a:t>
            </a:r>
          </a:p>
          <a:p>
            <a:r>
              <a:rPr lang="en-US" dirty="0">
                <a:solidFill>
                  <a:srgbClr val="0070C0"/>
                </a:solidFill>
                <a:latin typeface="Courier" pitchFamily="2" charset="0"/>
              </a:rPr>
              <a:t>/ˆ(?!Volcano)[A-Za-z]+/ </a:t>
            </a:r>
          </a:p>
          <a:p>
            <a:pPr marL="0" indent="0">
              <a:buNone/>
            </a:pPr>
            <a:endParaRPr lang="en-US" dirty="0"/>
          </a:p>
          <a:p>
            <a:endParaRPr lang="en-US" dirty="0"/>
          </a:p>
        </p:txBody>
      </p:sp>
    </p:spTree>
    <p:extLst>
      <p:ext uri="{BB962C8B-B14F-4D97-AF65-F5344CB8AC3E}">
        <p14:creationId xmlns:p14="http://schemas.microsoft.com/office/powerpoint/2010/main" val="1059697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8244840" cy="3429000"/>
          </a:xfrm>
        </p:spPr>
        <p:txBody>
          <a:bodyPr>
            <a:noAutofit/>
          </a:bodyPr>
          <a:lstStyle/>
          <a:p>
            <a:r>
              <a:rPr lang="en-US" dirty="0"/>
              <a:t>Early NLP system that imitated a Rogerian psychotherapist </a:t>
            </a:r>
          </a:p>
          <a:p>
            <a:pPr lvl="1"/>
            <a:r>
              <a:rPr lang="en-US" dirty="0"/>
              <a:t>Joseph </a:t>
            </a:r>
            <a:r>
              <a:rPr lang="en-US" dirty="0" err="1"/>
              <a:t>Weizenbaum</a:t>
            </a:r>
            <a:r>
              <a:rPr lang="en-US" dirty="0"/>
              <a:t>, 1966. </a:t>
            </a:r>
          </a:p>
          <a:p>
            <a:endParaRPr lang="en-US" dirty="0"/>
          </a:p>
          <a:p>
            <a:r>
              <a:rPr lang="en-US" dirty="0"/>
              <a:t>Uses pattern matching to match, e.g.,:</a:t>
            </a:r>
          </a:p>
          <a:p>
            <a:pPr lvl="1"/>
            <a:r>
              <a:rPr lang="en-US" dirty="0">
                <a:solidFill>
                  <a:srgbClr val="0070C0"/>
                </a:solidFill>
                <a:latin typeface="Courier" pitchFamily="2" charset="0"/>
              </a:rPr>
              <a:t>“I need X” </a:t>
            </a:r>
          </a:p>
          <a:p>
            <a:pPr marL="150876" lvl="1" indent="0">
              <a:buNone/>
            </a:pPr>
            <a:r>
              <a:rPr lang="en-US" sz="2800" dirty="0"/>
              <a:t>and translates them into, e.g.</a:t>
            </a:r>
          </a:p>
          <a:p>
            <a:pPr lvl="1"/>
            <a:r>
              <a:rPr lang="en-US" dirty="0">
                <a:solidFill>
                  <a:srgbClr val="0070C0"/>
                </a:solidFill>
                <a:latin typeface="Courier" pitchFamily="2" charset="0"/>
              </a:rPr>
              <a:t>“What would it mean to you if you got X? </a:t>
            </a:r>
          </a:p>
        </p:txBody>
      </p:sp>
    </p:spTree>
    <p:extLst>
      <p:ext uri="{BB962C8B-B14F-4D97-AF65-F5344CB8AC3E}">
        <p14:creationId xmlns:p14="http://schemas.microsoft.com/office/powerpoint/2010/main" val="384709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214953"/>
            <a:ext cx="7543800" cy="680397"/>
          </a:xfrm>
        </p:spPr>
        <p:txBody>
          <a:bodyPr/>
          <a:lstStyle/>
          <a:p>
            <a:pPr eaLnBrk="1" hangingPunct="1"/>
            <a:r>
              <a:rPr lang="en-US" dirty="0"/>
              <a:t>Regular expressions</a:t>
            </a:r>
          </a:p>
        </p:txBody>
      </p:sp>
      <p:sp>
        <p:nvSpPr>
          <p:cNvPr id="69635" name="Rectangle 3"/>
          <p:cNvSpPr>
            <a:spLocks noGrp="1" noChangeArrowheads="1"/>
          </p:cNvSpPr>
          <p:nvPr>
            <p:ph idx="1"/>
          </p:nvPr>
        </p:nvSpPr>
        <p:spPr>
          <a:xfrm>
            <a:off x="381000" y="1200150"/>
            <a:ext cx="8534400" cy="3543300"/>
          </a:xfrm>
        </p:spPr>
        <p:txBody>
          <a:bodyPr/>
          <a:lstStyle/>
          <a:p>
            <a:pPr eaLnBrk="1" hangingPunct="1"/>
            <a:r>
              <a:rPr lang="en-US" sz="2400" dirty="0"/>
              <a:t>A formal language for specifying text strings</a:t>
            </a:r>
          </a:p>
          <a:p>
            <a:pPr eaLnBrk="1" hangingPunct="1"/>
            <a:r>
              <a:rPr lang="en-US" sz="2400" dirty="0"/>
              <a:t>How can we search for any of these?</a:t>
            </a:r>
          </a:p>
          <a:p>
            <a:pPr lvl="1" eaLnBrk="1" hangingPunct="1"/>
            <a:r>
              <a:rPr lang="en-US" sz="2400" dirty="0"/>
              <a:t>woodchuck</a:t>
            </a:r>
          </a:p>
          <a:p>
            <a:pPr lvl="1" eaLnBrk="1" hangingPunct="1"/>
            <a:r>
              <a:rPr lang="en-US" sz="2400" dirty="0"/>
              <a:t>woodchucks</a:t>
            </a:r>
          </a:p>
          <a:p>
            <a:pPr lvl="1" eaLnBrk="1" hangingPunct="1"/>
            <a:r>
              <a:rPr lang="en-US" sz="2400" dirty="0"/>
              <a:t>Woodchuck</a:t>
            </a:r>
          </a:p>
          <a:p>
            <a:pPr lvl="1" eaLnBrk="1" hangingPunct="1"/>
            <a:r>
              <a:rPr lang="en-US" sz="2400" dirty="0"/>
              <a:t>Woodchucks</a:t>
            </a:r>
          </a:p>
          <a:p>
            <a:pPr marL="457200" lvl="1" indent="0" eaLnBrk="1" hangingPunct="1">
              <a:buNone/>
            </a:pPr>
            <a:endParaRPr lang="en-US" dirty="0"/>
          </a:p>
          <a:p>
            <a:pPr eaLnBrk="1" hangingPunct="1"/>
            <a:endParaRPr lang="en-US" dirty="0"/>
          </a:p>
        </p:txBody>
      </p:sp>
      <p:pic>
        <p:nvPicPr>
          <p:cNvPr id="2" name="Picture 1"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190750"/>
            <a:ext cx="3657600" cy="2743200"/>
          </a:xfrm>
          <a:prstGeom prst="rect">
            <a:avLst/>
          </a:prstGeom>
        </p:spPr>
      </p:pic>
    </p:spTree>
    <p:extLst>
      <p:ext uri="{BB962C8B-B14F-4D97-AF65-F5344CB8AC3E}">
        <p14:creationId xmlns:p14="http://schemas.microsoft.com/office/powerpoint/2010/main" val="555743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7543801" cy="3429000"/>
          </a:xfrm>
        </p:spPr>
        <p:txBody>
          <a:bodyPr>
            <a:noAutofit/>
          </a:bodyPr>
          <a:lstStyle/>
          <a:p>
            <a:pPr marL="0" indent="0">
              <a:buNone/>
            </a:pPr>
            <a:r>
              <a:rPr lang="en-US" sz="2600" dirty="0"/>
              <a:t>Men are all alike.</a:t>
            </a:r>
            <a:br>
              <a:rPr lang="en-US" sz="2600" dirty="0"/>
            </a:br>
            <a:r>
              <a:rPr lang="en-US" sz="2600" dirty="0">
                <a:solidFill>
                  <a:srgbClr val="00B050"/>
                </a:solidFill>
              </a:rPr>
              <a:t>IN WHAT WAY</a:t>
            </a:r>
            <a:endParaRPr lang="en-US" sz="2600" dirty="0"/>
          </a:p>
          <a:p>
            <a:pPr marL="0" indent="0">
              <a:buNone/>
            </a:pPr>
            <a:r>
              <a:rPr lang="en-US" sz="2600" dirty="0"/>
              <a:t>They're always bugging us about something or other. </a:t>
            </a:r>
            <a:r>
              <a:rPr lang="en-US" sz="2600" dirty="0">
                <a:solidFill>
                  <a:srgbClr val="00B050"/>
                </a:solidFill>
              </a:rPr>
              <a:t>CAN YOU THINK OF A SPECIFIC EXAMPLE </a:t>
            </a:r>
          </a:p>
          <a:p>
            <a:pPr marL="0" indent="0">
              <a:buNone/>
            </a:pPr>
            <a:r>
              <a:rPr lang="en-US" sz="2600" dirty="0"/>
              <a:t>Well, my boyfriend made me come here.</a:t>
            </a:r>
            <a:br>
              <a:rPr lang="en-US" sz="2600" dirty="0"/>
            </a:br>
            <a:r>
              <a:rPr lang="en-US" sz="2600" dirty="0">
                <a:solidFill>
                  <a:srgbClr val="00B050"/>
                </a:solidFill>
              </a:rPr>
              <a:t>YOUR BOYFRIEND MADE YOU COME HERE </a:t>
            </a:r>
          </a:p>
          <a:p>
            <a:pPr marL="0" indent="0">
              <a:buNone/>
            </a:pPr>
            <a:r>
              <a:rPr lang="en-US" sz="2600" dirty="0"/>
              <a:t>He says I'm depressed much of the time.</a:t>
            </a:r>
            <a:br>
              <a:rPr lang="en-US" sz="2600" dirty="0"/>
            </a:br>
            <a:r>
              <a:rPr lang="en-US" sz="2600" dirty="0">
                <a:solidFill>
                  <a:srgbClr val="00B050"/>
                </a:solidFill>
              </a:rPr>
              <a:t>I AM SORRY TO HEAR YOU ARE DEPRESSED </a:t>
            </a:r>
          </a:p>
        </p:txBody>
      </p:sp>
    </p:spTree>
    <p:extLst>
      <p:ext uri="{BB962C8B-B14F-4D97-AF65-F5344CB8AC3E}">
        <p14:creationId xmlns:p14="http://schemas.microsoft.com/office/powerpoint/2010/main" val="2161748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1DCC-7DC2-CB45-B174-F86CD1C63159}"/>
              </a:ext>
            </a:extLst>
          </p:cNvPr>
          <p:cNvSpPr>
            <a:spLocks noGrp="1"/>
          </p:cNvSpPr>
          <p:nvPr>
            <p:ph type="title"/>
          </p:nvPr>
        </p:nvSpPr>
        <p:spPr/>
        <p:txBody>
          <a:bodyPr/>
          <a:lstStyle/>
          <a:p>
            <a:r>
              <a:rPr lang="en-US" dirty="0"/>
              <a:t>How ELIZA works</a:t>
            </a:r>
          </a:p>
        </p:txBody>
      </p:sp>
      <p:sp>
        <p:nvSpPr>
          <p:cNvPr id="3" name="Content Placeholder 2">
            <a:extLst>
              <a:ext uri="{FF2B5EF4-FFF2-40B4-BE49-F238E27FC236}">
                <a16:creationId xmlns:a16="http://schemas.microsoft.com/office/drawing/2014/main" id="{9F854953-485B-6B45-91CE-A27B6E7F6738}"/>
              </a:ext>
            </a:extLst>
          </p:cNvPr>
          <p:cNvSpPr>
            <a:spLocks noGrp="1"/>
          </p:cNvSpPr>
          <p:nvPr>
            <p:ph idx="1"/>
          </p:nvPr>
        </p:nvSpPr>
        <p:spPr>
          <a:xfrm>
            <a:off x="822960" y="1200150"/>
            <a:ext cx="7940040" cy="3429000"/>
          </a:xfrm>
        </p:spPr>
        <p:txBody>
          <a:bodyPr/>
          <a:lstStyle/>
          <a:p>
            <a:r>
              <a:rPr lang="en-US" sz="2400" dirty="0"/>
              <a:t>s/.* I’M (</a:t>
            </a:r>
            <a:r>
              <a:rPr lang="en-US" sz="2400" dirty="0" err="1"/>
              <a:t>depressed|sad</a:t>
            </a:r>
            <a:r>
              <a:rPr lang="en-US" sz="2400" dirty="0"/>
              <a:t>) .*/I AM SORRY TO HEAR YOU ARE \1/ </a:t>
            </a:r>
          </a:p>
          <a:p>
            <a:r>
              <a:rPr lang="en-US" sz="2400" dirty="0"/>
              <a:t>s/.* I AM (</a:t>
            </a:r>
            <a:r>
              <a:rPr lang="en-US" sz="2400" dirty="0" err="1"/>
              <a:t>depressed|sad</a:t>
            </a:r>
            <a:r>
              <a:rPr lang="en-US" sz="2400" dirty="0"/>
              <a:t>) .*/WHY DO YOU THINK YOU ARE \1/</a:t>
            </a:r>
          </a:p>
          <a:p>
            <a:r>
              <a:rPr lang="en-US" sz="2400" dirty="0"/>
              <a:t>s/.* all .*/IN WHAT WAY?/ </a:t>
            </a:r>
          </a:p>
          <a:p>
            <a:r>
              <a:rPr lang="en-US" sz="2400" dirty="0"/>
              <a:t>s/.* always .*/CAN YOU THINK OF A SPECIFIC EXAMPLE?/ </a:t>
            </a:r>
          </a:p>
          <a:p>
            <a:pPr marL="0" indent="0">
              <a:buNone/>
            </a:pPr>
            <a:endParaRPr lang="en-US" dirty="0"/>
          </a:p>
        </p:txBody>
      </p:sp>
    </p:spTree>
    <p:extLst>
      <p:ext uri="{BB962C8B-B14F-4D97-AF65-F5344CB8AC3E}">
        <p14:creationId xmlns:p14="http://schemas.microsoft.com/office/powerpoint/2010/main" val="1103654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3432497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2399545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How many words in a sentence?</a:t>
            </a:r>
          </a:p>
        </p:txBody>
      </p:sp>
      <p:sp>
        <p:nvSpPr>
          <p:cNvPr id="22531" name="Rectangle 3"/>
          <p:cNvSpPr>
            <a:spLocks noGrp="1" noChangeArrowheads="1"/>
          </p:cNvSpPr>
          <p:nvPr>
            <p:ph idx="1"/>
          </p:nvPr>
        </p:nvSpPr>
        <p:spPr/>
        <p:txBody>
          <a:bodyPr/>
          <a:lstStyle/>
          <a:p>
            <a:r>
              <a:rPr lang="en-US" sz="2800" dirty="0"/>
              <a:t>"I do uh main- mainly business data processing"</a:t>
            </a:r>
          </a:p>
          <a:p>
            <a:pPr lvl="1"/>
            <a:r>
              <a:rPr lang="en-US" sz="2400" dirty="0"/>
              <a:t>Fragments, filled pauses</a:t>
            </a:r>
          </a:p>
          <a:p>
            <a:r>
              <a:rPr lang="en-US" sz="2800" dirty="0"/>
              <a:t>"Seuss’s </a:t>
            </a:r>
            <a:r>
              <a:rPr lang="en-US" sz="2800" dirty="0">
                <a:solidFill>
                  <a:srgbClr val="FF0000"/>
                </a:solidFill>
              </a:rPr>
              <a:t>cat </a:t>
            </a:r>
            <a:r>
              <a:rPr lang="en-US" sz="2800" dirty="0"/>
              <a:t>in the hat is different from other</a:t>
            </a:r>
            <a:r>
              <a:rPr lang="en-US" sz="2800" dirty="0">
                <a:solidFill>
                  <a:srgbClr val="FF0000"/>
                </a:solidFill>
              </a:rPr>
              <a:t> cats!" </a:t>
            </a:r>
            <a:endParaRPr lang="en-US" sz="2800" dirty="0"/>
          </a:p>
          <a:p>
            <a:pPr lvl="1"/>
            <a:r>
              <a:rPr lang="en-US" sz="2400" b="1" dirty="0"/>
              <a:t>Lemma</a:t>
            </a:r>
            <a:r>
              <a:rPr lang="en-US" sz="2400" dirty="0"/>
              <a:t>: same stem, part of speech, rough word sense</a:t>
            </a:r>
          </a:p>
          <a:p>
            <a:pPr lvl="2"/>
            <a:r>
              <a:rPr lang="en-US" sz="2400" dirty="0">
                <a:solidFill>
                  <a:srgbClr val="FF0000"/>
                </a:solidFill>
              </a:rPr>
              <a:t>cat </a:t>
            </a:r>
            <a:r>
              <a:rPr lang="en-US" sz="2400" dirty="0"/>
              <a:t>and </a:t>
            </a:r>
            <a:r>
              <a:rPr lang="en-US" sz="2400" dirty="0">
                <a:solidFill>
                  <a:srgbClr val="FF0000"/>
                </a:solidFill>
              </a:rPr>
              <a:t>cats </a:t>
            </a:r>
            <a:r>
              <a:rPr lang="en-US" sz="2400" dirty="0"/>
              <a:t>= same lemma</a:t>
            </a:r>
          </a:p>
          <a:p>
            <a:pPr lvl="1"/>
            <a:r>
              <a:rPr lang="en-US" sz="2400" b="1" dirty="0" err="1"/>
              <a:t>Wordform</a:t>
            </a:r>
            <a:r>
              <a:rPr lang="en-US" sz="2400" dirty="0"/>
              <a:t>: the full inflected surface form</a:t>
            </a:r>
          </a:p>
          <a:p>
            <a:pPr lvl="2"/>
            <a:r>
              <a:rPr lang="en-US" sz="2400" dirty="0">
                <a:solidFill>
                  <a:srgbClr val="FF0000"/>
                </a:solidFill>
              </a:rPr>
              <a:t>cat </a:t>
            </a:r>
            <a:r>
              <a:rPr lang="en-US" sz="2400" dirty="0"/>
              <a:t>and </a:t>
            </a:r>
            <a:r>
              <a:rPr lang="en-US" sz="2400" dirty="0">
                <a:solidFill>
                  <a:srgbClr val="FF0000"/>
                </a:solidFill>
              </a:rPr>
              <a:t>cats </a:t>
            </a:r>
            <a:r>
              <a:rPr lang="en-US" sz="2400" dirty="0"/>
              <a:t>= different </a:t>
            </a:r>
            <a:r>
              <a:rPr lang="en-US" sz="2400" dirty="0" err="1"/>
              <a:t>wordforms</a:t>
            </a:r>
            <a:endParaRPr lang="en-US" sz="2400" dirty="0"/>
          </a:p>
        </p:txBody>
      </p:sp>
    </p:spTree>
    <p:extLst>
      <p:ext uri="{BB962C8B-B14F-4D97-AF65-F5344CB8AC3E}">
        <p14:creationId xmlns:p14="http://schemas.microsoft.com/office/powerpoint/2010/main" val="29779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sentence?</a:t>
            </a:r>
          </a:p>
        </p:txBody>
      </p:sp>
      <p:sp>
        <p:nvSpPr>
          <p:cNvPr id="24579" name="Rectangle 3"/>
          <p:cNvSpPr>
            <a:spLocks noGrp="1" noChangeArrowheads="1"/>
          </p:cNvSpPr>
          <p:nvPr>
            <p:ph idx="1"/>
          </p:nvPr>
        </p:nvSpPr>
        <p:spPr>
          <a:xfrm>
            <a:off x="914400" y="1314450"/>
            <a:ext cx="7452360" cy="3543300"/>
          </a:xfrm>
        </p:spPr>
        <p:txBody>
          <a:bodyPr>
            <a:normAutofit lnSpcReduction="10000"/>
          </a:bodyPr>
          <a:lstStyle/>
          <a:p>
            <a:pPr marL="0" indent="0">
              <a:buNone/>
            </a:pPr>
            <a:r>
              <a:rPr lang="en-US" sz="2200" dirty="0">
                <a:solidFill>
                  <a:srgbClr val="FF0000"/>
                </a:solidFill>
              </a:rPr>
              <a:t>they lay back on the San Francisco grass and looked at the stars and their</a:t>
            </a:r>
          </a:p>
          <a:p>
            <a:endParaRPr lang="en-US" dirty="0">
              <a:solidFill>
                <a:srgbClr val="FF0000"/>
              </a:solidFill>
            </a:endParaRPr>
          </a:p>
          <a:p>
            <a:r>
              <a:rPr lang="en-US" b="1" dirty="0">
                <a:solidFill>
                  <a:srgbClr val="000000"/>
                </a:solidFill>
              </a:rPr>
              <a:t>Type</a:t>
            </a:r>
            <a:r>
              <a:rPr lang="en-US" dirty="0">
                <a:solidFill>
                  <a:srgbClr val="000000"/>
                </a:solidFill>
              </a:rPr>
              <a:t>: an element of the vocabulary.</a:t>
            </a:r>
            <a:endParaRPr lang="en-US" b="1" dirty="0">
              <a:solidFill>
                <a:srgbClr val="000000"/>
              </a:solidFill>
            </a:endParaRPr>
          </a:p>
          <a:p>
            <a:r>
              <a:rPr lang="en-US" b="1" dirty="0">
                <a:solidFill>
                  <a:srgbClr val="000000"/>
                </a:solidFill>
              </a:rPr>
              <a:t>Token</a:t>
            </a:r>
            <a:r>
              <a:rPr lang="en-US" dirty="0">
                <a:solidFill>
                  <a:srgbClr val="000000"/>
                </a:solidFill>
              </a:rPr>
              <a:t>: an instance of that type in running text.</a:t>
            </a:r>
          </a:p>
          <a:p>
            <a:r>
              <a:rPr lang="en-US" dirty="0"/>
              <a:t>How many?</a:t>
            </a:r>
          </a:p>
          <a:p>
            <a:pPr lvl="1"/>
            <a:r>
              <a:rPr lang="en-US" dirty="0"/>
              <a:t>15 tokens (or 14)</a:t>
            </a:r>
          </a:p>
          <a:p>
            <a:pPr lvl="1"/>
            <a:r>
              <a:rPr lang="en-US" dirty="0"/>
              <a:t>13 types (or 12) (or 11?)</a:t>
            </a:r>
          </a:p>
        </p:txBody>
      </p:sp>
    </p:spTree>
    <p:extLst>
      <p:ext uri="{BB962C8B-B14F-4D97-AF65-F5344CB8AC3E}">
        <p14:creationId xmlns:p14="http://schemas.microsoft.com/office/powerpoint/2010/main" val="37752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corpus?</a:t>
            </a:r>
          </a:p>
        </p:txBody>
      </p:sp>
      <p:sp>
        <p:nvSpPr>
          <p:cNvPr id="24579" name="Rectangle 3"/>
          <p:cNvSpPr>
            <a:spLocks noGrp="1" noChangeArrowheads="1"/>
          </p:cNvSpPr>
          <p:nvPr>
            <p:ph idx="1"/>
          </p:nvPr>
        </p:nvSpPr>
        <p:spPr>
          <a:xfrm>
            <a:off x="457200" y="895350"/>
            <a:ext cx="8458200" cy="4419600"/>
          </a:xfrm>
        </p:spPr>
        <p:txBody>
          <a:bodyPr/>
          <a:lstStyle/>
          <a:p>
            <a:pPr marL="0" indent="0">
              <a:buNone/>
            </a:pPr>
            <a:r>
              <a:rPr lang="en-US" sz="2400" b="1" i="1" dirty="0"/>
              <a:t>N</a:t>
            </a:r>
            <a:r>
              <a:rPr lang="en-US" sz="2400" dirty="0"/>
              <a:t> = number of tokens</a:t>
            </a:r>
          </a:p>
          <a:p>
            <a:pPr marL="0" indent="0">
              <a:buNone/>
            </a:pPr>
            <a:r>
              <a:rPr lang="en-US" sz="2400" b="1" i="1" dirty="0"/>
              <a:t>V</a:t>
            </a:r>
            <a:r>
              <a:rPr lang="en-US" sz="2400" dirty="0"/>
              <a:t> = vocabulary = set of types, </a:t>
            </a:r>
            <a:r>
              <a:rPr lang="en-US" sz="2400" b="1" dirty="0"/>
              <a:t>|</a:t>
            </a:r>
            <a:r>
              <a:rPr lang="en-US" sz="2400" b="1" i="1" dirty="0"/>
              <a:t>V</a:t>
            </a:r>
            <a:r>
              <a:rPr lang="en-US" sz="2400" b="1" dirty="0"/>
              <a:t>|</a:t>
            </a:r>
            <a:r>
              <a:rPr lang="en-US" sz="2400" i="1" dirty="0"/>
              <a:t> </a:t>
            </a:r>
            <a:r>
              <a:rPr lang="en-US" sz="2400" dirty="0"/>
              <a:t>is size of vocabulary</a:t>
            </a:r>
          </a:p>
          <a:p>
            <a:pPr marL="0" indent="0">
              <a:buNone/>
            </a:pPr>
            <a:r>
              <a:rPr lang="en-US" sz="2000" dirty="0"/>
              <a:t>Heaps Law = </a:t>
            </a:r>
            <a:r>
              <a:rPr lang="en-US" sz="2000" dirty="0" err="1"/>
              <a:t>Herdan's</a:t>
            </a:r>
            <a:r>
              <a:rPr lang="en-US" sz="2000" dirty="0"/>
              <a:t> Law =                                 where often .67 &lt; β &lt; .75</a:t>
            </a:r>
          </a:p>
          <a:p>
            <a:pPr marL="0" indent="0">
              <a:buNone/>
            </a:pPr>
            <a:r>
              <a:rPr lang="en-US" sz="2000" dirty="0"/>
              <a:t>i.e., vocabulary size grows with &gt; square root of the number of word tokens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2" name="Table 1"/>
          <p:cNvGraphicFramePr>
            <a:graphicFrameLocks noGrp="1"/>
          </p:cNvGraphicFramePr>
          <p:nvPr/>
        </p:nvGraphicFramePr>
        <p:xfrm>
          <a:off x="685800" y="2724150"/>
          <a:ext cx="7848600" cy="19812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Tokens = N</a:t>
                      </a:r>
                    </a:p>
                  </a:txBody>
                  <a:tcPr/>
                </a:tc>
                <a:tc>
                  <a:txBody>
                    <a:bodyPr/>
                    <a:lstStyle/>
                    <a:p>
                      <a:r>
                        <a:rPr lang="en-US" sz="2000" dirty="0"/>
                        <a:t>Types = |V|</a:t>
                      </a:r>
                    </a:p>
                  </a:txBody>
                  <a:tcPr/>
                </a:tc>
                <a:extLst>
                  <a:ext uri="{0D108BD9-81ED-4DB2-BD59-A6C34878D82A}">
                    <a16:rowId xmlns:a16="http://schemas.microsoft.com/office/drawing/2014/main" val="10000"/>
                  </a:ext>
                </a:extLst>
              </a:tr>
              <a:tr h="370840">
                <a:tc>
                  <a:txBody>
                    <a:bodyPr/>
                    <a:lstStyle/>
                    <a:p>
                      <a:r>
                        <a:rPr lang="en-US" sz="2000" dirty="0"/>
                        <a:t>Switchboard phone</a:t>
                      </a:r>
                      <a:r>
                        <a:rPr lang="en-US" sz="2000" baseline="0" dirty="0"/>
                        <a:t> conversations</a:t>
                      </a:r>
                      <a:endParaRPr lang="en-US" sz="2000" dirty="0"/>
                    </a:p>
                  </a:txBody>
                  <a:tcPr/>
                </a:tc>
                <a:tc>
                  <a:txBody>
                    <a:bodyPr/>
                    <a:lstStyle/>
                    <a:p>
                      <a:r>
                        <a:rPr lang="en-US" sz="2000" dirty="0"/>
                        <a:t>2.4 million</a:t>
                      </a:r>
                    </a:p>
                  </a:txBody>
                  <a:tcPr/>
                </a:tc>
                <a:tc>
                  <a:txBody>
                    <a:bodyPr/>
                    <a:lstStyle/>
                    <a:p>
                      <a:r>
                        <a:rPr lang="en-US" sz="2000" dirty="0"/>
                        <a:t>20</a:t>
                      </a:r>
                      <a:r>
                        <a:rPr lang="en-US" sz="2000" baseline="0" dirty="0"/>
                        <a:t> thousand</a:t>
                      </a:r>
                      <a:endParaRPr lang="en-US" sz="2000" dirty="0"/>
                    </a:p>
                  </a:txBody>
                  <a:tcPr/>
                </a:tc>
                <a:extLst>
                  <a:ext uri="{0D108BD9-81ED-4DB2-BD59-A6C34878D82A}">
                    <a16:rowId xmlns:a16="http://schemas.microsoft.com/office/drawing/2014/main" val="10001"/>
                  </a:ext>
                </a:extLst>
              </a:tr>
              <a:tr h="370840">
                <a:tc>
                  <a:txBody>
                    <a:bodyPr/>
                    <a:lstStyle/>
                    <a:p>
                      <a:r>
                        <a:rPr lang="en-US" sz="2000" dirty="0"/>
                        <a:t>Shakespeare</a:t>
                      </a:r>
                    </a:p>
                  </a:txBody>
                  <a:tcPr/>
                </a:tc>
                <a:tc>
                  <a:txBody>
                    <a:bodyPr/>
                    <a:lstStyle/>
                    <a:p>
                      <a:r>
                        <a:rPr lang="en-US" sz="2000" dirty="0"/>
                        <a:t>884,000</a:t>
                      </a:r>
                    </a:p>
                  </a:txBody>
                  <a:tcPr/>
                </a:tc>
                <a:tc>
                  <a:txBody>
                    <a:bodyPr/>
                    <a:lstStyle/>
                    <a:p>
                      <a:r>
                        <a:rPr lang="en-US" sz="2000" dirty="0"/>
                        <a:t>31</a:t>
                      </a:r>
                      <a:r>
                        <a:rPr lang="en-US" sz="2000" baseline="0" dirty="0"/>
                        <a:t> thousand</a:t>
                      </a:r>
                      <a:endParaRPr lang="en-US" sz="2000" dirty="0"/>
                    </a:p>
                  </a:txBody>
                  <a:tcPr/>
                </a:tc>
                <a:extLst>
                  <a:ext uri="{0D108BD9-81ED-4DB2-BD59-A6C34878D82A}">
                    <a16:rowId xmlns:a16="http://schemas.microsoft.com/office/drawing/2014/main" val="10002"/>
                  </a:ext>
                </a:extLst>
              </a:tr>
              <a:tr h="370840">
                <a:tc>
                  <a:txBody>
                    <a:bodyPr/>
                    <a:lstStyle/>
                    <a:p>
                      <a:r>
                        <a:rPr lang="en-US" sz="2000" dirty="0"/>
                        <a:t>COCA</a:t>
                      </a:r>
                    </a:p>
                  </a:txBody>
                  <a:tcPr/>
                </a:tc>
                <a:tc>
                  <a:txBody>
                    <a:bodyPr/>
                    <a:lstStyle/>
                    <a:p>
                      <a:r>
                        <a:rPr lang="en-US" sz="2000" dirty="0"/>
                        <a:t>440 million</a:t>
                      </a:r>
                    </a:p>
                  </a:txBody>
                  <a:tcPr/>
                </a:tc>
                <a:tc>
                  <a:txBody>
                    <a:bodyPr/>
                    <a:lstStyle/>
                    <a:p>
                      <a:r>
                        <a:rPr lang="en-US" sz="2000" dirty="0"/>
                        <a:t>2 million</a:t>
                      </a:r>
                    </a:p>
                  </a:txBody>
                  <a:tcPr/>
                </a:tc>
                <a:extLst>
                  <a:ext uri="{0D108BD9-81ED-4DB2-BD59-A6C34878D82A}">
                    <a16:rowId xmlns:a16="http://schemas.microsoft.com/office/drawing/2014/main" val="1983785435"/>
                  </a:ext>
                </a:extLst>
              </a:tr>
              <a:tr h="370840">
                <a:tc>
                  <a:txBody>
                    <a:bodyPr/>
                    <a:lstStyle/>
                    <a:p>
                      <a:r>
                        <a:rPr lang="en-US" sz="2000" dirty="0"/>
                        <a:t>Google N-grams</a:t>
                      </a:r>
                    </a:p>
                  </a:txBody>
                  <a:tcPr/>
                </a:tc>
                <a:tc>
                  <a:txBody>
                    <a:bodyPr/>
                    <a:lstStyle/>
                    <a:p>
                      <a:r>
                        <a:rPr lang="en-US" sz="2000" dirty="0"/>
                        <a:t>1 trillion</a:t>
                      </a:r>
                    </a:p>
                  </a:txBody>
                  <a:tcPr/>
                </a:tc>
                <a:tc>
                  <a:txBody>
                    <a:bodyPr/>
                    <a:lstStyle/>
                    <a:p>
                      <a:r>
                        <a:rPr lang="en-US" sz="2000" dirty="0"/>
                        <a:t>13+ million</a:t>
                      </a:r>
                    </a:p>
                  </a:txBody>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9C190645-10DD-3842-AC2E-8F06C1260B07}"/>
              </a:ext>
            </a:extLst>
          </p:cNvPr>
          <p:cNvPicPr>
            <a:picLocks noChangeAspect="1"/>
          </p:cNvPicPr>
          <p:nvPr/>
        </p:nvPicPr>
        <p:blipFill>
          <a:blip r:embed="rId3"/>
          <a:stretch>
            <a:fillRect/>
          </a:stretch>
        </p:blipFill>
        <p:spPr>
          <a:xfrm>
            <a:off x="3352800" y="1792025"/>
            <a:ext cx="1778907" cy="469900"/>
          </a:xfrm>
          <a:prstGeom prst="rect">
            <a:avLst/>
          </a:prstGeom>
        </p:spPr>
      </p:pic>
    </p:spTree>
    <p:extLst>
      <p:ext uri="{BB962C8B-B14F-4D97-AF65-F5344CB8AC3E}">
        <p14:creationId xmlns:p14="http://schemas.microsoft.com/office/powerpoint/2010/main" val="27083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p:txBody>
          <a:bodyPr>
            <a:normAutofit lnSpcReduction="10000"/>
          </a:bodyPr>
          <a:lstStyle/>
          <a:p>
            <a:pPr marL="0" indent="0">
              <a:buNone/>
            </a:pPr>
            <a:r>
              <a:rPr lang="en-US" dirty="0"/>
              <a:t>Words don't appear out of nowhere! </a:t>
            </a:r>
          </a:p>
          <a:p>
            <a:pPr marL="0" indent="0">
              <a:buNone/>
            </a:pPr>
            <a:r>
              <a:rPr lang="en-US" dirty="0"/>
              <a:t>A text is produced by </a:t>
            </a:r>
          </a:p>
          <a:p>
            <a:pPr marL="461963" indent="-225425">
              <a:buFont typeface="Arial" panose="020B0604020202020204" pitchFamily="34" charset="0"/>
              <a:buChar char="•"/>
            </a:pPr>
            <a:r>
              <a:rPr lang="en-US" dirty="0"/>
              <a:t>a specific writer(s), </a:t>
            </a:r>
          </a:p>
          <a:p>
            <a:pPr marL="461963" indent="-225425">
              <a:buFont typeface="Arial" panose="020B0604020202020204" pitchFamily="34" charset="0"/>
              <a:buChar char="•"/>
            </a:pPr>
            <a:r>
              <a:rPr lang="en-US" dirty="0"/>
              <a:t>at a specific time, </a:t>
            </a:r>
          </a:p>
          <a:p>
            <a:pPr marL="461963" indent="-225425">
              <a:buFont typeface="Arial" panose="020B0604020202020204" pitchFamily="34" charset="0"/>
              <a:buChar char="•"/>
            </a:pPr>
            <a:r>
              <a:rPr lang="en-US" dirty="0"/>
              <a:t>in a specific variety,</a:t>
            </a:r>
          </a:p>
          <a:p>
            <a:pPr marL="461963" indent="-225425">
              <a:buFont typeface="Arial" panose="020B0604020202020204" pitchFamily="34" charset="0"/>
              <a:buChar char="•"/>
            </a:pPr>
            <a:r>
              <a:rPr lang="en-US" dirty="0"/>
              <a:t>of a specific language, </a:t>
            </a:r>
          </a:p>
          <a:p>
            <a:pPr marL="461963" indent="-225425">
              <a:buFont typeface="Arial" panose="020B0604020202020204" pitchFamily="34" charset="0"/>
              <a:buChar char="•"/>
            </a:pPr>
            <a:r>
              <a:rPr lang="en-US" dirty="0"/>
              <a:t>for a specific function.</a:t>
            </a:r>
          </a:p>
        </p:txBody>
      </p:sp>
    </p:spTree>
    <p:extLst>
      <p:ext uri="{BB962C8B-B14F-4D97-AF65-F5344CB8AC3E}">
        <p14:creationId xmlns:p14="http://schemas.microsoft.com/office/powerpoint/2010/main" val="419352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 vary along dimension like</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a:xfrm>
            <a:off x="762000" y="1047750"/>
            <a:ext cx="8001000" cy="4095750"/>
          </a:xfrm>
        </p:spPr>
        <p:txBody>
          <a:bodyPr>
            <a:normAutofit/>
          </a:bodyPr>
          <a:lstStyle/>
          <a:p>
            <a:pPr lvl="1"/>
            <a:r>
              <a:rPr lang="en-US" b="1" dirty="0"/>
              <a:t>Language</a:t>
            </a:r>
            <a:r>
              <a:rPr lang="en-US" dirty="0"/>
              <a:t>: 7097 languages in the world</a:t>
            </a:r>
          </a:p>
          <a:p>
            <a:pPr lvl="1"/>
            <a:r>
              <a:rPr lang="en-US" b="1" dirty="0"/>
              <a:t>Variety</a:t>
            </a:r>
            <a:r>
              <a:rPr lang="en-US" dirty="0"/>
              <a:t>, like African American Language varieties.</a:t>
            </a:r>
          </a:p>
          <a:p>
            <a:pPr lvl="2"/>
            <a:r>
              <a:rPr lang="en-US" dirty="0"/>
              <a:t>AAE Twitter posts might include forms like "</a:t>
            </a:r>
            <a:r>
              <a:rPr lang="en-US" i="1" dirty="0" err="1"/>
              <a:t>iont</a:t>
            </a:r>
            <a:r>
              <a:rPr lang="en-US" i="1" dirty="0"/>
              <a:t>" (I don't)</a:t>
            </a:r>
          </a:p>
          <a:p>
            <a:pPr lvl="1"/>
            <a:r>
              <a:rPr lang="en-US" b="1" dirty="0"/>
              <a:t>Code switching</a:t>
            </a:r>
            <a:r>
              <a:rPr lang="en-US" dirty="0"/>
              <a:t>, e.g., Spanish/English, Hindi/English:</a:t>
            </a:r>
          </a:p>
          <a:p>
            <a:pPr marL="261938" lvl="2" indent="0">
              <a:buNone/>
            </a:pPr>
            <a:r>
              <a:rPr lang="en-US" sz="1600" dirty="0"/>
              <a:t>	S/E: Por </a:t>
            </a:r>
            <a:r>
              <a:rPr lang="en-US" sz="1600" dirty="0" err="1"/>
              <a:t>primera</a:t>
            </a:r>
            <a:r>
              <a:rPr lang="en-US" sz="1600" dirty="0"/>
              <a:t> </a:t>
            </a:r>
            <a:r>
              <a:rPr lang="en-US" sz="1600" dirty="0" err="1"/>
              <a:t>vez</a:t>
            </a:r>
            <a:r>
              <a:rPr lang="en-US" sz="1600" dirty="0"/>
              <a:t> </a:t>
            </a:r>
            <a:r>
              <a:rPr lang="en-US" sz="1600" dirty="0" err="1"/>
              <a:t>veo</a:t>
            </a:r>
            <a:r>
              <a:rPr lang="en-US" sz="1600" dirty="0"/>
              <a:t> a @username actually being hateful! It was beautiful:) </a:t>
            </a:r>
          </a:p>
          <a:p>
            <a:pPr marL="261938" lvl="2" indent="0">
              <a:buNone/>
            </a:pPr>
            <a:r>
              <a:rPr lang="en-US" sz="1600" i="1" dirty="0"/>
              <a:t>	   [For the first time I get to see @username actually being hateful! it was beautiful:) ] </a:t>
            </a:r>
            <a:endParaRPr lang="en-US" sz="1600" dirty="0"/>
          </a:p>
          <a:p>
            <a:pPr marL="261938" lvl="2" indent="0">
              <a:buNone/>
            </a:pPr>
            <a:r>
              <a:rPr lang="en-US" sz="1600" dirty="0"/>
              <a:t>	H/E: dost </a:t>
            </a:r>
            <a:r>
              <a:rPr lang="en-US" sz="1600" dirty="0" err="1"/>
              <a:t>tha</a:t>
            </a:r>
            <a:r>
              <a:rPr lang="en-US" sz="1600" dirty="0"/>
              <a:t> or ra- </a:t>
            </a:r>
            <a:r>
              <a:rPr lang="en-US" sz="1600" dirty="0" err="1"/>
              <a:t>hega</a:t>
            </a:r>
            <a:r>
              <a:rPr lang="en-US" sz="1600" dirty="0"/>
              <a:t> ... </a:t>
            </a:r>
            <a:r>
              <a:rPr lang="en-US" sz="1600" dirty="0" err="1"/>
              <a:t>dont</a:t>
            </a:r>
            <a:r>
              <a:rPr lang="en-US" sz="1600" dirty="0"/>
              <a:t> </a:t>
            </a:r>
            <a:r>
              <a:rPr lang="en-US" sz="1600" dirty="0" err="1"/>
              <a:t>wory</a:t>
            </a:r>
            <a:r>
              <a:rPr lang="en-US" sz="1600" dirty="0"/>
              <a:t> ... but </a:t>
            </a:r>
            <a:r>
              <a:rPr lang="en-US" sz="1600" dirty="0" err="1"/>
              <a:t>dherya</a:t>
            </a:r>
            <a:r>
              <a:rPr lang="en-US" sz="1600" dirty="0"/>
              <a:t> </a:t>
            </a:r>
            <a:r>
              <a:rPr lang="en-US" sz="1600" dirty="0" err="1"/>
              <a:t>rakhe</a:t>
            </a:r>
            <a:r>
              <a:rPr lang="en-US" sz="1600" dirty="0"/>
              <a:t> </a:t>
            </a:r>
          </a:p>
          <a:p>
            <a:pPr marL="261938" lvl="2" indent="0">
              <a:buNone/>
            </a:pPr>
            <a:r>
              <a:rPr lang="en-US" sz="1600" i="1" dirty="0"/>
              <a:t>	   [“he was and will remain a friend ... don’t worry ... but have faith”] </a:t>
            </a:r>
          </a:p>
          <a:p>
            <a:pPr marL="436563" lvl="1" indent="-285750"/>
            <a:r>
              <a:rPr lang="en-US" b="1" dirty="0"/>
              <a:t>Genre: </a:t>
            </a:r>
            <a:r>
              <a:rPr lang="en-US" dirty="0"/>
              <a:t>newswire, fiction, scientific articles, Wikipedia</a:t>
            </a:r>
          </a:p>
          <a:p>
            <a:pPr marL="436563" lvl="1" indent="-285750"/>
            <a:r>
              <a:rPr lang="en-US" b="1" dirty="0"/>
              <a:t>Author Demographics</a:t>
            </a:r>
            <a:r>
              <a:rPr lang="en-US" dirty="0"/>
              <a:t>: writer's age, gender, ethnicity, SES </a:t>
            </a:r>
          </a:p>
          <a:p>
            <a:pPr marL="436563" lvl="1" indent="-285750"/>
            <a:endParaRPr lang="en-US" b="1" dirty="0"/>
          </a:p>
          <a:p>
            <a:pPr lvl="2"/>
            <a:endParaRPr lang="en-US" dirty="0"/>
          </a:p>
        </p:txBody>
      </p:sp>
    </p:spTree>
    <p:extLst>
      <p:ext uri="{BB962C8B-B14F-4D97-AF65-F5344CB8AC3E}">
        <p14:creationId xmlns:p14="http://schemas.microsoft.com/office/powerpoint/2010/main" val="598308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lstStyle/>
          <a:p>
            <a:r>
              <a:rPr lang="en-US" dirty="0"/>
              <a:t>Corpus </a:t>
            </a:r>
            <a:r>
              <a:rPr lang="en-US" b="1" dirty="0"/>
              <a:t>datasheets</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822960" y="1722744"/>
            <a:ext cx="8244840" cy="3363606"/>
          </a:xfrm>
        </p:spPr>
        <p:txBody>
          <a:bodyPr>
            <a:normAutofit fontScale="92500" lnSpcReduction="10000"/>
          </a:bodyPr>
          <a:lstStyle/>
          <a:p>
            <a:pPr marL="0" indent="0">
              <a:buNone/>
            </a:pPr>
            <a:r>
              <a:rPr lang="en-US" b="1" dirty="0"/>
              <a:t>Motivation</a:t>
            </a:r>
            <a:r>
              <a:rPr lang="en-US" dirty="0"/>
              <a:t>: </a:t>
            </a:r>
          </a:p>
          <a:p>
            <a:pPr marL="404813" indent="-225425">
              <a:lnSpc>
                <a:spcPct val="80000"/>
              </a:lnSpc>
              <a:spcBef>
                <a:spcPts val="600"/>
              </a:spcBef>
              <a:buFont typeface="Arial" panose="020B0604020202020204" pitchFamily="34" charset="0"/>
              <a:buChar char="•"/>
            </a:pPr>
            <a:r>
              <a:rPr lang="en-US" sz="2600" dirty="0"/>
              <a:t>Why was the corpus collected?</a:t>
            </a:r>
          </a:p>
          <a:p>
            <a:pPr marL="404813" indent="-225425">
              <a:lnSpc>
                <a:spcPct val="80000"/>
              </a:lnSpc>
              <a:spcBef>
                <a:spcPts val="600"/>
              </a:spcBef>
              <a:buFont typeface="Arial" panose="020B0604020202020204" pitchFamily="34" charset="0"/>
              <a:buChar char="•"/>
            </a:pPr>
            <a:r>
              <a:rPr lang="en-US" sz="2600" dirty="0"/>
              <a:t>By whom? </a:t>
            </a:r>
          </a:p>
          <a:p>
            <a:pPr marL="404813" indent="-225425">
              <a:lnSpc>
                <a:spcPct val="80000"/>
              </a:lnSpc>
              <a:spcBef>
                <a:spcPts val="600"/>
              </a:spcBef>
              <a:buFont typeface="Arial" panose="020B0604020202020204" pitchFamily="34" charset="0"/>
              <a:buChar char="•"/>
            </a:pPr>
            <a:r>
              <a:rPr lang="en-US" sz="2600" dirty="0"/>
              <a:t>Who funded it? </a:t>
            </a:r>
          </a:p>
          <a:p>
            <a:pPr marL="0" indent="0">
              <a:buNone/>
            </a:pPr>
            <a:r>
              <a:rPr lang="en-US" b="1" dirty="0"/>
              <a:t>Situation</a:t>
            </a:r>
            <a:r>
              <a:rPr lang="en-US" dirty="0"/>
              <a:t>: </a:t>
            </a:r>
            <a:r>
              <a:rPr lang="en-US" sz="2600" dirty="0"/>
              <a:t>In what situation was the text written?</a:t>
            </a:r>
          </a:p>
          <a:p>
            <a:pPr marL="0" indent="0">
              <a:buNone/>
            </a:pPr>
            <a:r>
              <a:rPr lang="en-US" b="1" dirty="0"/>
              <a:t>Collection process</a:t>
            </a:r>
            <a:r>
              <a:rPr lang="en-US" dirty="0"/>
              <a:t>: </a:t>
            </a:r>
            <a:r>
              <a:rPr lang="en-US" sz="2600" dirty="0"/>
              <a:t>If it is a subsample how was it sampled? Was there consent? Pre-processing?</a:t>
            </a:r>
          </a:p>
          <a:p>
            <a:r>
              <a:rPr lang="en-US" sz="2600" dirty="0"/>
              <a:t>  +</a:t>
            </a:r>
            <a:r>
              <a:rPr lang="en-US" sz="2600" b="1" dirty="0"/>
              <a:t>Annotation process, language variety, demographics, etc.</a:t>
            </a:r>
            <a:endParaRPr lang="en-US" sz="2600" dirty="0"/>
          </a:p>
          <a:p>
            <a:endParaRPr lang="en-US" dirty="0"/>
          </a:p>
          <a:p>
            <a:endParaRPr lang="en-US" dirty="0"/>
          </a:p>
        </p:txBody>
      </p:sp>
      <p:sp>
        <p:nvSpPr>
          <p:cNvPr id="4" name="TextBox 3">
            <a:extLst>
              <a:ext uri="{FF2B5EF4-FFF2-40B4-BE49-F238E27FC236}">
                <a16:creationId xmlns:a16="http://schemas.microsoft.com/office/drawing/2014/main" id="{1F759ACA-793C-0748-83C7-C81875E2F7FD}"/>
              </a:ext>
            </a:extLst>
          </p:cNvPr>
          <p:cNvSpPr txBox="1"/>
          <p:nvPr/>
        </p:nvSpPr>
        <p:spPr>
          <a:xfrm>
            <a:off x="1371600" y="1042347"/>
            <a:ext cx="7348487" cy="461665"/>
          </a:xfrm>
          <a:prstGeom prst="rect">
            <a:avLst/>
          </a:prstGeom>
          <a:noFill/>
        </p:spPr>
        <p:txBody>
          <a:bodyPr wrap="none" rtlCol="0">
            <a:spAutoFit/>
          </a:bodyPr>
          <a:lstStyle/>
          <a:p>
            <a:r>
              <a:rPr lang="en-US" dirty="0" err="1">
                <a:solidFill>
                  <a:srgbClr val="0070C0"/>
                </a:solidFill>
              </a:rPr>
              <a:t>Gebru</a:t>
            </a:r>
            <a:r>
              <a:rPr lang="en-US" dirty="0">
                <a:solidFill>
                  <a:srgbClr val="0070C0"/>
                </a:solidFill>
              </a:rPr>
              <a:t> et al (2020), Bender and Friedman (2018)</a:t>
            </a:r>
          </a:p>
        </p:txBody>
      </p:sp>
    </p:spTree>
    <p:extLst>
      <p:ext uri="{BB962C8B-B14F-4D97-AF65-F5344CB8AC3E}">
        <p14:creationId xmlns:p14="http://schemas.microsoft.com/office/powerpoint/2010/main" val="221149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22960" y="214953"/>
            <a:ext cx="7543800" cy="604197"/>
          </a:xfrm>
        </p:spPr>
        <p:txBody>
          <a:bodyPr/>
          <a:lstStyle/>
          <a:p>
            <a:pPr eaLnBrk="1" hangingPunct="1"/>
            <a:r>
              <a:rPr lang="en-US" dirty="0"/>
              <a:t>Regular Expressions: Disjunctions</a:t>
            </a:r>
          </a:p>
        </p:txBody>
      </p:sp>
      <p:sp>
        <p:nvSpPr>
          <p:cNvPr id="71683" name="Rectangle 3"/>
          <p:cNvSpPr>
            <a:spLocks noGrp="1" noChangeArrowheads="1"/>
          </p:cNvSpPr>
          <p:nvPr>
            <p:ph idx="1"/>
          </p:nvPr>
        </p:nvSpPr>
        <p:spPr>
          <a:xfrm>
            <a:off x="228600" y="1123951"/>
            <a:ext cx="7786688" cy="3810000"/>
          </a:xfrm>
        </p:spPr>
        <p:txBody>
          <a:bodyPr>
            <a:normAutofit/>
          </a:bodyPr>
          <a:lstStyle/>
          <a:p>
            <a:pPr eaLnBrk="1" hangingPunct="1"/>
            <a:r>
              <a:rPr lang="en-US" sz="2400" dirty="0">
                <a:latin typeface="Calibri"/>
                <a:cs typeface="Calibri"/>
              </a:rPr>
              <a:t>Letters inside square brackets []</a:t>
            </a:r>
          </a:p>
          <a:p>
            <a:pPr eaLnBrk="1" hangingPunct="1"/>
            <a:endParaRPr lang="en-US" sz="1400" dirty="0">
              <a:latin typeface="Calibri"/>
              <a:cs typeface="Calibri"/>
            </a:endParaRPr>
          </a:p>
          <a:p>
            <a:pPr marL="0" indent="0" eaLnBrk="1" hangingPunct="1">
              <a:buNone/>
            </a:pPr>
            <a:endParaRPr lang="en-US" dirty="0">
              <a:latin typeface="Calibri"/>
              <a:cs typeface="Calibri"/>
            </a:endParaRPr>
          </a:p>
          <a:p>
            <a:pPr marL="0" indent="0" eaLnBrk="1" hangingPunct="1">
              <a:buNone/>
            </a:pPr>
            <a:endParaRPr lang="en-US" dirty="0">
              <a:latin typeface="Calibri"/>
              <a:cs typeface="Calibri"/>
            </a:endParaRPr>
          </a:p>
          <a:p>
            <a:r>
              <a:rPr lang="en-US" sz="2400" dirty="0"/>
              <a:t>Ranges </a:t>
            </a:r>
            <a:r>
              <a:rPr lang="en-US" sz="2400" dirty="0">
                <a:solidFill>
                  <a:srgbClr val="CC0000"/>
                </a:solidFill>
                <a:latin typeface="Courier" charset="0"/>
              </a:rPr>
              <a:t>[A-Z]</a:t>
            </a:r>
          </a:p>
          <a:p>
            <a:pPr eaLnBrk="1" hangingPunct="1"/>
            <a:endParaRPr lang="en-US" dirty="0">
              <a:latin typeface="Calibri"/>
              <a:cs typeface="Calibri"/>
            </a:endParaRPr>
          </a:p>
          <a:p>
            <a:pPr marL="0" indent="0" eaLnBrk="1" hangingPunct="1">
              <a:buNone/>
            </a:pPr>
            <a:r>
              <a:rPr lang="en-US" dirty="0">
                <a:solidFill>
                  <a:srgbClr val="CC0000"/>
                </a:solidFill>
                <a:latin typeface="Courier New" charset="0"/>
              </a:rPr>
              <a:t>		</a:t>
            </a:r>
          </a:p>
          <a:p>
            <a:pPr eaLnBrk="1" hangingPunct="1"/>
            <a:endParaRPr lang="en-US" b="1" dirty="0">
              <a:solidFill>
                <a:srgbClr val="CC0000"/>
              </a:solidFill>
              <a:latin typeface="Courier New"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404630076"/>
              </p:ext>
            </p:extLst>
          </p:nvPr>
        </p:nvGraphicFramePr>
        <p:xfrm>
          <a:off x="1524000" y="1809750"/>
          <a:ext cx="6096000" cy="1097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04800">
                <a:tc>
                  <a:txBody>
                    <a:bodyPr/>
                    <a:lstStyle/>
                    <a:p>
                      <a:r>
                        <a:rPr lang="en-US" sz="1800" dirty="0"/>
                        <a:t>Pattern</a:t>
                      </a:r>
                    </a:p>
                  </a:txBody>
                  <a:tcPr/>
                </a:tc>
                <a:tc>
                  <a:txBody>
                    <a:bodyPr/>
                    <a:lstStyle/>
                    <a:p>
                      <a:r>
                        <a:rPr lang="en-US" sz="1800" dirty="0"/>
                        <a:t>Matches</a:t>
                      </a:r>
                    </a:p>
                  </a:txBody>
                  <a:tcPr/>
                </a:tc>
                <a:extLst>
                  <a:ext uri="{0D108BD9-81ED-4DB2-BD59-A6C34878D82A}">
                    <a16:rowId xmlns:a16="http://schemas.microsoft.com/office/drawing/2014/main" val="10000"/>
                  </a:ext>
                </a:extLst>
              </a:tr>
              <a:tr h="304800">
                <a:tc>
                  <a:txBody>
                    <a:bodyPr/>
                    <a:lstStyle/>
                    <a:p>
                      <a:r>
                        <a:rPr lang="en-US" sz="1800" dirty="0">
                          <a:solidFill>
                            <a:srgbClr val="CC0000"/>
                          </a:solidFill>
                          <a:latin typeface="Courier"/>
                          <a:cs typeface="Courier"/>
                        </a:rPr>
                        <a:t>[</a:t>
                      </a:r>
                      <a:r>
                        <a:rPr lang="en-US" sz="1800" dirty="0" err="1">
                          <a:solidFill>
                            <a:srgbClr val="CC0000"/>
                          </a:solidFill>
                          <a:latin typeface="Courier"/>
                          <a:cs typeface="Courier"/>
                        </a:rPr>
                        <a:t>wW</a:t>
                      </a:r>
                      <a:r>
                        <a:rPr lang="en-US" sz="1800" dirty="0">
                          <a:solidFill>
                            <a:srgbClr val="CC0000"/>
                          </a:solidFill>
                          <a:latin typeface="Courier"/>
                          <a:cs typeface="Courier"/>
                        </a:rPr>
                        <a:t>]</a:t>
                      </a:r>
                      <a:r>
                        <a:rPr lang="en-US" sz="1800" dirty="0" err="1">
                          <a:solidFill>
                            <a:srgbClr val="CC0000"/>
                          </a:solidFill>
                          <a:latin typeface="Courier"/>
                          <a:cs typeface="Courier"/>
                        </a:rPr>
                        <a:t>oodchuck</a:t>
                      </a:r>
                      <a:endParaRPr lang="en-US" sz="1800" dirty="0"/>
                    </a:p>
                  </a:txBody>
                  <a:tcPr/>
                </a:tc>
                <a:tc>
                  <a:txBody>
                    <a:bodyPr/>
                    <a:lstStyle/>
                    <a:p>
                      <a:r>
                        <a:rPr lang="en-US" sz="1800" dirty="0"/>
                        <a:t>Woodchuck,</a:t>
                      </a:r>
                      <a:r>
                        <a:rPr lang="en-US" sz="1800" baseline="0" dirty="0"/>
                        <a:t> woodchuck</a:t>
                      </a:r>
                      <a:endParaRPr lang="en-US" sz="1800" dirty="0"/>
                    </a:p>
                  </a:txBody>
                  <a:tcPr/>
                </a:tc>
                <a:extLst>
                  <a:ext uri="{0D108BD9-81ED-4DB2-BD59-A6C34878D82A}">
                    <a16:rowId xmlns:a16="http://schemas.microsoft.com/office/drawing/2014/main" val="10001"/>
                  </a:ext>
                </a:extLst>
              </a:tr>
              <a:tr h="304800">
                <a:tc>
                  <a:txBody>
                    <a:bodyPr/>
                    <a:lstStyle/>
                    <a:p>
                      <a:r>
                        <a:rPr lang="en-US" sz="1800" dirty="0">
                          <a:solidFill>
                            <a:srgbClr val="CC0000"/>
                          </a:solidFill>
                          <a:latin typeface="Courier"/>
                          <a:cs typeface="Courier"/>
                        </a:rPr>
                        <a:t>[1234567890]	</a:t>
                      </a:r>
                      <a:endParaRPr lang="en-US" sz="1800" dirty="0"/>
                    </a:p>
                  </a:txBody>
                  <a:tcPr/>
                </a:tc>
                <a:tc>
                  <a:txBody>
                    <a:bodyPr/>
                    <a:lstStyle/>
                    <a:p>
                      <a:r>
                        <a:rPr lang="en-US" sz="1800" dirty="0"/>
                        <a:t>Any digit</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45703075"/>
              </p:ext>
            </p:extLst>
          </p:nvPr>
        </p:nvGraphicFramePr>
        <p:xfrm>
          <a:off x="762000" y="3516630"/>
          <a:ext cx="8000999" cy="1463040"/>
        </p:xfrm>
        <a:graphic>
          <a:graphicData uri="http://schemas.openxmlformats.org/drawingml/2006/table">
            <a:tbl>
              <a:tblPr firstRow="1" bandRow="1">
                <a:tableStyleId>{5C22544A-7EE6-4342-B048-85BDC9FD1C3A}</a:tableStyleId>
              </a:tblPr>
              <a:tblGrid>
                <a:gridCol w="1306285">
                  <a:extLst>
                    <a:ext uri="{9D8B030D-6E8A-4147-A177-3AD203B41FA5}">
                      <a16:colId xmlns:a16="http://schemas.microsoft.com/office/drawing/2014/main" val="20000"/>
                    </a:ext>
                  </a:extLst>
                </a:gridCol>
                <a:gridCol w="2122715">
                  <a:extLst>
                    <a:ext uri="{9D8B030D-6E8A-4147-A177-3AD203B41FA5}">
                      <a16:colId xmlns:a16="http://schemas.microsoft.com/office/drawing/2014/main" val="20001"/>
                    </a:ext>
                  </a:extLst>
                </a:gridCol>
                <a:gridCol w="4571999">
                  <a:extLst>
                    <a:ext uri="{9D8B030D-6E8A-4147-A177-3AD203B41FA5}">
                      <a16:colId xmlns:a16="http://schemas.microsoft.com/office/drawing/2014/main" val="20002"/>
                    </a:ext>
                  </a:extLst>
                </a:gridCol>
              </a:tblGrid>
              <a:tr h="307546">
                <a:tc>
                  <a:txBody>
                    <a:bodyPr/>
                    <a:lstStyle/>
                    <a:p>
                      <a:r>
                        <a:rPr lang="en-US" sz="1800" dirty="0"/>
                        <a:t>Pattern</a:t>
                      </a:r>
                    </a:p>
                  </a:txBody>
                  <a:tcPr/>
                </a:tc>
                <a:tc>
                  <a:txBody>
                    <a:bodyPr/>
                    <a:lstStyle/>
                    <a:p>
                      <a:r>
                        <a:rPr lang="en-US" sz="1800" dirty="0"/>
                        <a:t>Matches</a:t>
                      </a:r>
                    </a:p>
                  </a:txBody>
                  <a:tcPr/>
                </a:tc>
                <a:tc>
                  <a:txBody>
                    <a:bodyPr/>
                    <a:lstStyle/>
                    <a:p>
                      <a:endParaRPr lang="en-US" sz="1800" dirty="0"/>
                    </a:p>
                  </a:txBody>
                  <a:tcPr/>
                </a:tc>
                <a:extLst>
                  <a:ext uri="{0D108BD9-81ED-4DB2-BD59-A6C34878D82A}">
                    <a16:rowId xmlns:a16="http://schemas.microsoft.com/office/drawing/2014/main" val="10000"/>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An upper case letter</a:t>
                      </a:r>
                    </a:p>
                  </a:txBody>
                  <a:tcPr/>
                </a:tc>
                <a:tc>
                  <a:txBody>
                    <a:bodyPr/>
                    <a:lstStyle/>
                    <a:p>
                      <a:r>
                        <a:rPr lang="en-US" sz="1800" u="sng" dirty="0">
                          <a:solidFill>
                            <a:srgbClr val="3366FF"/>
                          </a:solidFill>
                          <a:latin typeface="Courier"/>
                          <a:cs typeface="Courier"/>
                        </a:rPr>
                        <a:t>D</a:t>
                      </a:r>
                      <a:r>
                        <a:rPr lang="en-US" sz="1800" dirty="0">
                          <a:latin typeface="Courier"/>
                          <a:cs typeface="Courier"/>
                        </a:rPr>
                        <a:t>renched Blossoms</a:t>
                      </a:r>
                    </a:p>
                  </a:txBody>
                  <a:tcPr/>
                </a:tc>
                <a:extLst>
                  <a:ext uri="{0D108BD9-81ED-4DB2-BD59-A6C34878D82A}">
                    <a16:rowId xmlns:a16="http://schemas.microsoft.com/office/drawing/2014/main" val="10001"/>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 lower case letter</a:t>
                      </a:r>
                    </a:p>
                  </a:txBody>
                  <a:tcPr/>
                </a:tc>
                <a:tc>
                  <a:txBody>
                    <a:bodyPr/>
                    <a:lstStyle/>
                    <a:p>
                      <a:r>
                        <a:rPr lang="en-US" sz="1800" u="sng" dirty="0">
                          <a:solidFill>
                            <a:srgbClr val="3366FF"/>
                          </a:solidFill>
                          <a:latin typeface="Courier"/>
                          <a:cs typeface="Courier"/>
                        </a:rPr>
                        <a:t>m</a:t>
                      </a:r>
                      <a:r>
                        <a:rPr lang="en-US" sz="1800" dirty="0">
                          <a:latin typeface="Courier"/>
                          <a:cs typeface="Courier"/>
                        </a:rPr>
                        <a:t>y beans were impatient</a:t>
                      </a:r>
                    </a:p>
                  </a:txBody>
                  <a:tcPr/>
                </a:tc>
                <a:extLst>
                  <a:ext uri="{0D108BD9-81ED-4DB2-BD59-A6C34878D82A}">
                    <a16:rowId xmlns:a16="http://schemas.microsoft.com/office/drawing/2014/main" val="10002"/>
                  </a:ext>
                </a:extLst>
              </a:tr>
              <a:tr h="307546">
                <a:tc>
                  <a:txBody>
                    <a:bodyPr/>
                    <a:lstStyle/>
                    <a:p>
                      <a:r>
                        <a:rPr lang="en-US" sz="1800" dirty="0">
                          <a:solidFill>
                            <a:srgbClr val="CC0000"/>
                          </a:solidFill>
                          <a:latin typeface="Courier"/>
                          <a:cs typeface="Courier"/>
                        </a:rPr>
                        <a:t>[0-9]</a:t>
                      </a:r>
                      <a:endParaRPr lang="en-US" sz="1800" dirty="0"/>
                    </a:p>
                  </a:txBody>
                  <a:tcPr/>
                </a:tc>
                <a:tc>
                  <a:txBody>
                    <a:bodyPr/>
                    <a:lstStyle/>
                    <a:p>
                      <a:r>
                        <a:rPr lang="en-US" sz="1800" dirty="0"/>
                        <a:t>A single</a:t>
                      </a:r>
                      <a:r>
                        <a:rPr lang="en-US" sz="1800" baseline="0" dirty="0"/>
                        <a:t> digit</a:t>
                      </a:r>
                      <a:endParaRPr lang="en-US" sz="1800" dirty="0"/>
                    </a:p>
                  </a:txBody>
                  <a:tcPr/>
                </a:tc>
                <a:tc>
                  <a:txBody>
                    <a:bodyPr/>
                    <a:lstStyle/>
                    <a:p>
                      <a:r>
                        <a:rPr lang="en-US" sz="1800" dirty="0">
                          <a:latin typeface="Courier"/>
                          <a:cs typeface="Courier"/>
                        </a:rPr>
                        <a:t>Chapter </a:t>
                      </a:r>
                      <a:r>
                        <a:rPr lang="en-US" sz="1800" u="sng" dirty="0">
                          <a:solidFill>
                            <a:srgbClr val="3366FF"/>
                          </a:solidFill>
                          <a:latin typeface="Courier"/>
                          <a:cs typeface="Courier"/>
                        </a:rPr>
                        <a:t>1</a:t>
                      </a:r>
                      <a:r>
                        <a:rPr lang="en-US" sz="1800" dirty="0">
                          <a:latin typeface="Courier"/>
                          <a:cs typeface="Courier"/>
                        </a:rPr>
                        <a:t>: Down the Rabbit Hole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2522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3212310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172828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16914"/>
            <a:ext cx="8534400" cy="857250"/>
          </a:xfrm>
        </p:spPr>
        <p:txBody>
          <a:bodyPr/>
          <a:lstStyle/>
          <a:p>
            <a:r>
              <a:rPr lang="en-US" dirty="0"/>
              <a:t>Text Normalization</a:t>
            </a:r>
          </a:p>
        </p:txBody>
      </p:sp>
      <p:sp>
        <p:nvSpPr>
          <p:cNvPr id="20483" name="Rectangle 3"/>
          <p:cNvSpPr>
            <a:spLocks noGrp="1" noChangeArrowheads="1"/>
          </p:cNvSpPr>
          <p:nvPr>
            <p:ph idx="1"/>
          </p:nvPr>
        </p:nvSpPr>
        <p:spPr>
          <a:xfrm>
            <a:off x="914400" y="1352550"/>
            <a:ext cx="7772400" cy="3200400"/>
          </a:xfrm>
        </p:spPr>
        <p:txBody>
          <a:bodyPr/>
          <a:lstStyle/>
          <a:p>
            <a:pPr>
              <a:lnSpc>
                <a:spcPct val="90000"/>
              </a:lnSpc>
            </a:pPr>
            <a:r>
              <a:rPr lang="en-US" sz="3200" dirty="0">
                <a:solidFill>
                  <a:srgbClr val="FF0000"/>
                </a:solidFill>
              </a:rPr>
              <a:t>Almost</a:t>
            </a:r>
            <a:r>
              <a:rPr lang="en-US" sz="3200" dirty="0"/>
              <a:t> </a:t>
            </a:r>
            <a:r>
              <a:rPr lang="en-US" sz="3200" strike="sngStrike" dirty="0" err="1"/>
              <a:t>E</a:t>
            </a:r>
            <a:r>
              <a:rPr lang="en-US" sz="3200" dirty="0" err="1">
                <a:solidFill>
                  <a:srgbClr val="FF0000"/>
                </a:solidFill>
              </a:rPr>
              <a:t>e</a:t>
            </a:r>
            <a:r>
              <a:rPr lang="en-US" sz="3200" dirty="0" err="1"/>
              <a:t>very</a:t>
            </a:r>
            <a:r>
              <a:rPr lang="en-US" sz="3200" dirty="0"/>
              <a:t> NLP task requires text normalization: </a:t>
            </a:r>
          </a:p>
          <a:p>
            <a:pPr marL="914400" lvl="1" indent="-457200">
              <a:lnSpc>
                <a:spcPct val="90000"/>
              </a:lnSpc>
              <a:buFont typeface="+mj-lt"/>
              <a:buAutoNum type="arabicPeriod"/>
            </a:pPr>
            <a:r>
              <a:rPr lang="en-US" sz="2800" dirty="0"/>
              <a:t>Tokenizing (segmenting) words</a:t>
            </a:r>
          </a:p>
          <a:p>
            <a:pPr marL="914400" lvl="1" indent="-457200">
              <a:lnSpc>
                <a:spcPct val="90000"/>
              </a:lnSpc>
              <a:buFont typeface="+mj-lt"/>
              <a:buAutoNum type="arabicPeriod"/>
            </a:pPr>
            <a:r>
              <a:rPr lang="en-US" sz="2800" dirty="0"/>
              <a:t>Normalizing word formats</a:t>
            </a:r>
          </a:p>
          <a:p>
            <a:pPr marL="914400" lvl="1" indent="-457200">
              <a:lnSpc>
                <a:spcPct val="90000"/>
              </a:lnSpc>
              <a:buFont typeface="+mj-lt"/>
              <a:buAutoNum type="arabicPeriod"/>
            </a:pPr>
            <a:r>
              <a:rPr lang="en-US" sz="2800" dirty="0"/>
              <a:t>Segmenting sentences</a:t>
            </a:r>
            <a:endParaRPr lang="en-US" sz="2000" b="1" dirty="0">
              <a:latin typeface="Courier" charset="0"/>
            </a:endParaRPr>
          </a:p>
          <a:p>
            <a:pPr>
              <a:lnSpc>
                <a:spcPct val="90000"/>
              </a:lnSpc>
            </a:pPr>
            <a:endParaRPr lang="en-US" sz="1800" b="1" dirty="0">
              <a:latin typeface="Courier" charset="0"/>
            </a:endParaRPr>
          </a:p>
          <a:p>
            <a:pPr>
              <a:lnSpc>
                <a:spcPct val="90000"/>
              </a:lnSpc>
            </a:pPr>
            <a:endParaRPr lang="en-US" sz="1800" dirty="0"/>
          </a:p>
        </p:txBody>
      </p:sp>
    </p:spTree>
    <p:extLst>
      <p:ext uri="{BB962C8B-B14F-4D97-AF65-F5344CB8AC3E}">
        <p14:creationId xmlns:p14="http://schemas.microsoft.com/office/powerpoint/2010/main" val="61545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Space-based tokenization</a:t>
            </a:r>
          </a:p>
        </p:txBody>
      </p:sp>
      <p:sp>
        <p:nvSpPr>
          <p:cNvPr id="9" name="Content Placeholder 8">
            <a:extLst>
              <a:ext uri="{FF2B5EF4-FFF2-40B4-BE49-F238E27FC236}">
                <a16:creationId xmlns:a16="http://schemas.microsoft.com/office/drawing/2014/main" id="{77E97B3B-C03B-DB48-84FB-2711464CFC8E}"/>
              </a:ext>
            </a:extLst>
          </p:cNvPr>
          <p:cNvSpPr>
            <a:spLocks noGrp="1"/>
          </p:cNvSpPr>
          <p:nvPr>
            <p:ph idx="1"/>
          </p:nvPr>
        </p:nvSpPr>
        <p:spPr>
          <a:xfrm>
            <a:off x="609600" y="1200150"/>
            <a:ext cx="8168640" cy="3657600"/>
          </a:xfrm>
        </p:spPr>
        <p:txBody>
          <a:bodyPr>
            <a:normAutofit/>
          </a:bodyPr>
          <a:lstStyle/>
          <a:p>
            <a:r>
              <a:rPr lang="en-US" dirty="0"/>
              <a:t>A very simple way to tokenize</a:t>
            </a:r>
          </a:p>
          <a:p>
            <a:pPr lvl="1"/>
            <a:r>
              <a:rPr lang="en-US" dirty="0"/>
              <a:t>For languages that use space characters between words</a:t>
            </a:r>
          </a:p>
          <a:p>
            <a:pPr lvl="2"/>
            <a:r>
              <a:rPr lang="en-US" dirty="0"/>
              <a:t>Arabic, Cyrillic, Greek, Latin, etc., based writing systems</a:t>
            </a:r>
          </a:p>
          <a:p>
            <a:pPr lvl="1"/>
            <a:r>
              <a:rPr lang="en-US" dirty="0"/>
              <a:t>Segment off a token between instances of spaces</a:t>
            </a:r>
          </a:p>
          <a:p>
            <a:r>
              <a:rPr lang="en-US" dirty="0"/>
              <a:t>Unix tools for space-based tokenization</a:t>
            </a:r>
          </a:p>
          <a:p>
            <a:pPr lvl="1"/>
            <a:r>
              <a:rPr lang="en-US" dirty="0"/>
              <a:t>The "tr" command</a:t>
            </a:r>
          </a:p>
          <a:p>
            <a:pPr lvl="1"/>
            <a:r>
              <a:rPr lang="en-US" dirty="0"/>
              <a:t>Inspired by Ken Church's UNIX for Poets</a:t>
            </a:r>
          </a:p>
          <a:p>
            <a:pPr lvl="1"/>
            <a:r>
              <a:rPr lang="en-US" dirty="0"/>
              <a:t>Given a text file, output the word tokens and their frequencies</a:t>
            </a:r>
          </a:p>
          <a:p>
            <a:pPr marL="0" indent="0">
              <a:buNone/>
            </a:pPr>
            <a:endParaRPr lang="en-US" dirty="0"/>
          </a:p>
        </p:txBody>
      </p:sp>
    </p:spTree>
    <p:extLst>
      <p:ext uri="{BB962C8B-B14F-4D97-AF65-F5344CB8AC3E}">
        <p14:creationId xmlns:p14="http://schemas.microsoft.com/office/powerpoint/2010/main" val="415566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Tokenization in UNIX</a:t>
            </a:r>
          </a:p>
        </p:txBody>
      </p:sp>
      <p:sp>
        <p:nvSpPr>
          <p:cNvPr id="3" name="Content Placeholder 2"/>
          <p:cNvSpPr>
            <a:spLocks noGrp="1"/>
          </p:cNvSpPr>
          <p:nvPr>
            <p:ph idx="1"/>
          </p:nvPr>
        </p:nvSpPr>
        <p:spPr>
          <a:xfrm>
            <a:off x="304800" y="752475"/>
            <a:ext cx="8534400" cy="3790950"/>
          </a:xfrm>
        </p:spPr>
        <p:txBody>
          <a:bodyPr>
            <a:normAutofit fontScale="92500" lnSpcReduction="20000"/>
          </a:bodyPr>
          <a:lstStyle/>
          <a:p>
            <a:r>
              <a:rPr lang="en-US" dirty="0"/>
              <a:t>(Inspired by Ken Church’s UNIX for Poets.)</a:t>
            </a:r>
          </a:p>
          <a:p>
            <a:r>
              <a:rPr lang="en-US" dirty="0"/>
              <a:t>Given a text file, output the word tokens and their frequencies</a:t>
            </a:r>
          </a:p>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a:t>
            </a:r>
          </a:p>
          <a:p>
            <a:pPr marL="0" indent="0">
              <a:buNone/>
            </a:pPr>
            <a:r>
              <a:rPr lang="fr-FR" sz="2000" dirty="0">
                <a:latin typeface="Courier"/>
                <a:cs typeface="Courier"/>
              </a:rPr>
              <a:t>     | </a:t>
            </a:r>
            <a:r>
              <a:rPr lang="en-US" sz="2000" dirty="0">
                <a:latin typeface="Courier"/>
                <a:cs typeface="Courier"/>
              </a:rPr>
              <a:t>sort </a:t>
            </a:r>
          </a:p>
          <a:p>
            <a:pPr marL="0" indent="0">
              <a:buNone/>
            </a:pPr>
            <a:r>
              <a:rPr lang="en-US" sz="2000" dirty="0">
                <a:latin typeface="Courier"/>
                <a:cs typeface="Courier"/>
              </a:rPr>
              <a:t>     | </a:t>
            </a:r>
            <a:r>
              <a:rPr lang="en-US" sz="2000" dirty="0" err="1">
                <a:latin typeface="Courier"/>
                <a:cs typeface="Courier"/>
              </a:rPr>
              <a:t>uniq</a:t>
            </a:r>
            <a:r>
              <a:rPr lang="en-US" sz="2000" dirty="0">
                <a:latin typeface="Courier"/>
                <a:cs typeface="Courier"/>
              </a:rPr>
              <a:t> –c </a:t>
            </a:r>
          </a:p>
          <a:p>
            <a:pPr marL="0" indent="0">
              <a:buNone/>
            </a:pPr>
            <a:endParaRPr lang="en-US" sz="1400" dirty="0">
              <a:latin typeface="Courier"/>
              <a:cs typeface="Courier"/>
            </a:endParaRPr>
          </a:p>
          <a:p>
            <a:pPr marL="0" indent="0">
              <a:buNone/>
            </a:pPr>
            <a:r>
              <a:rPr lang="en-US" sz="1400" dirty="0">
                <a:latin typeface="Courier"/>
                <a:cs typeface="Courier"/>
              </a:rPr>
              <a:t>1945 A</a:t>
            </a:r>
          </a:p>
          <a:p>
            <a:pPr marL="0" indent="0">
              <a:buNone/>
            </a:pPr>
            <a:r>
              <a:rPr lang="en-US" sz="1400" dirty="0">
                <a:latin typeface="Courier"/>
                <a:cs typeface="Courier"/>
              </a:rPr>
              <a:t>  72 AARON</a:t>
            </a:r>
          </a:p>
          <a:p>
            <a:pPr marL="0" indent="0">
              <a:buNone/>
            </a:pPr>
            <a:r>
              <a:rPr lang="en-US" sz="1400" dirty="0">
                <a:latin typeface="Courier"/>
                <a:cs typeface="Courier"/>
              </a:rPr>
              <a:t>  19 ABBESS</a:t>
            </a:r>
          </a:p>
          <a:p>
            <a:pPr marL="0" indent="0">
              <a:buNone/>
            </a:pPr>
            <a:r>
              <a:rPr lang="en-US" sz="1400" dirty="0">
                <a:latin typeface="Courier"/>
                <a:cs typeface="Courier"/>
              </a:rPr>
              <a:t>   5 ABBOT</a:t>
            </a:r>
          </a:p>
          <a:p>
            <a:pPr marL="0" indent="0">
              <a:buNone/>
            </a:pPr>
            <a:r>
              <a:rPr lang="en-US" sz="1400" dirty="0">
                <a:latin typeface="Courier"/>
                <a:cs typeface="Courier"/>
              </a:rPr>
              <a:t> ... ...</a:t>
            </a:r>
          </a:p>
          <a:p>
            <a:pPr marL="0" indent="0">
              <a:buNone/>
            </a:pPr>
            <a:r>
              <a:rPr lang="it-IT" sz="1200" dirty="0">
                <a:latin typeface="Courier"/>
                <a:cs typeface="Courier"/>
              </a:rPr>
              <a:t> </a:t>
            </a:r>
            <a:r>
              <a:rPr lang="en-US" sz="1200" dirty="0">
                <a:latin typeface="Courier"/>
                <a:cs typeface="Courier"/>
              </a:rPr>
              <a:t>   </a:t>
            </a:r>
            <a:endParaRPr lang="en-US" dirty="0"/>
          </a:p>
        </p:txBody>
      </p:sp>
      <p:sp>
        <p:nvSpPr>
          <p:cNvPr id="5" name="TextBox 4"/>
          <p:cNvSpPr txBox="1"/>
          <p:nvPr/>
        </p:nvSpPr>
        <p:spPr>
          <a:xfrm>
            <a:off x="1905000" y="3543062"/>
            <a:ext cx="1154320" cy="1600438"/>
          </a:xfrm>
          <a:prstGeom prst="rect">
            <a:avLst/>
          </a:prstGeom>
          <a:noFill/>
        </p:spPr>
        <p:txBody>
          <a:bodyPr wrap="none" rtlCol="0">
            <a:spAutoFit/>
          </a:bodyPr>
          <a:lstStyle/>
          <a:p>
            <a:pPr marL="0" indent="0">
              <a:buNone/>
            </a:pPr>
            <a:r>
              <a:rPr lang="it-IT" sz="1400" dirty="0">
                <a:latin typeface="Courier"/>
                <a:cs typeface="Courier"/>
              </a:rPr>
              <a:t>25 Aaron</a:t>
            </a:r>
          </a:p>
          <a:p>
            <a:pPr marL="0" indent="0">
              <a:buNone/>
            </a:pPr>
            <a:r>
              <a:rPr lang="it-IT" sz="1400" dirty="0">
                <a:latin typeface="Courier"/>
                <a:cs typeface="Courier"/>
              </a:rPr>
              <a:t> 6 Abate</a:t>
            </a:r>
          </a:p>
          <a:p>
            <a:pPr marL="0" indent="0">
              <a:buNone/>
            </a:pPr>
            <a:r>
              <a:rPr lang="it-IT" sz="1400" dirty="0">
                <a:latin typeface="Courier"/>
                <a:cs typeface="Courier"/>
              </a:rPr>
              <a:t> 1 </a:t>
            </a:r>
            <a:r>
              <a:rPr lang="it-IT" sz="1400" dirty="0" err="1">
                <a:latin typeface="Courier"/>
                <a:cs typeface="Courier"/>
              </a:rPr>
              <a:t>Abates</a:t>
            </a:r>
            <a:endParaRPr lang="it-IT" sz="1400" dirty="0">
              <a:latin typeface="Courier"/>
              <a:cs typeface="Courier"/>
            </a:endParaRPr>
          </a:p>
          <a:p>
            <a:pPr marL="0" indent="0">
              <a:buNone/>
            </a:pPr>
            <a:r>
              <a:rPr lang="it-IT" sz="1400" dirty="0">
                <a:latin typeface="Courier"/>
                <a:cs typeface="Courier"/>
              </a:rPr>
              <a:t> 5 </a:t>
            </a:r>
            <a:r>
              <a:rPr lang="it-IT" sz="1400" dirty="0" err="1">
                <a:latin typeface="Courier"/>
                <a:cs typeface="Courier"/>
              </a:rPr>
              <a:t>Abbess</a:t>
            </a:r>
            <a:endParaRPr lang="it-IT" sz="1400" dirty="0">
              <a:latin typeface="Courier"/>
              <a:cs typeface="Courier"/>
            </a:endParaRPr>
          </a:p>
          <a:p>
            <a:pPr marL="0" indent="0">
              <a:buNone/>
            </a:pPr>
            <a:r>
              <a:rPr lang="it-IT" sz="1400" dirty="0">
                <a:latin typeface="Courier"/>
                <a:cs typeface="Courier"/>
              </a:rPr>
              <a:t> 6 Abbey</a:t>
            </a:r>
          </a:p>
          <a:p>
            <a:pPr marL="0" indent="0">
              <a:buNone/>
            </a:pPr>
            <a:r>
              <a:rPr lang="it-IT" sz="1400" dirty="0">
                <a:latin typeface="Courier"/>
                <a:cs typeface="Courier"/>
              </a:rPr>
              <a:t> 3 Abbot</a:t>
            </a:r>
            <a:endParaRPr lang="en-US" sz="1400" dirty="0">
              <a:latin typeface="+mn-lt"/>
            </a:endParaRPr>
          </a:p>
          <a:p>
            <a:pPr marL="0" indent="0">
              <a:buNone/>
            </a:pPr>
            <a:r>
              <a:rPr lang="en-US" sz="1400" dirty="0">
                <a:latin typeface="+mn-lt"/>
                <a:cs typeface="Courier"/>
              </a:rPr>
              <a:t>....   …</a:t>
            </a:r>
            <a:endParaRPr lang="en-US" sz="1400" dirty="0">
              <a:latin typeface="Courier"/>
              <a:cs typeface="Courier"/>
            </a:endParaRPr>
          </a:p>
        </p:txBody>
      </p:sp>
      <p:sp>
        <p:nvSpPr>
          <p:cNvPr id="6" name="Rectangle 5"/>
          <p:cNvSpPr/>
          <p:nvPr/>
        </p:nvSpPr>
        <p:spPr bwMode="auto">
          <a:xfrm>
            <a:off x="5715000" y="1581150"/>
            <a:ext cx="34290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Change all non-alpha </a:t>
            </a:r>
            <a:r>
              <a:rPr kumimoji="0" lang="en-US" sz="1600" b="0" i="0" u="none" strike="noStrike" cap="none" normalizeH="0" baseline="0" dirty="0">
                <a:ln>
                  <a:noFill/>
                </a:ln>
                <a:solidFill>
                  <a:schemeClr val="tx1"/>
                </a:solidFill>
                <a:effectLst/>
                <a:latin typeface="Lucida Sans" pitchFamily="-65" charset="0"/>
              </a:rPr>
              <a:t>to</a:t>
            </a:r>
            <a:r>
              <a:rPr kumimoji="0" lang="en-US" sz="1600" b="0" i="0" u="none" strike="noStrike" cap="none" normalizeH="0" dirty="0">
                <a:ln>
                  <a:noFill/>
                </a:ln>
                <a:solidFill>
                  <a:schemeClr val="tx1"/>
                </a:solidFill>
                <a:effectLst/>
                <a:latin typeface="Lucida Sans" pitchFamily="-65" charset="0"/>
              </a:rPr>
              <a:t> newlines</a:t>
            </a:r>
            <a:endParaRPr kumimoji="0" lang="en-US" sz="1600" b="0" i="0" u="none" strike="noStrike" cap="none" normalizeH="0" baseline="0" dirty="0">
              <a:ln>
                <a:noFill/>
              </a:ln>
              <a:solidFill>
                <a:schemeClr val="tx1"/>
              </a:solidFill>
              <a:effectLst/>
              <a:latin typeface="Lucida Sans" pitchFamily="-65" charset="0"/>
            </a:endParaRPr>
          </a:p>
        </p:txBody>
      </p:sp>
      <p:sp>
        <p:nvSpPr>
          <p:cNvPr id="7" name="Rectangle 6"/>
          <p:cNvSpPr/>
          <p:nvPr/>
        </p:nvSpPr>
        <p:spPr bwMode="auto">
          <a:xfrm>
            <a:off x="2667000" y="1962150"/>
            <a:ext cx="27432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Sort in alphabetical order</a:t>
            </a:r>
            <a:endParaRPr kumimoji="0" lang="en-US" sz="1600" b="0" i="0" u="none" strike="noStrike" cap="none" normalizeH="0" baseline="0" dirty="0">
              <a:ln>
                <a:noFill/>
              </a:ln>
              <a:solidFill>
                <a:schemeClr val="tx1"/>
              </a:solidFill>
              <a:effectLst/>
              <a:latin typeface="Lucida Sans" pitchFamily="-65" charset="0"/>
            </a:endParaRPr>
          </a:p>
        </p:txBody>
      </p:sp>
      <p:sp>
        <p:nvSpPr>
          <p:cNvPr id="8" name="Rectangle 7"/>
          <p:cNvSpPr/>
          <p:nvPr/>
        </p:nvSpPr>
        <p:spPr bwMode="auto">
          <a:xfrm>
            <a:off x="3200400" y="2343150"/>
            <a:ext cx="29718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Merge and count each type</a:t>
            </a:r>
            <a:endParaRPr kumimoji="0" lang="en-US" sz="1600" b="0" i="0" u="none" strike="noStrike" cap="none" normalizeH="0" baseline="0" dirty="0">
              <a:ln>
                <a:noFill/>
              </a:ln>
              <a:solidFill>
                <a:schemeClr val="tx1"/>
              </a:solidFill>
              <a:effectLst/>
              <a:latin typeface="Lucida Sans" pitchFamily="-65" charset="0"/>
            </a:endParaRPr>
          </a:p>
        </p:txBody>
      </p:sp>
    </p:spTree>
    <p:extLst>
      <p:ext uri="{BB962C8B-B14F-4D97-AF65-F5344CB8AC3E}">
        <p14:creationId xmlns:p14="http://schemas.microsoft.com/office/powerpoint/2010/main" val="397324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tokenizing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fr-FR" sz="1400" dirty="0">
                <a:latin typeface="Courier"/>
                <a:cs typeface="Courier"/>
              </a:rPr>
              <a:t>THE</a:t>
            </a:r>
          </a:p>
          <a:p>
            <a:pPr marL="0" indent="0">
              <a:buNone/>
            </a:pPr>
            <a:r>
              <a:rPr lang="fr-FR" sz="1400" dirty="0">
                <a:latin typeface="Courier"/>
                <a:cs typeface="Courier"/>
              </a:rPr>
              <a:t>SONNETS</a:t>
            </a:r>
          </a:p>
          <a:p>
            <a:pPr marL="0" indent="0">
              <a:buNone/>
            </a:pPr>
            <a:r>
              <a:rPr lang="fr-FR" sz="1400" dirty="0">
                <a:latin typeface="Courier"/>
                <a:cs typeface="Courier"/>
              </a:rPr>
              <a:t>by</a:t>
            </a:r>
          </a:p>
          <a:p>
            <a:pPr marL="0" indent="0">
              <a:buNone/>
            </a:pPr>
            <a:r>
              <a:rPr lang="fr-FR" sz="1400" dirty="0">
                <a:latin typeface="Courier"/>
                <a:cs typeface="Courier"/>
              </a:rPr>
              <a:t>William</a:t>
            </a:r>
          </a:p>
          <a:p>
            <a:pPr marL="0" indent="0">
              <a:buNone/>
            </a:pPr>
            <a:r>
              <a:rPr lang="fr-FR" sz="1400" dirty="0">
                <a:latin typeface="Courier"/>
                <a:cs typeface="Courier"/>
              </a:rPr>
              <a:t>Shakespeare</a:t>
            </a:r>
          </a:p>
          <a:p>
            <a:pPr marL="0" indent="0">
              <a:buNone/>
            </a:pPr>
            <a:r>
              <a:rPr lang="fr-FR" sz="1400" dirty="0" err="1">
                <a:latin typeface="Courier"/>
                <a:cs typeface="Courier"/>
              </a:rPr>
              <a:t>From</a:t>
            </a:r>
            <a:endParaRPr lang="fr-FR" sz="1400" dirty="0">
              <a:latin typeface="Courier"/>
              <a:cs typeface="Courier"/>
            </a:endParaRPr>
          </a:p>
          <a:p>
            <a:pPr marL="0" indent="0">
              <a:buNone/>
            </a:pPr>
            <a:r>
              <a:rPr lang="fr-FR" sz="1400" dirty="0" err="1">
                <a:latin typeface="Courier"/>
                <a:cs typeface="Courier"/>
              </a:rPr>
              <a:t>fairest</a:t>
            </a:r>
            <a:endParaRPr lang="fr-FR" sz="1400" dirty="0">
              <a:latin typeface="Courier"/>
              <a:cs typeface="Courier"/>
            </a:endParaRPr>
          </a:p>
          <a:p>
            <a:pPr marL="0" indent="0">
              <a:buNone/>
            </a:pPr>
            <a:r>
              <a:rPr lang="fr-FR" sz="1400" dirty="0" err="1">
                <a:latin typeface="Courier"/>
                <a:cs typeface="Courier"/>
              </a:rPr>
              <a:t>creatures</a:t>
            </a:r>
            <a:endParaRPr lang="fr-FR" sz="1400" dirty="0">
              <a:latin typeface="Courier"/>
              <a:cs typeface="Courier"/>
            </a:endParaRPr>
          </a:p>
          <a:p>
            <a:pPr marL="0" indent="0">
              <a:buNone/>
            </a:pPr>
            <a:r>
              <a:rPr lang="en-US" sz="1400" dirty="0">
                <a:latin typeface="Courier"/>
                <a:cs typeface="Courier"/>
              </a:rPr>
              <a:t>W</a:t>
            </a:r>
            <a:r>
              <a:rPr lang="fr-FR" sz="1400" dirty="0">
                <a:latin typeface="Courier"/>
                <a:cs typeface="Courier"/>
              </a:rPr>
              <a:t>e</a:t>
            </a:r>
          </a:p>
          <a:p>
            <a:pPr marL="0" indent="0">
              <a:buNone/>
            </a:pPr>
            <a:r>
              <a:rPr lang="fr-FR" sz="1400" dirty="0">
                <a:latin typeface="Courier"/>
                <a:cs typeface="Courier"/>
              </a:rPr>
              <a:t>...</a:t>
            </a:r>
            <a:r>
              <a:rPr lang="it-IT" sz="1000" dirty="0">
                <a:latin typeface="Courier"/>
                <a:cs typeface="Courier"/>
              </a:rPr>
              <a:t> </a:t>
            </a:r>
            <a:r>
              <a:rPr lang="en-US" sz="1000" dirty="0">
                <a:latin typeface="Courier"/>
                <a:cs typeface="Courier"/>
              </a:rPr>
              <a:t>   </a:t>
            </a:r>
            <a:endParaRPr lang="en-US" sz="1600" dirty="0"/>
          </a:p>
        </p:txBody>
      </p:sp>
    </p:spTree>
    <p:extLst>
      <p:ext uri="{BB962C8B-B14F-4D97-AF65-F5344CB8AC3E}">
        <p14:creationId xmlns:p14="http://schemas.microsoft.com/office/powerpoint/2010/main" val="3088748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second step: sorting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sort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t>
            </a:r>
            <a:r>
              <a:rPr lang="en-US" sz="1000" dirty="0">
                <a:latin typeface="Courier"/>
                <a:cs typeface="Courier"/>
              </a:rPr>
              <a:t>   </a:t>
            </a:r>
            <a:endParaRPr lang="en-US" sz="1600" dirty="0"/>
          </a:p>
        </p:txBody>
      </p:sp>
    </p:spTree>
    <p:extLst>
      <p:ext uri="{BB962C8B-B14F-4D97-AF65-F5344CB8AC3E}">
        <p14:creationId xmlns:p14="http://schemas.microsoft.com/office/powerpoint/2010/main" val="4175960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More counting</a:t>
            </a:r>
          </a:p>
        </p:txBody>
      </p:sp>
      <p:sp>
        <p:nvSpPr>
          <p:cNvPr id="3" name="Content Placeholder 2"/>
          <p:cNvSpPr>
            <a:spLocks noGrp="1"/>
          </p:cNvSpPr>
          <p:nvPr>
            <p:ph idx="1"/>
          </p:nvPr>
        </p:nvSpPr>
        <p:spPr>
          <a:xfrm>
            <a:off x="228600" y="1123950"/>
            <a:ext cx="8763000" cy="3333750"/>
          </a:xfrm>
        </p:spPr>
        <p:txBody>
          <a:bodyPr/>
          <a:lstStyle/>
          <a:p>
            <a:r>
              <a:rPr lang="en-US" dirty="0"/>
              <a:t>Merging upper and lower case</a:t>
            </a:r>
            <a:endParaRPr lang="en-US" sz="1200" dirty="0">
              <a:latin typeface="Courier"/>
              <a:cs typeface="Courier"/>
            </a:endParaRPr>
          </a:p>
          <a:p>
            <a:pPr marL="0" indent="0">
              <a:buNone/>
            </a:pPr>
            <a:r>
              <a:rPr lang="en-US" sz="1600" dirty="0" err="1">
                <a:latin typeface="Courier"/>
                <a:cs typeface="Courier"/>
              </a:rPr>
              <a:t>tr</a:t>
            </a:r>
            <a:r>
              <a:rPr lang="en-US" sz="1600" dirty="0">
                <a:latin typeface="Courier"/>
                <a:cs typeface="Courier"/>
              </a:rPr>
              <a:t> ‘A-Z’ ‘a-z</a:t>
            </a:r>
            <a:r>
              <a:rPr lang="fr-FR" sz="1600" dirty="0">
                <a:latin typeface="Courier"/>
                <a:cs typeface="Courier"/>
              </a:rPr>
              <a:t>’ &lt; </a:t>
            </a:r>
            <a:r>
              <a:rPr lang="fr-FR" sz="1600" dirty="0" err="1">
                <a:latin typeface="Courier"/>
                <a:cs typeface="Courier"/>
              </a:rPr>
              <a:t>shakes.txt</a:t>
            </a:r>
            <a:r>
              <a:rPr lang="fr-FR" sz="1600" dirty="0">
                <a:latin typeface="Courier"/>
                <a:cs typeface="Courier"/>
              </a:rPr>
              <a:t> | tr </a:t>
            </a:r>
            <a:r>
              <a:rPr lang="en-US" sz="1600" dirty="0">
                <a:latin typeface="Courier"/>
                <a:cs typeface="Courier"/>
              </a:rPr>
              <a:t>–</a:t>
            </a:r>
            <a:r>
              <a:rPr lang="fr-FR" sz="1600" dirty="0" err="1">
                <a:latin typeface="Courier"/>
                <a:cs typeface="Courier"/>
              </a:rPr>
              <a:t>sc</a:t>
            </a:r>
            <a:r>
              <a:rPr lang="fr-FR" sz="1600" dirty="0">
                <a:latin typeface="Courier"/>
                <a:cs typeface="Courier"/>
              </a:rPr>
              <a:t> ‘A-</a:t>
            </a:r>
            <a:r>
              <a:rPr lang="fr-FR" sz="1600" dirty="0" err="1">
                <a:latin typeface="Courier"/>
                <a:cs typeface="Courier"/>
              </a:rPr>
              <a:t>Za</a:t>
            </a:r>
            <a:r>
              <a:rPr lang="fr-FR" sz="1600" dirty="0">
                <a:latin typeface="Courier"/>
                <a:cs typeface="Courier"/>
              </a:rPr>
              <a:t>-z’ ‘\n’ | sort | </a:t>
            </a:r>
            <a:r>
              <a:rPr lang="fr-FR" sz="1600" dirty="0" err="1">
                <a:latin typeface="Courier"/>
                <a:cs typeface="Courier"/>
              </a:rPr>
              <a:t>uniq</a:t>
            </a:r>
            <a:r>
              <a:rPr lang="fr-FR" sz="1600" dirty="0">
                <a:latin typeface="Courier"/>
                <a:cs typeface="Courier"/>
              </a:rPr>
              <a:t> </a:t>
            </a:r>
            <a:r>
              <a:rPr lang="en-US" sz="1600" dirty="0">
                <a:latin typeface="Courier"/>
                <a:cs typeface="Courier"/>
              </a:rPr>
              <a:t>–</a:t>
            </a:r>
            <a:r>
              <a:rPr lang="fr-FR" sz="1600" dirty="0">
                <a:latin typeface="Courier"/>
                <a:cs typeface="Courier"/>
              </a:rPr>
              <a:t>c </a:t>
            </a:r>
            <a:endParaRPr lang="en-US" dirty="0"/>
          </a:p>
          <a:p>
            <a:r>
              <a:rPr lang="en-US" dirty="0"/>
              <a:t>Sorting the counts</a:t>
            </a:r>
          </a:p>
          <a:p>
            <a:pPr marL="0" indent="0">
              <a:buNone/>
            </a:pPr>
            <a:r>
              <a:rPr lang="en-US" sz="1400" dirty="0" err="1">
                <a:latin typeface="Courier"/>
                <a:cs typeface="Courier"/>
              </a:rPr>
              <a:t>tr</a:t>
            </a:r>
            <a:r>
              <a:rPr lang="en-US" sz="1400" dirty="0">
                <a:latin typeface="Courier"/>
                <a:cs typeface="Courier"/>
              </a:rPr>
              <a:t> ‘A-Z’ ‘a-z</a:t>
            </a:r>
            <a:r>
              <a:rPr lang="fr-FR" sz="1400" dirty="0">
                <a:latin typeface="Courier"/>
                <a:cs typeface="Courier"/>
              </a:rPr>
              <a:t>’ &lt; </a:t>
            </a:r>
            <a:r>
              <a:rPr lang="fr-FR" sz="1400" dirty="0" err="1">
                <a:latin typeface="Courier"/>
                <a:cs typeface="Courier"/>
              </a:rPr>
              <a:t>shakes.txt</a:t>
            </a:r>
            <a:r>
              <a:rPr lang="fr-FR" sz="1400" dirty="0">
                <a:latin typeface="Courier"/>
                <a:cs typeface="Courier"/>
              </a:rPr>
              <a:t> | tr </a:t>
            </a:r>
            <a:r>
              <a:rPr lang="en-US" sz="1400" dirty="0">
                <a:latin typeface="Courier"/>
                <a:cs typeface="Courier"/>
              </a:rPr>
              <a:t>–</a:t>
            </a:r>
            <a:r>
              <a:rPr lang="fr-FR" sz="1400" dirty="0" err="1">
                <a:latin typeface="Courier"/>
                <a:cs typeface="Courier"/>
              </a:rPr>
              <a:t>sc</a:t>
            </a:r>
            <a:r>
              <a:rPr lang="fr-FR" sz="1400" dirty="0">
                <a:latin typeface="Courier"/>
                <a:cs typeface="Courier"/>
              </a:rPr>
              <a:t> ‘A-</a:t>
            </a:r>
            <a:r>
              <a:rPr lang="fr-FR" sz="1400" dirty="0" err="1">
                <a:latin typeface="Courier"/>
                <a:cs typeface="Courier"/>
              </a:rPr>
              <a:t>Za</a:t>
            </a:r>
            <a:r>
              <a:rPr lang="fr-FR" sz="1400" dirty="0">
                <a:latin typeface="Courier"/>
                <a:cs typeface="Courier"/>
              </a:rPr>
              <a:t>-z’ ‘\n’ | sort | </a:t>
            </a:r>
            <a:r>
              <a:rPr lang="fr-FR" sz="1400" dirty="0" err="1">
                <a:latin typeface="Courier"/>
                <a:cs typeface="Courier"/>
              </a:rPr>
              <a:t>uniq</a:t>
            </a:r>
            <a:r>
              <a:rPr lang="fr-FR" sz="1400" dirty="0">
                <a:latin typeface="Courier"/>
                <a:cs typeface="Courier"/>
              </a:rPr>
              <a:t> </a:t>
            </a:r>
            <a:r>
              <a:rPr lang="en-US" sz="1400" dirty="0">
                <a:latin typeface="Courier"/>
                <a:cs typeface="Courier"/>
              </a:rPr>
              <a:t>–</a:t>
            </a:r>
            <a:r>
              <a:rPr lang="fr-FR" sz="1400" dirty="0">
                <a:latin typeface="Courier"/>
                <a:cs typeface="Courier"/>
              </a:rPr>
              <a:t>c | sort </a:t>
            </a:r>
            <a:r>
              <a:rPr lang="en-US" sz="1400" dirty="0">
                <a:latin typeface="Courier"/>
                <a:cs typeface="Courier"/>
              </a:rPr>
              <a:t>–</a:t>
            </a:r>
            <a:r>
              <a:rPr lang="fr-FR" sz="1400" dirty="0">
                <a:latin typeface="Courier"/>
                <a:cs typeface="Courier"/>
              </a:rPr>
              <a:t>n </a:t>
            </a:r>
            <a:r>
              <a:rPr lang="en-US" sz="1400" dirty="0">
                <a:latin typeface="Courier"/>
                <a:cs typeface="Courier"/>
              </a:rPr>
              <a:t>–</a:t>
            </a:r>
            <a:r>
              <a:rPr lang="fr-FR" sz="1400" dirty="0">
                <a:latin typeface="Courier"/>
                <a:cs typeface="Courier"/>
              </a:rPr>
              <a:t>r</a:t>
            </a:r>
          </a:p>
        </p:txBody>
      </p:sp>
      <p:sp>
        <p:nvSpPr>
          <p:cNvPr id="5" name="TextBox 4"/>
          <p:cNvSpPr txBox="1"/>
          <p:nvPr/>
        </p:nvSpPr>
        <p:spPr>
          <a:xfrm>
            <a:off x="1676400" y="2876550"/>
            <a:ext cx="1828800" cy="2557623"/>
          </a:xfrm>
          <a:prstGeom prst="rect">
            <a:avLst/>
          </a:prstGeom>
          <a:noFill/>
        </p:spPr>
        <p:txBody>
          <a:bodyPr wrap="square" rtlCol="0">
            <a:spAutoFit/>
          </a:bodyPr>
          <a:lstStyle/>
          <a:p>
            <a:pPr marL="0" indent="0">
              <a:lnSpc>
                <a:spcPct val="90000"/>
              </a:lnSpc>
              <a:buNone/>
            </a:pPr>
            <a:r>
              <a:rPr lang="en-US" sz="1600" dirty="0">
                <a:latin typeface="Courier"/>
                <a:cs typeface="Courier"/>
              </a:rPr>
              <a:t>23243 the</a:t>
            </a:r>
          </a:p>
          <a:p>
            <a:pPr marL="0" indent="0">
              <a:lnSpc>
                <a:spcPct val="90000"/>
              </a:lnSpc>
              <a:buNone/>
            </a:pPr>
            <a:r>
              <a:rPr lang="en-US" sz="1600" dirty="0">
                <a:latin typeface="Courier"/>
                <a:cs typeface="Courier"/>
              </a:rPr>
              <a:t>22225 </a:t>
            </a:r>
            <a:r>
              <a:rPr lang="en-US" sz="1600" dirty="0" err="1">
                <a:latin typeface="Courier"/>
                <a:cs typeface="Courier"/>
              </a:rPr>
              <a:t>i</a:t>
            </a:r>
            <a:endParaRPr lang="en-US" sz="1600" dirty="0">
              <a:latin typeface="Courier"/>
              <a:cs typeface="Courier"/>
            </a:endParaRPr>
          </a:p>
          <a:p>
            <a:pPr marL="0" indent="0">
              <a:lnSpc>
                <a:spcPct val="90000"/>
              </a:lnSpc>
              <a:buNone/>
            </a:pPr>
            <a:r>
              <a:rPr lang="en-US" sz="1600" dirty="0">
                <a:latin typeface="Courier"/>
                <a:cs typeface="Courier"/>
              </a:rPr>
              <a:t>18618 and</a:t>
            </a:r>
          </a:p>
          <a:p>
            <a:pPr marL="0" indent="0">
              <a:lnSpc>
                <a:spcPct val="90000"/>
              </a:lnSpc>
              <a:buNone/>
            </a:pPr>
            <a:r>
              <a:rPr lang="en-US" sz="1600" dirty="0">
                <a:latin typeface="Courier"/>
                <a:cs typeface="Courier"/>
              </a:rPr>
              <a:t>16339 to</a:t>
            </a:r>
          </a:p>
          <a:p>
            <a:pPr marL="0" indent="0">
              <a:lnSpc>
                <a:spcPct val="90000"/>
              </a:lnSpc>
              <a:buNone/>
            </a:pPr>
            <a:r>
              <a:rPr lang="en-US" sz="1600" dirty="0">
                <a:latin typeface="Courier"/>
                <a:cs typeface="Courier"/>
              </a:rPr>
              <a:t>15687 of</a:t>
            </a:r>
          </a:p>
          <a:p>
            <a:pPr marL="0" indent="0">
              <a:lnSpc>
                <a:spcPct val="90000"/>
              </a:lnSpc>
              <a:buNone/>
            </a:pPr>
            <a:r>
              <a:rPr lang="en-US" sz="1600" dirty="0">
                <a:latin typeface="Courier"/>
                <a:cs typeface="Courier"/>
              </a:rPr>
              <a:t>12780 a</a:t>
            </a:r>
          </a:p>
          <a:p>
            <a:pPr marL="0" indent="0">
              <a:lnSpc>
                <a:spcPct val="90000"/>
              </a:lnSpc>
              <a:buNone/>
            </a:pPr>
            <a:r>
              <a:rPr lang="en-US" sz="1600" dirty="0">
                <a:latin typeface="Courier"/>
                <a:cs typeface="Courier"/>
              </a:rPr>
              <a:t>12163 you</a:t>
            </a:r>
          </a:p>
          <a:p>
            <a:pPr marL="0" indent="0">
              <a:lnSpc>
                <a:spcPct val="90000"/>
              </a:lnSpc>
              <a:buNone/>
            </a:pPr>
            <a:r>
              <a:rPr lang="en-US" sz="1600" dirty="0">
                <a:latin typeface="Courier"/>
                <a:cs typeface="Courier"/>
              </a:rPr>
              <a:t>10839 my</a:t>
            </a:r>
          </a:p>
          <a:p>
            <a:pPr marL="0" indent="0">
              <a:lnSpc>
                <a:spcPct val="90000"/>
              </a:lnSpc>
              <a:buNone/>
            </a:pPr>
            <a:r>
              <a:rPr lang="en-US" sz="1600" dirty="0">
                <a:latin typeface="Courier"/>
                <a:cs typeface="Courier"/>
              </a:rPr>
              <a:t>10005 in</a:t>
            </a:r>
          </a:p>
          <a:p>
            <a:pPr marL="0" indent="0">
              <a:lnSpc>
                <a:spcPct val="90000"/>
              </a:lnSpc>
              <a:buNone/>
            </a:pPr>
            <a:r>
              <a:rPr lang="en-US" sz="1600" dirty="0">
                <a:latin typeface="Courier"/>
                <a:cs typeface="Courier"/>
              </a:rPr>
              <a:t>8954  d</a:t>
            </a:r>
          </a:p>
          <a:p>
            <a:pPr>
              <a:lnSpc>
                <a:spcPct val="90000"/>
              </a:lnSpc>
            </a:pPr>
            <a:endParaRPr lang="en-US" sz="1800" dirty="0">
              <a:latin typeface="+mn-lt"/>
            </a:endParaRPr>
          </a:p>
        </p:txBody>
      </p:sp>
      <p:sp>
        <p:nvSpPr>
          <p:cNvPr id="6" name="Rounded Rectangular Callout 5"/>
          <p:cNvSpPr/>
          <p:nvPr/>
        </p:nvSpPr>
        <p:spPr bwMode="auto">
          <a:xfrm>
            <a:off x="4419600" y="4031536"/>
            <a:ext cx="3429000" cy="609600"/>
          </a:xfrm>
          <a:prstGeom prst="wedgeRoundRectCallout">
            <a:avLst>
              <a:gd name="adj1" fmla="val -105310"/>
              <a:gd name="adj2" fmla="val 108014"/>
              <a:gd name="adj3" fmla="val 16667"/>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Lucida Sans" pitchFamily="-65" charset="0"/>
              </a:rPr>
              <a:t>What happened here?</a:t>
            </a:r>
          </a:p>
        </p:txBody>
      </p:sp>
    </p:spTree>
    <p:extLst>
      <p:ext uri="{BB962C8B-B14F-4D97-AF65-F5344CB8AC3E}">
        <p14:creationId xmlns:p14="http://schemas.microsoft.com/office/powerpoint/2010/main" val="11230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B9BE-8B11-6A4D-B09A-61BA89812691}"/>
              </a:ext>
            </a:extLst>
          </p:cNvPr>
          <p:cNvSpPr>
            <a:spLocks noGrp="1"/>
          </p:cNvSpPr>
          <p:nvPr>
            <p:ph type="title"/>
          </p:nvPr>
        </p:nvSpPr>
        <p:spPr/>
        <p:txBody>
          <a:bodyPr/>
          <a:lstStyle/>
          <a:p>
            <a:r>
              <a:rPr lang="en-US" dirty="0"/>
              <a:t>Issues in Tokenization</a:t>
            </a:r>
          </a:p>
        </p:txBody>
      </p:sp>
      <p:sp>
        <p:nvSpPr>
          <p:cNvPr id="3" name="Content Placeholder 2">
            <a:extLst>
              <a:ext uri="{FF2B5EF4-FFF2-40B4-BE49-F238E27FC236}">
                <a16:creationId xmlns:a16="http://schemas.microsoft.com/office/drawing/2014/main" id="{FBC2AD46-57B9-E94B-B914-E43733267BFB}"/>
              </a:ext>
            </a:extLst>
          </p:cNvPr>
          <p:cNvSpPr>
            <a:spLocks noGrp="1"/>
          </p:cNvSpPr>
          <p:nvPr>
            <p:ph idx="1"/>
          </p:nvPr>
        </p:nvSpPr>
        <p:spPr>
          <a:xfrm>
            <a:off x="822960" y="971550"/>
            <a:ext cx="7940040" cy="4171950"/>
          </a:xfrm>
        </p:spPr>
        <p:txBody>
          <a:bodyPr>
            <a:normAutofit fontScale="92500" lnSpcReduction="10000"/>
          </a:bodyPr>
          <a:lstStyle/>
          <a:p>
            <a:r>
              <a:rPr lang="en-US" dirty="0"/>
              <a:t>Can't just blindly remove punctuation:</a:t>
            </a:r>
          </a:p>
          <a:p>
            <a:pPr lvl="1"/>
            <a:r>
              <a:rPr lang="en-US" dirty="0">
                <a:solidFill>
                  <a:srgbClr val="0070C0"/>
                </a:solidFill>
              </a:rPr>
              <a:t>m.p.h., Ph.D., AT&amp;T, </a:t>
            </a:r>
            <a:r>
              <a:rPr lang="en-US" dirty="0" err="1">
                <a:solidFill>
                  <a:srgbClr val="0070C0"/>
                </a:solidFill>
              </a:rPr>
              <a:t>cap’n</a:t>
            </a:r>
            <a:endParaRPr lang="en-US" dirty="0"/>
          </a:p>
          <a:p>
            <a:pPr lvl="1"/>
            <a:r>
              <a:rPr lang="en-US" dirty="0"/>
              <a:t>prices </a:t>
            </a:r>
            <a:r>
              <a:rPr lang="en-US" dirty="0">
                <a:solidFill>
                  <a:srgbClr val="0070C0"/>
                </a:solidFill>
              </a:rPr>
              <a:t>($45.55</a:t>
            </a:r>
            <a:r>
              <a:rPr lang="en-US" dirty="0"/>
              <a:t>)</a:t>
            </a:r>
          </a:p>
          <a:p>
            <a:pPr lvl="1"/>
            <a:r>
              <a:rPr lang="en-US" dirty="0"/>
              <a:t>dates (</a:t>
            </a:r>
            <a:r>
              <a:rPr lang="en-US" dirty="0">
                <a:solidFill>
                  <a:srgbClr val="0070C0"/>
                </a:solidFill>
              </a:rPr>
              <a:t>01/02/06</a:t>
            </a:r>
            <a:r>
              <a:rPr lang="en-US" dirty="0"/>
              <a:t>)</a:t>
            </a:r>
          </a:p>
          <a:p>
            <a:pPr lvl="1"/>
            <a:r>
              <a:rPr lang="en-US" dirty="0"/>
              <a:t>URLs (</a:t>
            </a:r>
            <a:r>
              <a:rPr lang="en-US" dirty="0">
                <a:solidFill>
                  <a:srgbClr val="0070C0"/>
                </a:solidFill>
              </a:rPr>
              <a:t>http://</a:t>
            </a:r>
            <a:r>
              <a:rPr lang="en-US" dirty="0" err="1">
                <a:solidFill>
                  <a:srgbClr val="0070C0"/>
                </a:solidFill>
              </a:rPr>
              <a:t>www.stanford.edu</a:t>
            </a:r>
            <a:r>
              <a:rPr lang="en-US" dirty="0"/>
              <a:t>)</a:t>
            </a:r>
          </a:p>
          <a:p>
            <a:pPr lvl="1"/>
            <a:r>
              <a:rPr lang="en-US" dirty="0"/>
              <a:t>hashtags (</a:t>
            </a:r>
            <a:r>
              <a:rPr lang="en-US" dirty="0">
                <a:solidFill>
                  <a:srgbClr val="0070C0"/>
                </a:solidFill>
              </a:rPr>
              <a:t>#</a:t>
            </a:r>
            <a:r>
              <a:rPr lang="en-US" dirty="0" err="1">
                <a:solidFill>
                  <a:srgbClr val="0070C0"/>
                </a:solidFill>
              </a:rPr>
              <a:t>nlproc</a:t>
            </a:r>
            <a:r>
              <a:rPr lang="en-US" dirty="0"/>
              <a:t>)</a:t>
            </a:r>
          </a:p>
          <a:p>
            <a:pPr lvl="1"/>
            <a:r>
              <a:rPr lang="en-US" dirty="0"/>
              <a:t>email addresses (</a:t>
            </a:r>
            <a:r>
              <a:rPr lang="en-US" dirty="0" err="1">
                <a:solidFill>
                  <a:srgbClr val="0070C0"/>
                </a:solidFill>
              </a:rPr>
              <a:t>someone@cs.colorado.edu</a:t>
            </a:r>
            <a:r>
              <a:rPr lang="en-US" dirty="0"/>
              <a:t>)</a:t>
            </a:r>
          </a:p>
          <a:p>
            <a:r>
              <a:rPr lang="en-US" dirty="0"/>
              <a:t>Clitic: a word that doesn't stand on its own</a:t>
            </a:r>
          </a:p>
          <a:p>
            <a:pPr lvl="1"/>
            <a:r>
              <a:rPr lang="en-US" dirty="0">
                <a:solidFill>
                  <a:srgbClr val="0070C0"/>
                </a:solidFill>
              </a:rPr>
              <a:t>"are" </a:t>
            </a:r>
            <a:r>
              <a:rPr lang="en-US" dirty="0">
                <a:solidFill>
                  <a:schemeClr val="tx1"/>
                </a:solidFill>
              </a:rPr>
              <a:t>in</a:t>
            </a:r>
            <a:r>
              <a:rPr lang="en-US" dirty="0">
                <a:solidFill>
                  <a:srgbClr val="0070C0"/>
                </a:solidFill>
              </a:rPr>
              <a:t> we're, </a:t>
            </a:r>
            <a:r>
              <a:rPr lang="en-US" dirty="0">
                <a:sym typeface="Wingdings" pitchFamily="2" charset="2"/>
              </a:rPr>
              <a:t>French "</a:t>
            </a:r>
            <a:r>
              <a:rPr lang="en-US" dirty="0">
                <a:solidFill>
                  <a:srgbClr val="0070C0"/>
                </a:solidFill>
                <a:sym typeface="Wingdings" pitchFamily="2" charset="2"/>
              </a:rPr>
              <a:t>je</a:t>
            </a:r>
            <a:r>
              <a:rPr lang="en-US" dirty="0">
                <a:sym typeface="Wingdings" pitchFamily="2" charset="2"/>
              </a:rPr>
              <a:t>" in </a:t>
            </a:r>
            <a:r>
              <a:rPr lang="en-US" dirty="0" err="1">
                <a:solidFill>
                  <a:srgbClr val="0070C0"/>
                </a:solidFill>
                <a:sym typeface="Wingdings" pitchFamily="2" charset="2"/>
              </a:rPr>
              <a:t>j'ai</a:t>
            </a:r>
            <a:r>
              <a:rPr lang="en-US" dirty="0">
                <a:solidFill>
                  <a:srgbClr val="0070C0"/>
                </a:solidFill>
                <a:sym typeface="Wingdings" pitchFamily="2" charset="2"/>
              </a:rPr>
              <a:t>,</a:t>
            </a:r>
            <a:r>
              <a:rPr lang="en-US" dirty="0">
                <a:sym typeface="Wingdings" pitchFamily="2" charset="2"/>
              </a:rPr>
              <a:t> "</a:t>
            </a:r>
            <a:r>
              <a:rPr lang="en-US" dirty="0">
                <a:solidFill>
                  <a:srgbClr val="0070C0"/>
                </a:solidFill>
                <a:sym typeface="Wingdings" pitchFamily="2" charset="2"/>
              </a:rPr>
              <a:t>le</a:t>
            </a:r>
            <a:r>
              <a:rPr lang="en-US" dirty="0">
                <a:sym typeface="Wingdings" pitchFamily="2" charset="2"/>
              </a:rPr>
              <a:t>" in </a:t>
            </a:r>
            <a:r>
              <a:rPr lang="en-US" dirty="0" err="1">
                <a:solidFill>
                  <a:srgbClr val="0070C0"/>
                </a:solidFill>
                <a:sym typeface="Wingdings" pitchFamily="2" charset="2"/>
              </a:rPr>
              <a:t>l'honneur</a:t>
            </a:r>
            <a:endParaRPr lang="en-US" dirty="0">
              <a:solidFill>
                <a:srgbClr val="0070C0"/>
              </a:solidFill>
              <a:sym typeface="Wingdings" pitchFamily="2" charset="2"/>
            </a:endParaRPr>
          </a:p>
          <a:p>
            <a:r>
              <a:rPr lang="en-US" dirty="0">
                <a:solidFill>
                  <a:schemeClr val="tx1"/>
                </a:solidFill>
                <a:sym typeface="Wingdings" pitchFamily="2" charset="2"/>
              </a:rPr>
              <a:t>When should multiword expressions (MWE) be words?</a:t>
            </a:r>
          </a:p>
          <a:p>
            <a:pPr lvl="1"/>
            <a:r>
              <a:rPr lang="en-US" dirty="0">
                <a:solidFill>
                  <a:srgbClr val="0070C0"/>
                </a:solidFill>
              </a:rPr>
              <a:t>New York, rock ’n’ roll </a:t>
            </a:r>
            <a:endParaRPr lang="en-US" dirty="0">
              <a:solidFill>
                <a:schemeClr val="tx1"/>
              </a:solidFill>
            </a:endParaRPr>
          </a:p>
          <a:p>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12038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6D2-8EE5-0342-972F-66164E73080F}"/>
              </a:ext>
            </a:extLst>
          </p:cNvPr>
          <p:cNvSpPr>
            <a:spLocks noGrp="1"/>
          </p:cNvSpPr>
          <p:nvPr>
            <p:ph type="title"/>
          </p:nvPr>
        </p:nvSpPr>
        <p:spPr/>
        <p:txBody>
          <a:bodyPr/>
          <a:lstStyle/>
          <a:p>
            <a:r>
              <a:rPr lang="en-US" dirty="0"/>
              <a:t>Tokenization in NLTK</a:t>
            </a:r>
          </a:p>
        </p:txBody>
      </p:sp>
      <p:pic>
        <p:nvPicPr>
          <p:cNvPr id="5" name="Picture 4">
            <a:extLst>
              <a:ext uri="{FF2B5EF4-FFF2-40B4-BE49-F238E27FC236}">
                <a16:creationId xmlns:a16="http://schemas.microsoft.com/office/drawing/2014/main" id="{192D168F-4EBE-1143-A9C1-9DCDEFE5540E}"/>
              </a:ext>
            </a:extLst>
          </p:cNvPr>
          <p:cNvPicPr>
            <a:picLocks noChangeAspect="1"/>
          </p:cNvPicPr>
          <p:nvPr/>
        </p:nvPicPr>
        <p:blipFill rotWithShape="1">
          <a:blip r:embed="rId3"/>
          <a:srcRect b="724"/>
          <a:stretch/>
        </p:blipFill>
        <p:spPr>
          <a:xfrm>
            <a:off x="609599" y="1276351"/>
            <a:ext cx="8098625" cy="3048000"/>
          </a:xfrm>
          <a:prstGeom prst="rect">
            <a:avLst/>
          </a:prstGeom>
        </p:spPr>
      </p:pic>
      <p:sp>
        <p:nvSpPr>
          <p:cNvPr id="6" name="TextBox 5">
            <a:extLst>
              <a:ext uri="{FF2B5EF4-FFF2-40B4-BE49-F238E27FC236}">
                <a16:creationId xmlns:a16="http://schemas.microsoft.com/office/drawing/2014/main" id="{A7B0F141-57C8-F84C-A3E5-EBBADDCC748A}"/>
              </a:ext>
            </a:extLst>
          </p:cNvPr>
          <p:cNvSpPr txBox="1"/>
          <p:nvPr/>
        </p:nvSpPr>
        <p:spPr>
          <a:xfrm>
            <a:off x="1905001" y="749470"/>
            <a:ext cx="70866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Bird, </a:t>
            </a:r>
            <a:r>
              <a:rPr lang="en-US" sz="1600" dirty="0" err="1">
                <a:latin typeface="Calibri" panose="020F0502020204030204" pitchFamily="34" charset="0"/>
                <a:cs typeface="Calibri" panose="020F0502020204030204" pitchFamily="34" charset="0"/>
              </a:rPr>
              <a:t>Loper</a:t>
            </a:r>
            <a:r>
              <a:rPr lang="en-US" sz="1600" dirty="0">
                <a:latin typeface="Calibri" panose="020F0502020204030204" pitchFamily="34" charset="0"/>
                <a:cs typeface="Calibri" panose="020F0502020204030204" pitchFamily="34" charset="0"/>
              </a:rPr>
              <a:t> and Klein (2009), </a:t>
            </a:r>
            <a:r>
              <a:rPr lang="en-US" sz="1600" i="1" dirty="0">
                <a:latin typeface="Calibri" panose="020F0502020204030204" pitchFamily="34" charset="0"/>
                <a:cs typeface="Calibri" panose="020F0502020204030204" pitchFamily="34" charset="0"/>
              </a:rPr>
              <a:t>Natural Language Processing with Python</a:t>
            </a:r>
            <a:r>
              <a:rPr lang="en-US" sz="1600" dirty="0">
                <a:latin typeface="Calibri" panose="020F0502020204030204" pitchFamily="34" charset="0"/>
                <a:cs typeface="Calibri" panose="020F0502020204030204" pitchFamily="34" charset="0"/>
              </a:rPr>
              <a:t>. O’Reilly</a:t>
            </a:r>
          </a:p>
        </p:txBody>
      </p:sp>
    </p:spTree>
    <p:extLst>
      <p:ext uri="{BB962C8B-B14F-4D97-AF65-F5344CB8AC3E}">
        <p14:creationId xmlns:p14="http://schemas.microsoft.com/office/powerpoint/2010/main" val="3336225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152400"/>
            <a:ext cx="8610600" cy="742950"/>
          </a:xfrm>
        </p:spPr>
        <p:txBody>
          <a:bodyPr/>
          <a:lstStyle/>
          <a:p>
            <a:pPr eaLnBrk="1" hangingPunct="1"/>
            <a:r>
              <a:rPr lang="en-US" dirty="0"/>
              <a:t>Regular Expressions: Negation in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800" dirty="0">
                <a:solidFill>
                  <a:srgbClr val="000000"/>
                </a:solidFill>
                <a:latin typeface="Calibri"/>
                <a:cs typeface="Calibri"/>
              </a:rPr>
              <a:t>Negations</a:t>
            </a:r>
            <a:r>
              <a:rPr lang="en-US" sz="2800" dirty="0">
                <a:solidFill>
                  <a:srgbClr val="CC0000"/>
                </a:solidFill>
                <a:latin typeface="Courier" charset="0"/>
              </a:rPr>
              <a:t> [^</a:t>
            </a:r>
            <a:r>
              <a:rPr lang="en-US" sz="2800" dirty="0" err="1">
                <a:solidFill>
                  <a:srgbClr val="CC0000"/>
                </a:solidFill>
                <a:latin typeface="Courier" charset="0"/>
              </a:rPr>
              <a:t>Ss</a:t>
            </a:r>
            <a:r>
              <a:rPr lang="en-US" sz="2800" dirty="0">
                <a:solidFill>
                  <a:srgbClr val="CC0000"/>
                </a:solidFill>
                <a:latin typeface="Courier" charset="0"/>
              </a:rPr>
              <a:t>]</a:t>
            </a:r>
          </a:p>
          <a:p>
            <a:pPr lvl="1"/>
            <a:r>
              <a:rPr lang="en-US" sz="2400" dirty="0">
                <a:latin typeface="Calibri"/>
                <a:cs typeface="Calibri"/>
              </a:rPr>
              <a:t>Carat means negation only when first in []</a:t>
            </a:r>
          </a:p>
          <a:p>
            <a:pPr eaLnBrk="1" hangingPunct="1"/>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68260380"/>
              </p:ext>
            </p:extLst>
          </p:nvPr>
        </p:nvGraphicFramePr>
        <p:xfrm>
          <a:off x="457200" y="2495550"/>
          <a:ext cx="8382000" cy="2286000"/>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245364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a:solidFill>
                            <a:srgbClr val="CC0000"/>
                          </a:solidFill>
                          <a:latin typeface="Courier"/>
                          <a:cs typeface="Courier"/>
                        </a:rPr>
                        <a:t>[^A-Z]</a:t>
                      </a:r>
                      <a:endParaRPr lang="en-US" sz="2000" dirty="0"/>
                    </a:p>
                  </a:txBody>
                  <a:tcPr/>
                </a:tc>
                <a:tc>
                  <a:txBody>
                    <a:bodyPr/>
                    <a:lstStyle/>
                    <a:p>
                      <a:r>
                        <a:rPr lang="en-US" sz="2000" dirty="0"/>
                        <a:t>Not</a:t>
                      </a:r>
                      <a:r>
                        <a:rPr lang="en-US" sz="2000" baseline="0" dirty="0"/>
                        <a:t> an </a:t>
                      </a:r>
                      <a:r>
                        <a:rPr lang="en-US" sz="2000" dirty="0"/>
                        <a:t>upper case letter</a:t>
                      </a:r>
                    </a:p>
                  </a:txBody>
                  <a:tcPr/>
                </a:tc>
                <a:tc>
                  <a:txBody>
                    <a:bodyPr/>
                    <a:lstStyle/>
                    <a:p>
                      <a:r>
                        <a:rPr lang="en-US" sz="2000" dirty="0" err="1">
                          <a:latin typeface="Courier"/>
                          <a:cs typeface="Courier"/>
                        </a:rPr>
                        <a:t>O</a:t>
                      </a:r>
                      <a:r>
                        <a:rPr lang="en-US" sz="2000" u="sng" dirty="0" err="1">
                          <a:solidFill>
                            <a:srgbClr val="3366FF"/>
                          </a:solidFill>
                          <a:latin typeface="Courier"/>
                          <a:cs typeface="Courier"/>
                        </a:rPr>
                        <a:t>y</a:t>
                      </a:r>
                      <a:r>
                        <a:rPr lang="en-US" sz="2000" dirty="0" err="1">
                          <a:latin typeface="Courier"/>
                          <a:cs typeface="Courier"/>
                        </a:rPr>
                        <a:t>fn</a:t>
                      </a:r>
                      <a:r>
                        <a:rPr lang="en-US" sz="2000" dirty="0">
                          <a:latin typeface="Courier"/>
                          <a:cs typeface="Courier"/>
                        </a:rPr>
                        <a:t> </a:t>
                      </a:r>
                      <a:r>
                        <a:rPr lang="en-US" sz="2000" dirty="0" err="1">
                          <a:latin typeface="Courier"/>
                          <a:cs typeface="Courier"/>
                        </a:rPr>
                        <a:t>pripetchik</a:t>
                      </a:r>
                      <a:endParaRPr lang="en-US" sz="2000" dirty="0">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0000"/>
                          </a:solidFill>
                          <a:latin typeface="Courier"/>
                          <a:cs typeface="Courier"/>
                        </a:rPr>
                        <a:t>[^</a:t>
                      </a:r>
                      <a:r>
                        <a:rPr lang="en-US" sz="2000" dirty="0" err="1">
                          <a:solidFill>
                            <a:srgbClr val="CC0000"/>
                          </a:solidFill>
                          <a:latin typeface="Courier"/>
                          <a:cs typeface="Courier"/>
                        </a:rPr>
                        <a:t>Ss</a:t>
                      </a:r>
                      <a:r>
                        <a:rPr lang="en-US" sz="2000" dirty="0">
                          <a:solidFill>
                            <a:srgbClr val="CC0000"/>
                          </a:solidFill>
                          <a:latin typeface="Courier"/>
                          <a:cs typeface="Courier"/>
                        </a:rPr>
                        <a:t>]	</a:t>
                      </a:r>
                      <a:endParaRPr lang="en-US" sz="2000" dirty="0"/>
                    </a:p>
                  </a:txBody>
                  <a:tcPr/>
                </a:tc>
                <a:tc>
                  <a:txBody>
                    <a:bodyPr/>
                    <a:lstStyle/>
                    <a:p>
                      <a:r>
                        <a:rPr lang="en-US" sz="2000" dirty="0">
                          <a:solidFill>
                            <a:srgbClr val="000000"/>
                          </a:solidFill>
                        </a:rPr>
                        <a:t>Neither ‘S’ nor ‘s’</a:t>
                      </a:r>
                    </a:p>
                  </a:txBody>
                  <a:tcPr/>
                </a:tc>
                <a:tc>
                  <a:txBody>
                    <a:bodyPr/>
                    <a:lstStyle/>
                    <a:p>
                      <a:r>
                        <a:rPr lang="en-US" sz="2000" u="sng" dirty="0">
                          <a:solidFill>
                            <a:srgbClr val="3366FF"/>
                          </a:solidFill>
                          <a:latin typeface="Courier"/>
                          <a:cs typeface="Courier"/>
                        </a:rPr>
                        <a:t>I</a:t>
                      </a:r>
                      <a:r>
                        <a:rPr lang="en-US" sz="2000" u="none" dirty="0">
                          <a:solidFill>
                            <a:srgbClr val="000000"/>
                          </a:solidFill>
                          <a:latin typeface="Courier"/>
                          <a:cs typeface="Courier"/>
                        </a:rPr>
                        <a:t> have no exquisite reason”</a:t>
                      </a:r>
                    </a:p>
                  </a:txBody>
                  <a:tcPr/>
                </a:tc>
                <a:extLst>
                  <a:ext uri="{0D108BD9-81ED-4DB2-BD59-A6C34878D82A}">
                    <a16:rowId xmlns:a16="http://schemas.microsoft.com/office/drawing/2014/main" val="10002"/>
                  </a:ext>
                </a:extLst>
              </a:tr>
              <a:tr h="370840">
                <a:tc>
                  <a:txBody>
                    <a:bodyPr/>
                    <a:lstStyle/>
                    <a:p>
                      <a:r>
                        <a:rPr lang="en-US" sz="2000" dirty="0">
                          <a:solidFill>
                            <a:srgbClr val="CC0000"/>
                          </a:solidFill>
                          <a:latin typeface="Courier"/>
                          <a:cs typeface="Courier"/>
                        </a:rPr>
                        <a:t>[^e^]</a:t>
                      </a:r>
                      <a:endParaRPr lang="en-US" sz="2000" dirty="0"/>
                    </a:p>
                  </a:txBody>
                  <a:tcPr/>
                </a:tc>
                <a:tc>
                  <a:txBody>
                    <a:bodyPr/>
                    <a:lstStyle/>
                    <a:p>
                      <a:r>
                        <a:rPr lang="en-US" sz="2000" dirty="0"/>
                        <a:t>Neither e nor ^</a:t>
                      </a:r>
                    </a:p>
                  </a:txBody>
                  <a:tcPr/>
                </a:tc>
                <a:tc>
                  <a:txBody>
                    <a:bodyPr/>
                    <a:lstStyle/>
                    <a:p>
                      <a:r>
                        <a:rPr lang="en-US" sz="2000" dirty="0">
                          <a:latin typeface="Courier"/>
                          <a:cs typeface="Courier"/>
                        </a:rPr>
                        <a:t>Look h</a:t>
                      </a:r>
                      <a:r>
                        <a:rPr lang="en-US" sz="2000" u="sng" dirty="0">
                          <a:solidFill>
                            <a:srgbClr val="3366FF"/>
                          </a:solidFill>
                          <a:latin typeface="Courier"/>
                          <a:cs typeface="Courier"/>
                        </a:rPr>
                        <a:t>e</a:t>
                      </a:r>
                      <a:r>
                        <a:rPr lang="en-US" sz="2000" dirty="0">
                          <a:latin typeface="Courier"/>
                          <a:cs typeface="Courier"/>
                        </a:rPr>
                        <a:t>re</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a^b</a:t>
                      </a:r>
                      <a:endParaRPr lang="en-US" sz="2000" dirty="0"/>
                    </a:p>
                  </a:txBody>
                  <a:tcPr/>
                </a:tc>
                <a:tc>
                  <a:txBody>
                    <a:bodyPr/>
                    <a:lstStyle/>
                    <a:p>
                      <a:r>
                        <a:rPr lang="en-US" sz="2000" dirty="0"/>
                        <a:t>The pattern</a:t>
                      </a:r>
                      <a:r>
                        <a:rPr lang="en-US" sz="2000" baseline="0" dirty="0"/>
                        <a:t> a</a:t>
                      </a:r>
                      <a:r>
                        <a:rPr lang="en-US" sz="2000" dirty="0"/>
                        <a:t> carat</a:t>
                      </a:r>
                      <a:r>
                        <a:rPr lang="en-US" sz="2000" baseline="0" dirty="0"/>
                        <a:t> b</a:t>
                      </a:r>
                      <a:endParaRPr lang="en-US" sz="2000" dirty="0"/>
                    </a:p>
                  </a:txBody>
                  <a:tcPr/>
                </a:tc>
                <a:tc>
                  <a:txBody>
                    <a:bodyPr/>
                    <a:lstStyle/>
                    <a:p>
                      <a:r>
                        <a:rPr lang="en-US" sz="2000" dirty="0">
                          <a:latin typeface="Courier"/>
                          <a:cs typeface="Courier"/>
                        </a:rPr>
                        <a:t>Look up </a:t>
                      </a:r>
                      <a:r>
                        <a:rPr lang="en-US" sz="2000" u="sng" dirty="0" err="1">
                          <a:solidFill>
                            <a:srgbClr val="3366FF"/>
                          </a:solidFill>
                          <a:latin typeface="Courier"/>
                          <a:cs typeface="Courier"/>
                        </a:rPr>
                        <a:t>a^b</a:t>
                      </a:r>
                      <a:r>
                        <a:rPr lang="en-US" sz="2000" u="sng" dirty="0">
                          <a:solidFill>
                            <a:srgbClr val="3366FF"/>
                          </a:solidFill>
                          <a:latin typeface="Courier"/>
                          <a:cs typeface="Courier"/>
                        </a:rPr>
                        <a:t> </a:t>
                      </a:r>
                      <a:r>
                        <a:rPr lang="en-US" sz="2000" dirty="0">
                          <a:latin typeface="Courier"/>
                          <a:cs typeface="Courier"/>
                        </a:rPr>
                        <a:t>now</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45354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770B-C3D5-8549-A182-47BF19B68241}"/>
              </a:ext>
            </a:extLst>
          </p:cNvPr>
          <p:cNvSpPr>
            <a:spLocks noGrp="1"/>
          </p:cNvSpPr>
          <p:nvPr>
            <p:ph type="title"/>
          </p:nvPr>
        </p:nvSpPr>
        <p:spPr/>
        <p:txBody>
          <a:bodyPr/>
          <a:lstStyle/>
          <a:p>
            <a:r>
              <a:rPr lang="en-US" dirty="0"/>
              <a:t>Tokenization in languages without spaces </a:t>
            </a:r>
          </a:p>
        </p:txBody>
      </p:sp>
      <p:sp>
        <p:nvSpPr>
          <p:cNvPr id="3" name="Content Placeholder 2">
            <a:extLst>
              <a:ext uri="{FF2B5EF4-FFF2-40B4-BE49-F238E27FC236}">
                <a16:creationId xmlns:a16="http://schemas.microsoft.com/office/drawing/2014/main" id="{05C03CF6-57D8-B14D-ABE4-124A7C4B82F0}"/>
              </a:ext>
            </a:extLst>
          </p:cNvPr>
          <p:cNvSpPr>
            <a:spLocks noGrp="1"/>
          </p:cNvSpPr>
          <p:nvPr>
            <p:ph idx="1"/>
          </p:nvPr>
        </p:nvSpPr>
        <p:spPr/>
        <p:txBody>
          <a:bodyPr/>
          <a:lstStyle/>
          <a:p>
            <a:pPr marL="0" indent="0">
              <a:buNone/>
            </a:pPr>
            <a:r>
              <a:rPr lang="en-US" dirty="0"/>
              <a:t>Many languages (like Chinese, Japanese, Thai) don't use spaces to separate words!</a:t>
            </a:r>
          </a:p>
          <a:p>
            <a:pPr marL="0" indent="0">
              <a:buNone/>
            </a:pPr>
            <a:endParaRPr lang="en-US" dirty="0"/>
          </a:p>
          <a:p>
            <a:pPr marL="0" indent="0">
              <a:buNone/>
            </a:pPr>
            <a:r>
              <a:rPr lang="en-US" dirty="0"/>
              <a:t>How do we decide where the token boundaries should be?</a:t>
            </a:r>
          </a:p>
        </p:txBody>
      </p:sp>
    </p:spTree>
    <p:extLst>
      <p:ext uri="{BB962C8B-B14F-4D97-AF65-F5344CB8AC3E}">
        <p14:creationId xmlns:p14="http://schemas.microsoft.com/office/powerpoint/2010/main" val="1604621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F04-44A7-DC4D-8788-37DA0F961E1C}"/>
              </a:ext>
            </a:extLst>
          </p:cNvPr>
          <p:cNvSpPr>
            <a:spLocks noGrp="1"/>
          </p:cNvSpPr>
          <p:nvPr>
            <p:ph type="title"/>
          </p:nvPr>
        </p:nvSpPr>
        <p:spPr/>
        <p:txBody>
          <a:bodyPr/>
          <a:lstStyle/>
          <a:p>
            <a:r>
              <a:rPr lang="en-US" dirty="0"/>
              <a:t>Word tokenization in Chinese</a:t>
            </a:r>
          </a:p>
        </p:txBody>
      </p:sp>
      <p:sp>
        <p:nvSpPr>
          <p:cNvPr id="3" name="Content Placeholder 2">
            <a:extLst>
              <a:ext uri="{FF2B5EF4-FFF2-40B4-BE49-F238E27FC236}">
                <a16:creationId xmlns:a16="http://schemas.microsoft.com/office/drawing/2014/main" id="{62094314-FDE4-4349-8378-3366BCD9E8C3}"/>
              </a:ext>
            </a:extLst>
          </p:cNvPr>
          <p:cNvSpPr>
            <a:spLocks noGrp="1"/>
          </p:cNvSpPr>
          <p:nvPr>
            <p:ph idx="1"/>
          </p:nvPr>
        </p:nvSpPr>
        <p:spPr>
          <a:xfrm>
            <a:off x="609600" y="1200150"/>
            <a:ext cx="8229600" cy="3429000"/>
          </a:xfrm>
        </p:spPr>
        <p:txBody>
          <a:bodyPr/>
          <a:lstStyle/>
          <a:p>
            <a:pPr marL="0" indent="0">
              <a:buNone/>
            </a:pPr>
            <a:r>
              <a:rPr lang="en-US" dirty="0"/>
              <a:t>Chinese words are composed of characters called "</a:t>
            </a:r>
            <a:r>
              <a:rPr lang="en-US" b="1" dirty="0" err="1"/>
              <a:t>hanzi</a:t>
            </a:r>
            <a:r>
              <a:rPr lang="en-US" b="1" dirty="0"/>
              <a:t>" </a:t>
            </a:r>
            <a:r>
              <a:rPr lang="en-US" dirty="0"/>
              <a:t>(or sometimes just "</a:t>
            </a:r>
            <a:r>
              <a:rPr lang="en-US" b="1" dirty="0" err="1"/>
              <a:t>zi</a:t>
            </a:r>
            <a:r>
              <a:rPr lang="en-US" dirty="0"/>
              <a:t>")</a:t>
            </a:r>
          </a:p>
          <a:p>
            <a:pPr marL="0" indent="0">
              <a:buNone/>
            </a:pPr>
            <a:r>
              <a:rPr lang="en-US" dirty="0"/>
              <a:t>Each one represents a meaning unit called a morpheme.</a:t>
            </a:r>
          </a:p>
          <a:p>
            <a:pPr marL="0" indent="0">
              <a:buNone/>
            </a:pPr>
            <a:r>
              <a:rPr lang="en-US" dirty="0"/>
              <a:t>Each word has on average 2.4 of them.</a:t>
            </a:r>
          </a:p>
          <a:p>
            <a:pPr marL="0" indent="0">
              <a:buNone/>
            </a:pPr>
            <a:r>
              <a:rPr lang="en-US" dirty="0"/>
              <a:t>But deciding what counts as a word is complex and not agreed upon.</a:t>
            </a:r>
          </a:p>
        </p:txBody>
      </p:sp>
    </p:spTree>
    <p:extLst>
      <p:ext uri="{BB962C8B-B14F-4D97-AF65-F5344CB8AC3E}">
        <p14:creationId xmlns:p14="http://schemas.microsoft.com/office/powerpoint/2010/main" val="868555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4" name="Rectangle 3">
            <a:extLst>
              <a:ext uri="{FF2B5EF4-FFF2-40B4-BE49-F238E27FC236}">
                <a16:creationId xmlns:a16="http://schemas.microsoft.com/office/drawing/2014/main" id="{226D8646-59E8-A04D-8B06-B47E312518DA}"/>
              </a:ext>
            </a:extLst>
          </p:cNvPr>
          <p:cNvSpPr/>
          <p:nvPr/>
        </p:nvSpPr>
        <p:spPr>
          <a:xfrm>
            <a:off x="546464" y="1943100"/>
            <a:ext cx="5562600" cy="289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759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71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43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Tree>
    <p:extLst>
      <p:ext uri="{BB962C8B-B14F-4D97-AF65-F5344CB8AC3E}">
        <p14:creationId xmlns:p14="http://schemas.microsoft.com/office/powerpoint/2010/main" val="3994613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Word tokenization / segmentation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200150"/>
            <a:ext cx="8168640" cy="3429000"/>
          </a:xfrm>
        </p:spPr>
        <p:txBody>
          <a:bodyPr>
            <a:normAutofit/>
          </a:bodyPr>
          <a:lstStyle/>
          <a:p>
            <a:pPr marL="0" indent="0">
              <a:buNone/>
            </a:pPr>
            <a:r>
              <a:rPr lang="en-US" dirty="0"/>
              <a:t>So in Chinese it's common to just treat each character (</a:t>
            </a:r>
            <a:r>
              <a:rPr lang="en-US" dirty="0" err="1"/>
              <a:t>zi</a:t>
            </a:r>
            <a:r>
              <a:rPr lang="en-US" dirty="0"/>
              <a:t>) as a token.</a:t>
            </a:r>
          </a:p>
          <a:p>
            <a:pPr marL="473075" indent="-236538">
              <a:buFont typeface="Arial" panose="020B0604020202020204" pitchFamily="34" charset="0"/>
              <a:buChar char="•"/>
            </a:pPr>
            <a:r>
              <a:rPr lang="en-US" dirty="0"/>
              <a:t>So the </a:t>
            </a:r>
            <a:r>
              <a:rPr lang="en-US" b="1" dirty="0"/>
              <a:t>segmentation</a:t>
            </a:r>
            <a:r>
              <a:rPr lang="en-US" dirty="0"/>
              <a:t> step is very simple</a:t>
            </a:r>
          </a:p>
          <a:p>
            <a:pPr marL="0" indent="0">
              <a:buNone/>
            </a:pPr>
            <a:r>
              <a:rPr lang="en-US" dirty="0"/>
              <a:t>In other languages (like Thai and Japanese), more complex word segmentation is required.</a:t>
            </a:r>
          </a:p>
          <a:p>
            <a:pPr marL="514350" indent="-276225">
              <a:buFont typeface="Arial" panose="020B0604020202020204" pitchFamily="34" charset="0"/>
              <a:buChar char="•"/>
            </a:pPr>
            <a:r>
              <a:rPr lang="en-US" dirty="0"/>
              <a:t>The standard algorithms are neural sequence models trained by supervised machine learning.</a:t>
            </a:r>
          </a:p>
        </p:txBody>
      </p:sp>
    </p:spTree>
    <p:extLst>
      <p:ext uri="{BB962C8B-B14F-4D97-AF65-F5344CB8AC3E}">
        <p14:creationId xmlns:p14="http://schemas.microsoft.com/office/powerpoint/2010/main" val="325684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5257332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52064707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Another option for text tokenization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047750"/>
            <a:ext cx="7543801" cy="3810000"/>
          </a:xfrm>
        </p:spPr>
        <p:txBody>
          <a:bodyPr>
            <a:normAutofit/>
          </a:bodyPr>
          <a:lstStyle/>
          <a:p>
            <a:pPr marL="0" indent="0">
              <a:buNone/>
            </a:pPr>
            <a:r>
              <a:rPr lang="en-US" dirty="0"/>
              <a:t>Instead of </a:t>
            </a:r>
          </a:p>
          <a:p>
            <a:pPr marL="458788" indent="-225425">
              <a:buFont typeface="Arial" panose="020B0604020202020204" pitchFamily="34" charset="0"/>
              <a:buChar char="•"/>
            </a:pPr>
            <a:r>
              <a:rPr lang="en-US" dirty="0"/>
              <a:t>white-space segmentation</a:t>
            </a:r>
          </a:p>
          <a:p>
            <a:pPr marL="458788" indent="-225425">
              <a:buFont typeface="Arial" panose="020B0604020202020204" pitchFamily="34" charset="0"/>
              <a:buChar char="•"/>
            </a:pPr>
            <a:r>
              <a:rPr lang="en-US" dirty="0"/>
              <a:t>single-character segmentation </a:t>
            </a:r>
          </a:p>
          <a:p>
            <a:pPr marL="458788" indent="-225425">
              <a:buFont typeface="Arial" panose="020B0604020202020204" pitchFamily="34" charset="0"/>
              <a:buChar char="•"/>
            </a:pPr>
            <a:endParaRPr lang="en-US" sz="200" dirty="0"/>
          </a:p>
          <a:p>
            <a:pPr marL="0" indent="0">
              <a:buNone/>
            </a:pPr>
            <a:r>
              <a:rPr lang="en-US" b="1" dirty="0"/>
              <a:t>Use the data </a:t>
            </a:r>
            <a:r>
              <a:rPr lang="en-US" dirty="0"/>
              <a:t>to tell us how to tokenize.</a:t>
            </a:r>
          </a:p>
          <a:p>
            <a:pPr marL="0" indent="0">
              <a:buNone/>
            </a:pPr>
            <a:endParaRPr lang="en-US" sz="200" dirty="0"/>
          </a:p>
          <a:p>
            <a:pPr marL="0" indent="0">
              <a:buNone/>
            </a:pPr>
            <a:r>
              <a:rPr lang="en-US" b="1" dirty="0" err="1"/>
              <a:t>Subword</a:t>
            </a:r>
            <a:r>
              <a:rPr lang="en-US" b="1" dirty="0"/>
              <a:t> tokenization </a:t>
            </a:r>
            <a:r>
              <a:rPr lang="en-US" dirty="0"/>
              <a:t>(because tokens can be parts of words as well as whole words)</a:t>
            </a:r>
          </a:p>
        </p:txBody>
      </p:sp>
    </p:spTree>
    <p:extLst>
      <p:ext uri="{BB962C8B-B14F-4D97-AF65-F5344CB8AC3E}">
        <p14:creationId xmlns:p14="http://schemas.microsoft.com/office/powerpoint/2010/main" val="13266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90600" y="409575"/>
            <a:ext cx="7772400" cy="742950"/>
          </a:xfrm>
        </p:spPr>
        <p:txBody>
          <a:bodyPr/>
          <a:lstStyle/>
          <a:p>
            <a:pPr eaLnBrk="1" hangingPunct="1"/>
            <a:r>
              <a:rPr lang="en-US" dirty="0"/>
              <a:t>Regular Expressions: More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400" dirty="0">
                <a:solidFill>
                  <a:srgbClr val="000000"/>
                </a:solidFill>
                <a:latin typeface="Calibri"/>
                <a:cs typeface="Calibri"/>
              </a:rPr>
              <a:t>Woodchuck is another name for groundhog</a:t>
            </a:r>
            <a:r>
              <a:rPr lang="en-US" sz="2400" dirty="0"/>
              <a:t>!</a:t>
            </a:r>
          </a:p>
          <a:p>
            <a:pPr eaLnBrk="1" hangingPunct="1"/>
            <a:r>
              <a:rPr lang="en-US" sz="2400" dirty="0"/>
              <a:t>The pipe | for disjunction</a:t>
            </a:r>
          </a:p>
          <a:p>
            <a:pPr eaLnBrk="1" hangingPunct="1"/>
            <a:endParaRPr lang="en-US" dirty="0">
              <a:solidFill>
                <a:srgbClr val="CC0000"/>
              </a:solidFill>
              <a:latin typeface="Courier"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36757201"/>
              </p:ext>
            </p:extLst>
          </p:nvPr>
        </p:nvGraphicFramePr>
        <p:xfrm>
          <a:off x="304800" y="2724150"/>
          <a:ext cx="5638800" cy="19812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groundhog</a:t>
                      </a:r>
                      <a:r>
                        <a:rPr lang="en-US" sz="2000" b="1" dirty="0" err="1">
                          <a:solidFill>
                            <a:srgbClr val="CC0000"/>
                          </a:solidFill>
                          <a:latin typeface="Courier"/>
                          <a:cs typeface="Courier"/>
                        </a:rPr>
                        <a:t>|</a:t>
                      </a:r>
                      <a:r>
                        <a:rPr lang="en-US" sz="2000" dirty="0" err="1">
                          <a:solidFill>
                            <a:srgbClr val="CC0000"/>
                          </a:solidFill>
                          <a:latin typeface="Courier"/>
                          <a:cs typeface="Courier"/>
                        </a:rPr>
                        <a:t>woodchuck</a:t>
                      </a:r>
                      <a:endParaRPr lang="en-US" sz="2000" dirty="0"/>
                    </a:p>
                  </a:txBody>
                  <a:tcPr/>
                </a:tc>
                <a:tc>
                  <a:txBody>
                    <a:bodyPr/>
                    <a:lstStyle/>
                    <a:p>
                      <a:r>
                        <a:rPr lang="en-US" sz="2000" dirty="0">
                          <a:latin typeface="Courier" pitchFamily="2" charset="0"/>
                        </a:rPr>
                        <a:t>woodchuck</a:t>
                      </a: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yours</a:t>
                      </a:r>
                      <a:r>
                        <a:rPr lang="en-US" sz="2000" b="1" dirty="0" err="1">
                          <a:solidFill>
                            <a:srgbClr val="CC0000"/>
                          </a:solidFill>
                          <a:latin typeface="Courier"/>
                          <a:cs typeface="Courier"/>
                        </a:rPr>
                        <a:t>|</a:t>
                      </a:r>
                      <a:r>
                        <a:rPr lang="en-US" sz="2000" dirty="0" err="1">
                          <a:solidFill>
                            <a:srgbClr val="CC0000"/>
                          </a:solidFill>
                          <a:latin typeface="Courier"/>
                          <a:cs typeface="Courier"/>
                        </a:rPr>
                        <a:t>mine</a:t>
                      </a:r>
                      <a:endParaRPr lang="en-US" sz="2000" dirty="0"/>
                    </a:p>
                  </a:txBody>
                  <a:tcPr/>
                </a:tc>
                <a:tc>
                  <a:txBody>
                    <a:bodyPr/>
                    <a:lstStyle/>
                    <a:p>
                      <a:r>
                        <a:rPr lang="en-US" sz="2000" dirty="0">
                          <a:solidFill>
                            <a:srgbClr val="000000"/>
                          </a:solidFill>
                          <a:latin typeface="Courier"/>
                          <a:cs typeface="Courier"/>
                        </a:rPr>
                        <a:t>yours</a:t>
                      </a: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a</a:t>
                      </a:r>
                      <a:r>
                        <a:rPr lang="en-US" sz="2000" b="1" dirty="0" err="1">
                          <a:solidFill>
                            <a:srgbClr val="CC0000"/>
                          </a:solidFill>
                          <a:latin typeface="Courier"/>
                          <a:cs typeface="Courier"/>
                        </a:rPr>
                        <a:t>|</a:t>
                      </a:r>
                      <a:r>
                        <a:rPr lang="en-US" sz="2000" dirty="0" err="1">
                          <a:solidFill>
                            <a:srgbClr val="CC0000"/>
                          </a:solidFill>
                          <a:latin typeface="Courier"/>
                          <a:cs typeface="Courier"/>
                        </a:rPr>
                        <a:t>b</a:t>
                      </a:r>
                      <a:r>
                        <a:rPr lang="en-US" sz="2000" b="1" dirty="0" err="1">
                          <a:solidFill>
                            <a:srgbClr val="CC0000"/>
                          </a:solidFill>
                          <a:latin typeface="Courier"/>
                          <a:cs typeface="Courier"/>
                        </a:rPr>
                        <a:t>|</a:t>
                      </a:r>
                      <a:r>
                        <a:rPr lang="en-US" sz="2000" dirty="0" err="1">
                          <a:solidFill>
                            <a:srgbClr val="CC0000"/>
                          </a:solidFill>
                          <a:latin typeface="Courier"/>
                          <a:cs typeface="Courier"/>
                        </a:rPr>
                        <a:t>c</a:t>
                      </a:r>
                      <a:endParaRPr lang="en-US" sz="2000" dirty="0"/>
                    </a:p>
                  </a:txBody>
                  <a:tcPr/>
                </a:tc>
                <a:tc>
                  <a:txBody>
                    <a:bodyPr/>
                    <a:lstStyle/>
                    <a:p>
                      <a:r>
                        <a:rPr lang="en-US" sz="2000" dirty="0"/>
                        <a:t>= </a:t>
                      </a:r>
                      <a:r>
                        <a:rPr lang="en-US" sz="2000" dirty="0">
                          <a:solidFill>
                            <a:srgbClr val="FF0000"/>
                          </a:solidFill>
                          <a:latin typeface="Calibri"/>
                          <a:cs typeface="Calibri"/>
                        </a:rPr>
                        <a:t>[</a:t>
                      </a:r>
                      <a:r>
                        <a:rPr lang="en-US" sz="2000" dirty="0" err="1">
                          <a:solidFill>
                            <a:srgbClr val="FF0000"/>
                          </a:solidFill>
                          <a:latin typeface="Calibri"/>
                          <a:cs typeface="Calibri"/>
                        </a:rPr>
                        <a:t>abc</a:t>
                      </a:r>
                      <a:r>
                        <a:rPr lang="en-US" sz="2000" dirty="0">
                          <a:solidFill>
                            <a:srgbClr val="FF0000"/>
                          </a:solidFill>
                          <a:latin typeface="Calibri"/>
                          <a:cs typeface="Calibri"/>
                        </a:rPr>
                        <a:t>]</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solidFill>
                            <a:srgbClr val="CC0000"/>
                          </a:solidFill>
                          <a:latin typeface="Courier"/>
                          <a:cs typeface="Courier"/>
                        </a:rPr>
                        <a:t>[</a:t>
                      </a:r>
                      <a:r>
                        <a:rPr lang="en-US" sz="1900" dirty="0" err="1">
                          <a:solidFill>
                            <a:srgbClr val="CC0000"/>
                          </a:solidFill>
                          <a:latin typeface="Courier"/>
                          <a:cs typeface="Courier"/>
                        </a:rPr>
                        <a:t>gG</a:t>
                      </a:r>
                      <a:r>
                        <a:rPr lang="en-US" sz="1900" dirty="0">
                          <a:solidFill>
                            <a:srgbClr val="CC0000"/>
                          </a:solidFill>
                          <a:latin typeface="Courier"/>
                          <a:cs typeface="Courier"/>
                        </a:rPr>
                        <a:t>]</a:t>
                      </a:r>
                      <a:r>
                        <a:rPr lang="en-US" sz="1900" dirty="0" err="1">
                          <a:solidFill>
                            <a:srgbClr val="CC0000"/>
                          </a:solidFill>
                          <a:latin typeface="Courier"/>
                          <a:cs typeface="Courier"/>
                        </a:rPr>
                        <a:t>roundhog</a:t>
                      </a:r>
                      <a:r>
                        <a:rPr lang="en-US" sz="1900" b="1" dirty="0">
                          <a:solidFill>
                            <a:srgbClr val="CC0000"/>
                          </a:solidFill>
                          <a:latin typeface="Courier"/>
                          <a:cs typeface="Courier"/>
                        </a:rPr>
                        <a:t>|</a:t>
                      </a:r>
                      <a:r>
                        <a:rPr lang="en-US" sz="1900" dirty="0">
                          <a:solidFill>
                            <a:srgbClr val="CC0000"/>
                          </a:solidFill>
                          <a:latin typeface="Courier"/>
                          <a:cs typeface="Courier"/>
                        </a:rPr>
                        <a:t>[</a:t>
                      </a:r>
                      <a:r>
                        <a:rPr lang="en-US" sz="1900" dirty="0" err="1">
                          <a:solidFill>
                            <a:srgbClr val="CC0000"/>
                          </a:solidFill>
                          <a:latin typeface="Courier"/>
                          <a:cs typeface="Courier"/>
                        </a:rPr>
                        <a:t>Ww</a:t>
                      </a:r>
                      <a:r>
                        <a:rPr lang="en-US" sz="1900" dirty="0">
                          <a:solidFill>
                            <a:srgbClr val="CC0000"/>
                          </a:solidFill>
                          <a:latin typeface="Courier"/>
                          <a:cs typeface="Courier"/>
                        </a:rPr>
                        <a:t>]</a:t>
                      </a:r>
                      <a:r>
                        <a:rPr lang="en-US" sz="1900" dirty="0" err="1">
                          <a:solidFill>
                            <a:srgbClr val="CC0000"/>
                          </a:solidFill>
                          <a:latin typeface="Courier"/>
                          <a:cs typeface="Courier"/>
                        </a:rPr>
                        <a:t>oodchuck</a:t>
                      </a:r>
                      <a:endParaRPr lang="en-US" sz="1900" dirty="0"/>
                    </a:p>
                  </a:txBody>
                  <a:tcPr/>
                </a:tc>
                <a:tc>
                  <a:txBody>
                    <a:bodyPr/>
                    <a:lstStyle/>
                    <a:p>
                      <a:r>
                        <a:rPr lang="en-US" sz="2000" dirty="0">
                          <a:latin typeface="Courier" pitchFamily="2" charset="0"/>
                        </a:rPr>
                        <a:t>Woodchuck</a:t>
                      </a:r>
                      <a:endParaRPr lang="en-US" sz="2000" dirty="0">
                        <a:solidFill>
                          <a:srgbClr val="FF0000"/>
                        </a:solidFill>
                        <a:latin typeface="Courier" pitchFamily="2" charset="0"/>
                        <a:cs typeface="Calibri"/>
                      </a:endParaRPr>
                    </a:p>
                  </a:txBody>
                  <a:tcPr/>
                </a:tc>
                <a:extLst>
                  <a:ext uri="{0D108BD9-81ED-4DB2-BD59-A6C34878D82A}">
                    <a16:rowId xmlns:a16="http://schemas.microsoft.com/office/drawing/2014/main" val="10004"/>
                  </a:ext>
                </a:extLst>
              </a:tr>
            </a:tbl>
          </a:graphicData>
        </a:graphic>
      </p:graphicFrame>
      <p:pic>
        <p:nvPicPr>
          <p:cNvPr id="7" name="Picture 6"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71" y="2724149"/>
            <a:ext cx="2749991" cy="2062493"/>
          </a:xfrm>
          <a:prstGeom prst="rect">
            <a:avLst/>
          </a:prstGeom>
        </p:spPr>
      </p:pic>
    </p:spTree>
    <p:extLst>
      <p:ext uri="{BB962C8B-B14F-4D97-AF65-F5344CB8AC3E}">
        <p14:creationId xmlns:p14="http://schemas.microsoft.com/office/powerpoint/2010/main" val="2422643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0E2F-EE2A-E642-BFD0-9E347330A177}"/>
              </a:ext>
            </a:extLst>
          </p:cNvPr>
          <p:cNvSpPr>
            <a:spLocks noGrp="1"/>
          </p:cNvSpPr>
          <p:nvPr>
            <p:ph type="title"/>
          </p:nvPr>
        </p:nvSpPr>
        <p:spPr/>
        <p:txBody>
          <a:bodyPr>
            <a:normAutofit/>
          </a:bodyPr>
          <a:lstStyle/>
          <a:p>
            <a:r>
              <a:rPr lang="en-US" dirty="0" err="1"/>
              <a:t>Subword</a:t>
            </a:r>
            <a:r>
              <a:rPr lang="en-US" dirty="0"/>
              <a:t> tokenization</a:t>
            </a:r>
          </a:p>
        </p:txBody>
      </p:sp>
      <p:sp>
        <p:nvSpPr>
          <p:cNvPr id="3" name="Content Placeholder 2">
            <a:extLst>
              <a:ext uri="{FF2B5EF4-FFF2-40B4-BE49-F238E27FC236}">
                <a16:creationId xmlns:a16="http://schemas.microsoft.com/office/drawing/2014/main" id="{EE78749E-F2D9-8A47-AD4D-D41E36DCE5D2}"/>
              </a:ext>
            </a:extLst>
          </p:cNvPr>
          <p:cNvSpPr>
            <a:spLocks noGrp="1"/>
          </p:cNvSpPr>
          <p:nvPr>
            <p:ph idx="1"/>
          </p:nvPr>
        </p:nvSpPr>
        <p:spPr>
          <a:xfrm>
            <a:off x="822960" y="1200150"/>
            <a:ext cx="7940040" cy="3943350"/>
          </a:xfrm>
        </p:spPr>
        <p:txBody>
          <a:bodyPr>
            <a:normAutofit fontScale="92500"/>
          </a:bodyPr>
          <a:lstStyle/>
          <a:p>
            <a:r>
              <a:rPr lang="en-US" sz="3200" dirty="0"/>
              <a:t>Three common algorithms:</a:t>
            </a:r>
          </a:p>
          <a:p>
            <a:pPr lvl="1"/>
            <a:r>
              <a:rPr lang="en-US" sz="2800" b="1" dirty="0"/>
              <a:t>Byte-Pair Encoding (BPE) </a:t>
            </a:r>
            <a:r>
              <a:rPr lang="en-US" sz="2800" dirty="0"/>
              <a:t>(</a:t>
            </a:r>
            <a:r>
              <a:rPr lang="en-US" sz="2800" dirty="0" err="1"/>
              <a:t>Sennrich</a:t>
            </a:r>
            <a:r>
              <a:rPr lang="en-US" sz="2800" dirty="0"/>
              <a:t> et al., 2016)</a:t>
            </a:r>
          </a:p>
          <a:p>
            <a:pPr lvl="1"/>
            <a:r>
              <a:rPr lang="en-US" sz="2800" b="1" dirty="0"/>
              <a:t>Unigram language modeling tokenization </a:t>
            </a:r>
            <a:r>
              <a:rPr lang="en-US" sz="2800" dirty="0"/>
              <a:t>(Kudo, 2018)</a:t>
            </a:r>
          </a:p>
          <a:p>
            <a:pPr lvl="1"/>
            <a:r>
              <a:rPr lang="en-US" sz="2800" b="1" dirty="0" err="1"/>
              <a:t>WordPiece</a:t>
            </a:r>
            <a:r>
              <a:rPr lang="en-US" sz="2800" b="1" dirty="0"/>
              <a:t> </a:t>
            </a:r>
            <a:r>
              <a:rPr lang="en-US" sz="2800" dirty="0"/>
              <a:t>(Schuster and Nakajima, 2012)</a:t>
            </a:r>
          </a:p>
          <a:p>
            <a:r>
              <a:rPr lang="en-US" sz="3000" dirty="0"/>
              <a:t>All have 2 parts:</a:t>
            </a:r>
          </a:p>
          <a:p>
            <a:pPr lvl="1"/>
            <a:r>
              <a:rPr lang="en-US" sz="2600" dirty="0"/>
              <a:t>A token </a:t>
            </a:r>
            <a:r>
              <a:rPr lang="en-US" sz="2600" b="1" dirty="0"/>
              <a:t>learner</a:t>
            </a:r>
            <a:r>
              <a:rPr lang="en-US" sz="2600" dirty="0"/>
              <a:t> that takes a raw training corpus and induces a vocabulary (a set of tokens). </a:t>
            </a:r>
          </a:p>
          <a:p>
            <a:pPr lvl="1"/>
            <a:r>
              <a:rPr lang="en-US" sz="2600" dirty="0"/>
              <a:t>A token </a:t>
            </a:r>
            <a:r>
              <a:rPr lang="en-US" sz="2600" b="1" dirty="0" err="1"/>
              <a:t>segmenter</a:t>
            </a:r>
            <a:r>
              <a:rPr lang="en-US" sz="2600" dirty="0"/>
              <a:t> that takes a raw test sentence and tokenizes it according to that vocabulary</a:t>
            </a:r>
            <a:endParaRPr lang="en-US" sz="3500" dirty="0"/>
          </a:p>
          <a:p>
            <a:endParaRPr lang="en-US" dirty="0"/>
          </a:p>
        </p:txBody>
      </p:sp>
    </p:spTree>
    <p:extLst>
      <p:ext uri="{BB962C8B-B14F-4D97-AF65-F5344CB8AC3E}">
        <p14:creationId xmlns:p14="http://schemas.microsoft.com/office/powerpoint/2010/main" val="28106255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6DBC-1841-5A4A-8BA4-FBF3E9823153}"/>
              </a:ext>
            </a:extLst>
          </p:cNvPr>
          <p:cNvSpPr>
            <a:spLocks noGrp="1"/>
          </p:cNvSpPr>
          <p:nvPr>
            <p:ph type="title"/>
          </p:nvPr>
        </p:nvSpPr>
        <p:spPr/>
        <p:txBody>
          <a:bodyPr/>
          <a:lstStyle/>
          <a:p>
            <a:r>
              <a:rPr lang="en-US" dirty="0"/>
              <a:t>Byte Pair Encoding (BPE) token learner</a:t>
            </a:r>
          </a:p>
        </p:txBody>
      </p:sp>
      <p:sp>
        <p:nvSpPr>
          <p:cNvPr id="3" name="Content Placeholder 2">
            <a:extLst>
              <a:ext uri="{FF2B5EF4-FFF2-40B4-BE49-F238E27FC236}">
                <a16:creationId xmlns:a16="http://schemas.microsoft.com/office/drawing/2014/main" id="{C4705ACC-321F-EA41-89C7-743AA17FB6D9}"/>
              </a:ext>
            </a:extLst>
          </p:cNvPr>
          <p:cNvSpPr>
            <a:spLocks noGrp="1"/>
          </p:cNvSpPr>
          <p:nvPr>
            <p:ph idx="1"/>
          </p:nvPr>
        </p:nvSpPr>
        <p:spPr>
          <a:xfrm>
            <a:off x="822960" y="1200150"/>
            <a:ext cx="7543801" cy="3823648"/>
          </a:xfrm>
        </p:spPr>
        <p:txBody>
          <a:bodyPr>
            <a:normAutofit/>
          </a:bodyPr>
          <a:lstStyle/>
          <a:p>
            <a:pPr marL="0" indent="0">
              <a:buNone/>
            </a:pPr>
            <a:r>
              <a:rPr lang="en-US" dirty="0"/>
              <a:t>Let vocabulary be the set of all individual characters </a:t>
            </a:r>
          </a:p>
          <a:p>
            <a:pPr marL="0" indent="0">
              <a:buNone/>
            </a:pPr>
            <a:r>
              <a:rPr lang="en-US" dirty="0"/>
              <a:t>	= {A, B, C, D,…, a, b, c, d….}</a:t>
            </a:r>
          </a:p>
          <a:p>
            <a:r>
              <a:rPr lang="en-US" dirty="0"/>
              <a:t>Repeat:</a:t>
            </a:r>
          </a:p>
          <a:p>
            <a:pPr lvl="1"/>
            <a:r>
              <a:rPr lang="en-US" dirty="0"/>
              <a:t>Choose the two symbols that are most frequently adjacent in the training corpus (say 'A', 'B') </a:t>
            </a:r>
          </a:p>
          <a:p>
            <a:pPr lvl="1"/>
            <a:r>
              <a:rPr lang="en-US" dirty="0"/>
              <a:t>Add a new merged symbol 'AB' to the vocabulary</a:t>
            </a:r>
          </a:p>
          <a:p>
            <a:pPr lvl="1"/>
            <a:r>
              <a:rPr lang="en-US" dirty="0"/>
              <a:t>Replace every adjacent 'A' 'B' in the corpus with 'AB'. </a:t>
            </a:r>
          </a:p>
          <a:p>
            <a:r>
              <a:rPr lang="en-US" dirty="0"/>
              <a:t>Until </a:t>
            </a:r>
            <a:r>
              <a:rPr lang="en-US" i="1" dirty="0"/>
              <a:t>k </a:t>
            </a:r>
            <a:r>
              <a:rPr lang="en-US" dirty="0"/>
              <a:t>merges have been done.</a:t>
            </a:r>
          </a:p>
          <a:p>
            <a:endParaRPr lang="en-US" dirty="0"/>
          </a:p>
        </p:txBody>
      </p:sp>
    </p:spTree>
    <p:extLst>
      <p:ext uri="{BB962C8B-B14F-4D97-AF65-F5344CB8AC3E}">
        <p14:creationId xmlns:p14="http://schemas.microsoft.com/office/powerpoint/2010/main" val="22765532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learner algorithm</a:t>
            </a:r>
          </a:p>
        </p:txBody>
      </p:sp>
      <p:pic>
        <p:nvPicPr>
          <p:cNvPr id="5" name="Content Placeholder 4">
            <a:extLst>
              <a:ext uri="{FF2B5EF4-FFF2-40B4-BE49-F238E27FC236}">
                <a16:creationId xmlns:a16="http://schemas.microsoft.com/office/drawing/2014/main" id="{DD8AC05B-9311-E047-9AE9-2A8C665891D3}"/>
              </a:ext>
            </a:extLst>
          </p:cNvPr>
          <p:cNvPicPr>
            <a:picLocks noGrp="1" noChangeAspect="1"/>
          </p:cNvPicPr>
          <p:nvPr>
            <p:ph idx="1"/>
          </p:nvPr>
        </p:nvPicPr>
        <p:blipFill>
          <a:blip r:embed="rId3"/>
          <a:stretch>
            <a:fillRect/>
          </a:stretch>
        </p:blipFill>
        <p:spPr>
          <a:xfrm>
            <a:off x="172552" y="1276350"/>
            <a:ext cx="8798896" cy="3168650"/>
          </a:xfrm>
        </p:spPr>
      </p:pic>
    </p:spTree>
    <p:extLst>
      <p:ext uri="{BB962C8B-B14F-4D97-AF65-F5344CB8AC3E}">
        <p14:creationId xmlns:p14="http://schemas.microsoft.com/office/powerpoint/2010/main" val="6018077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8A24-0632-6C4C-9278-CCFE919BDF07}"/>
              </a:ext>
            </a:extLst>
          </p:cNvPr>
          <p:cNvSpPr>
            <a:spLocks noGrp="1"/>
          </p:cNvSpPr>
          <p:nvPr>
            <p:ph type="title"/>
          </p:nvPr>
        </p:nvSpPr>
        <p:spPr/>
        <p:txBody>
          <a:bodyPr/>
          <a:lstStyle/>
          <a:p>
            <a:r>
              <a:rPr lang="en-US" dirty="0"/>
              <a:t>Byte Pair Encoding (BPE) Addendum</a:t>
            </a:r>
          </a:p>
        </p:txBody>
      </p:sp>
      <p:sp>
        <p:nvSpPr>
          <p:cNvPr id="3" name="Content Placeholder 2">
            <a:extLst>
              <a:ext uri="{FF2B5EF4-FFF2-40B4-BE49-F238E27FC236}">
                <a16:creationId xmlns:a16="http://schemas.microsoft.com/office/drawing/2014/main" id="{93BFD168-797C-4143-B522-B6C4D3E19D92}"/>
              </a:ext>
            </a:extLst>
          </p:cNvPr>
          <p:cNvSpPr>
            <a:spLocks noGrp="1"/>
          </p:cNvSpPr>
          <p:nvPr>
            <p:ph idx="1"/>
          </p:nvPr>
        </p:nvSpPr>
        <p:spPr/>
        <p:txBody>
          <a:bodyPr>
            <a:normAutofit/>
          </a:bodyPr>
          <a:lstStyle/>
          <a:p>
            <a:pPr marL="0" indent="0">
              <a:buNone/>
            </a:pPr>
            <a:r>
              <a:rPr lang="en-US" dirty="0"/>
              <a:t>Most </a:t>
            </a:r>
            <a:r>
              <a:rPr lang="en-US" dirty="0" err="1"/>
              <a:t>subword</a:t>
            </a:r>
            <a:r>
              <a:rPr lang="en-US" dirty="0"/>
              <a:t> algorithms are run inside space-separated tokens. </a:t>
            </a:r>
          </a:p>
          <a:p>
            <a:pPr marL="0" indent="0">
              <a:buNone/>
            </a:pPr>
            <a:r>
              <a:rPr lang="en-US" dirty="0"/>
              <a:t>So we commonly first add a special end-of-word symbol '__' before space in training corpus</a:t>
            </a:r>
          </a:p>
          <a:p>
            <a:pPr marL="0" indent="0">
              <a:buNone/>
            </a:pPr>
            <a:r>
              <a:rPr lang="en-US" dirty="0"/>
              <a:t>Next, separate into letters.</a:t>
            </a:r>
          </a:p>
          <a:p>
            <a:endParaRPr lang="en-US" dirty="0"/>
          </a:p>
        </p:txBody>
      </p:sp>
    </p:spTree>
    <p:extLst>
      <p:ext uri="{BB962C8B-B14F-4D97-AF65-F5344CB8AC3E}">
        <p14:creationId xmlns:p14="http://schemas.microsoft.com/office/powerpoint/2010/main" val="10097662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3"/>
          <a:stretch>
            <a:fillRect/>
          </a:stretch>
        </p:blipFill>
        <p:spPr>
          <a:xfrm>
            <a:off x="905510" y="3165475"/>
            <a:ext cx="7378700" cy="1844675"/>
          </a:xfrm>
        </p:spPr>
      </p:pic>
      <p:sp>
        <p:nvSpPr>
          <p:cNvPr id="6" name="TextBox 5">
            <a:extLst>
              <a:ext uri="{FF2B5EF4-FFF2-40B4-BE49-F238E27FC236}">
                <a16:creationId xmlns:a16="http://schemas.microsoft.com/office/drawing/2014/main" id="{3BC99552-7DC1-C54E-B3E5-539CFEA0A21D}"/>
              </a:ext>
            </a:extLst>
          </p:cNvPr>
          <p:cNvSpPr txBox="1"/>
          <p:nvPr/>
        </p:nvSpPr>
        <p:spPr>
          <a:xfrm>
            <a:off x="685800" y="895350"/>
            <a:ext cx="8305800" cy="1384995"/>
          </a:xfrm>
          <a:prstGeom prst="rect">
            <a:avLst/>
          </a:prstGeom>
          <a:noFill/>
        </p:spPr>
        <p:txBody>
          <a:bodyPr wrap="square" rtlCol="0">
            <a:spAutoFit/>
          </a:bodyPr>
          <a:lstStyle/>
          <a:p>
            <a:r>
              <a:rPr lang="en-US" dirty="0"/>
              <a:t>Original (very fascinating🙄) corpus:</a:t>
            </a:r>
          </a:p>
          <a:p>
            <a:endParaRPr lang="en-US" sz="1200" dirty="0"/>
          </a:p>
          <a:p>
            <a:r>
              <a:rPr lang="en-US" dirty="0">
                <a:solidFill>
                  <a:srgbClr val="0070C0"/>
                </a:solidFill>
              </a:rPr>
              <a:t>low low low low low lowest lowest newer newer newer        newer newer newer wider wider wider new new</a:t>
            </a:r>
          </a:p>
        </p:txBody>
      </p:sp>
      <p:sp>
        <p:nvSpPr>
          <p:cNvPr id="7" name="TextBox 6">
            <a:extLst>
              <a:ext uri="{FF2B5EF4-FFF2-40B4-BE49-F238E27FC236}">
                <a16:creationId xmlns:a16="http://schemas.microsoft.com/office/drawing/2014/main" id="{2A8FC4DC-36F7-3844-B27C-2F5130CA0D7E}"/>
              </a:ext>
            </a:extLst>
          </p:cNvPr>
          <p:cNvSpPr txBox="1"/>
          <p:nvPr/>
        </p:nvSpPr>
        <p:spPr>
          <a:xfrm>
            <a:off x="660149" y="2423815"/>
            <a:ext cx="8138766" cy="461665"/>
          </a:xfrm>
          <a:prstGeom prst="rect">
            <a:avLst/>
          </a:prstGeom>
          <a:noFill/>
        </p:spPr>
        <p:txBody>
          <a:bodyPr wrap="none" rtlCol="0">
            <a:spAutoFit/>
          </a:bodyPr>
          <a:lstStyle/>
          <a:p>
            <a:r>
              <a:rPr lang="en-US" dirty="0"/>
              <a:t>Add end-of-word tokens, resulting in this vocabulary:</a:t>
            </a:r>
          </a:p>
        </p:txBody>
      </p:sp>
      <p:sp>
        <p:nvSpPr>
          <p:cNvPr id="3" name="TextBox 2">
            <a:extLst>
              <a:ext uri="{FF2B5EF4-FFF2-40B4-BE49-F238E27FC236}">
                <a16:creationId xmlns:a16="http://schemas.microsoft.com/office/drawing/2014/main" id="{7E21AB7C-CB5B-E247-A6C1-2C4936EAC2CF}"/>
              </a:ext>
            </a:extLst>
          </p:cNvPr>
          <p:cNvSpPr txBox="1"/>
          <p:nvPr/>
        </p:nvSpPr>
        <p:spPr>
          <a:xfrm>
            <a:off x="1691640" y="3063240"/>
            <a:ext cx="1851661" cy="415498"/>
          </a:xfrm>
          <a:prstGeom prst="rect">
            <a:avLst/>
          </a:prstGeom>
          <a:noFill/>
        </p:spPr>
        <p:txBody>
          <a:bodyPr wrap="none" rtlCol="0">
            <a:spAutoFit/>
          </a:bodyPr>
          <a:lstStyle/>
          <a:p>
            <a:r>
              <a:rPr lang="en-US" sz="2050" b="1" dirty="0">
                <a:latin typeface="Times New Roman" panose="02020603050405020304" pitchFamily="18" charset="0"/>
                <a:cs typeface="Times New Roman" panose="02020603050405020304" pitchFamily="18" charset="0"/>
              </a:rPr>
              <a:t>representation</a:t>
            </a:r>
          </a:p>
        </p:txBody>
      </p:sp>
      <p:sp>
        <p:nvSpPr>
          <p:cNvPr id="20" name="Rectangle 19">
            <a:extLst>
              <a:ext uri="{FF2B5EF4-FFF2-40B4-BE49-F238E27FC236}">
                <a16:creationId xmlns:a16="http://schemas.microsoft.com/office/drawing/2014/main" id="{0E8A0ED8-55BB-9B44-954F-8045E8920ACF}"/>
              </a:ext>
            </a:extLst>
          </p:cNvPr>
          <p:cNvSpPr/>
          <p:nvPr/>
        </p:nvSpPr>
        <p:spPr>
          <a:xfrm>
            <a:off x="708661" y="3146865"/>
            <a:ext cx="2834640" cy="1844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91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3"/>
          <a:stretch>
            <a:fillRect/>
          </a:stretch>
        </p:blipFill>
        <p:spPr>
          <a:xfrm>
            <a:off x="895201" y="963612"/>
            <a:ext cx="6432550" cy="1608138"/>
          </a:xfrm>
        </p:spPr>
      </p:pic>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403222" cy="461665"/>
          </a:xfrm>
          <a:prstGeom prst="rect">
            <a:avLst/>
          </a:prstGeom>
          <a:noFill/>
        </p:spPr>
        <p:txBody>
          <a:bodyPr wrap="none" rtlCol="0">
            <a:spAutoFit/>
          </a:bodyPr>
          <a:lstStyle/>
          <a:p>
            <a:r>
              <a:rPr lang="en-US" dirty="0"/>
              <a:t>Merge </a:t>
            </a:r>
            <a:r>
              <a:rPr lang="en-US" dirty="0">
                <a:solidFill>
                  <a:srgbClr val="0070C0"/>
                </a:solidFill>
              </a:rPr>
              <a:t>e r</a:t>
            </a:r>
            <a:r>
              <a:rPr lang="en-US" dirty="0"/>
              <a:t> to </a:t>
            </a:r>
            <a:r>
              <a:rPr lang="en-US" dirty="0">
                <a:solidFill>
                  <a:srgbClr val="0070C0"/>
                </a:solidFill>
              </a:rPr>
              <a:t>er</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4"/>
          <a:stretch>
            <a:fillRect/>
          </a:stretch>
        </p:blipFill>
        <p:spPr>
          <a:xfrm>
            <a:off x="895201" y="3317277"/>
            <a:ext cx="7061823" cy="1608138"/>
          </a:xfrm>
          <a:prstGeom prst="rect">
            <a:avLst/>
          </a:prstGeom>
        </p:spPr>
      </p:pic>
    </p:spTree>
    <p:extLst>
      <p:ext uri="{BB962C8B-B14F-4D97-AF65-F5344CB8AC3E}">
        <p14:creationId xmlns:p14="http://schemas.microsoft.com/office/powerpoint/2010/main" val="1297033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808782" cy="461665"/>
          </a:xfrm>
          <a:prstGeom prst="rect">
            <a:avLst/>
          </a:prstGeom>
          <a:noFill/>
        </p:spPr>
        <p:txBody>
          <a:bodyPr wrap="none" rtlCol="0">
            <a:spAutoFit/>
          </a:bodyPr>
          <a:lstStyle/>
          <a:p>
            <a:r>
              <a:rPr lang="en-US" dirty="0"/>
              <a:t>Merge </a:t>
            </a:r>
            <a:r>
              <a:rPr lang="en-US" dirty="0">
                <a:solidFill>
                  <a:srgbClr val="0070C0"/>
                </a:solidFill>
              </a:rPr>
              <a:t>er  _</a:t>
            </a:r>
            <a:r>
              <a:rPr lang="en-US" dirty="0"/>
              <a:t> to </a:t>
            </a:r>
            <a:r>
              <a:rPr lang="en-US" dirty="0">
                <a:solidFill>
                  <a:srgbClr val="0070C0"/>
                </a:solidFill>
              </a:rPr>
              <a:t>er_</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3"/>
          <a:stretch>
            <a:fillRect/>
          </a:stretch>
        </p:blipFill>
        <p:spPr>
          <a:xfrm>
            <a:off x="822960" y="1053181"/>
            <a:ext cx="7061823" cy="1608138"/>
          </a:xfrm>
          <a:prstGeom prst="rect">
            <a:avLst/>
          </a:prstGeom>
        </p:spPr>
      </p:pic>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4"/>
          <a:stretch>
            <a:fillRect/>
          </a:stretch>
        </p:blipFill>
        <p:spPr>
          <a:xfrm>
            <a:off x="831925" y="3282258"/>
            <a:ext cx="6187440" cy="1616122"/>
          </a:xfrm>
          <a:prstGeom prst="rect">
            <a:avLst/>
          </a:prstGeom>
        </p:spPr>
      </p:pic>
    </p:spTree>
    <p:extLst>
      <p:ext uri="{BB962C8B-B14F-4D97-AF65-F5344CB8AC3E}">
        <p14:creationId xmlns:p14="http://schemas.microsoft.com/office/powerpoint/2010/main" val="42775275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727029" cy="461665"/>
          </a:xfrm>
          <a:prstGeom prst="rect">
            <a:avLst/>
          </a:prstGeom>
          <a:noFill/>
        </p:spPr>
        <p:txBody>
          <a:bodyPr wrap="none" rtlCol="0">
            <a:spAutoFit/>
          </a:bodyPr>
          <a:lstStyle/>
          <a:p>
            <a:r>
              <a:rPr lang="en-US" dirty="0"/>
              <a:t>Merge </a:t>
            </a:r>
            <a:r>
              <a:rPr lang="en-US" dirty="0">
                <a:solidFill>
                  <a:srgbClr val="0070C0"/>
                </a:solidFill>
              </a:rPr>
              <a:t>n  e  </a:t>
            </a:r>
            <a:r>
              <a:rPr lang="en-US" dirty="0"/>
              <a:t>to </a:t>
            </a:r>
            <a:r>
              <a:rPr lang="en-US" dirty="0">
                <a:solidFill>
                  <a:srgbClr val="0070C0"/>
                </a:solidFill>
              </a:rPr>
              <a:t>ne</a:t>
            </a:r>
          </a:p>
        </p:txBody>
      </p:sp>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3"/>
          <a:stretch>
            <a:fillRect/>
          </a:stretch>
        </p:blipFill>
        <p:spPr>
          <a:xfrm>
            <a:off x="791584" y="1044867"/>
            <a:ext cx="6187440" cy="1616122"/>
          </a:xfrm>
          <a:prstGeom prst="rect">
            <a:avLst/>
          </a:prstGeom>
        </p:spPr>
      </p:pic>
      <p:pic>
        <p:nvPicPr>
          <p:cNvPr id="5" name="Picture 4">
            <a:extLst>
              <a:ext uri="{FF2B5EF4-FFF2-40B4-BE49-F238E27FC236}">
                <a16:creationId xmlns:a16="http://schemas.microsoft.com/office/drawing/2014/main" id="{66608184-02FD-BF40-ADBB-FA548AF57B8A}"/>
              </a:ext>
            </a:extLst>
          </p:cNvPr>
          <p:cNvPicPr>
            <a:picLocks noChangeAspect="1"/>
          </p:cNvPicPr>
          <p:nvPr/>
        </p:nvPicPr>
        <p:blipFill>
          <a:blip r:embed="rId4"/>
          <a:stretch>
            <a:fillRect/>
          </a:stretch>
        </p:blipFill>
        <p:spPr>
          <a:xfrm>
            <a:off x="629972" y="3181350"/>
            <a:ext cx="6510663" cy="1616122"/>
          </a:xfrm>
          <a:prstGeom prst="rect">
            <a:avLst/>
          </a:prstGeom>
        </p:spPr>
      </p:pic>
    </p:spTree>
    <p:extLst>
      <p:ext uri="{BB962C8B-B14F-4D97-AF65-F5344CB8AC3E}">
        <p14:creationId xmlns:p14="http://schemas.microsoft.com/office/powerpoint/2010/main" val="17138223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512264" y="1234353"/>
            <a:ext cx="3373039" cy="461665"/>
          </a:xfrm>
          <a:prstGeom prst="rect">
            <a:avLst/>
          </a:prstGeom>
          <a:noFill/>
        </p:spPr>
        <p:txBody>
          <a:bodyPr wrap="none" rtlCol="0">
            <a:spAutoFit/>
          </a:bodyPr>
          <a:lstStyle/>
          <a:p>
            <a:r>
              <a:rPr lang="en-US" dirty="0"/>
              <a:t>The next merges are:</a:t>
            </a:r>
            <a:endParaRPr lang="en-US" dirty="0">
              <a:solidFill>
                <a:srgbClr val="0070C0"/>
              </a:solidFill>
            </a:endParaRPr>
          </a:p>
        </p:txBody>
      </p:sp>
      <p:pic>
        <p:nvPicPr>
          <p:cNvPr id="4" name="Picture 3">
            <a:extLst>
              <a:ext uri="{FF2B5EF4-FFF2-40B4-BE49-F238E27FC236}">
                <a16:creationId xmlns:a16="http://schemas.microsoft.com/office/drawing/2014/main" id="{100A4A93-7DFF-3846-92BE-BD84C7DA068E}"/>
              </a:ext>
            </a:extLst>
          </p:cNvPr>
          <p:cNvPicPr>
            <a:picLocks noChangeAspect="1"/>
          </p:cNvPicPr>
          <p:nvPr/>
        </p:nvPicPr>
        <p:blipFill>
          <a:blip r:embed="rId2"/>
          <a:stretch>
            <a:fillRect/>
          </a:stretch>
        </p:blipFill>
        <p:spPr>
          <a:xfrm>
            <a:off x="381000" y="2105861"/>
            <a:ext cx="8677547" cy="1892300"/>
          </a:xfrm>
          <a:prstGeom prst="rect">
            <a:avLst/>
          </a:prstGeom>
        </p:spPr>
      </p:pic>
    </p:spTree>
    <p:extLst>
      <p:ext uri="{BB962C8B-B14F-4D97-AF65-F5344CB8AC3E}">
        <p14:creationId xmlns:p14="http://schemas.microsoft.com/office/powerpoint/2010/main" val="39296815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a:t>
            </a:r>
            <a:r>
              <a:rPr lang="en-US" b="1" dirty="0" err="1"/>
              <a:t>segmenter</a:t>
            </a:r>
            <a:r>
              <a:rPr lang="en-US" dirty="0"/>
              <a:t> algorithm</a:t>
            </a:r>
          </a:p>
        </p:txBody>
      </p:sp>
      <p:sp>
        <p:nvSpPr>
          <p:cNvPr id="4" name="Content Placeholder 3">
            <a:extLst>
              <a:ext uri="{FF2B5EF4-FFF2-40B4-BE49-F238E27FC236}">
                <a16:creationId xmlns:a16="http://schemas.microsoft.com/office/drawing/2014/main" id="{E35B8AEF-E371-1D41-B310-325C6FF25476}"/>
              </a:ext>
            </a:extLst>
          </p:cNvPr>
          <p:cNvSpPr>
            <a:spLocks noGrp="1"/>
          </p:cNvSpPr>
          <p:nvPr>
            <p:ph idx="1"/>
          </p:nvPr>
        </p:nvSpPr>
        <p:spPr>
          <a:xfrm>
            <a:off x="822960" y="971550"/>
            <a:ext cx="7940040" cy="4052248"/>
          </a:xfrm>
        </p:spPr>
        <p:txBody>
          <a:bodyPr>
            <a:normAutofit/>
          </a:bodyPr>
          <a:lstStyle/>
          <a:p>
            <a:pPr marL="0" indent="0">
              <a:buNone/>
            </a:pPr>
            <a:r>
              <a:rPr lang="en-US" dirty="0"/>
              <a:t>On the test data, run each merge learned from the training data:</a:t>
            </a:r>
          </a:p>
          <a:p>
            <a:pPr lvl="1"/>
            <a:r>
              <a:rPr lang="en-US" dirty="0"/>
              <a:t>Greedily</a:t>
            </a:r>
          </a:p>
          <a:p>
            <a:pPr lvl="1"/>
            <a:r>
              <a:rPr lang="en-US" dirty="0"/>
              <a:t>In the order we learned them</a:t>
            </a:r>
          </a:p>
          <a:p>
            <a:pPr lvl="1"/>
            <a:r>
              <a:rPr lang="en-US" dirty="0"/>
              <a:t>(test frequencies don't play a role)</a:t>
            </a:r>
          </a:p>
          <a:p>
            <a:pPr marL="0" indent="0">
              <a:buNone/>
            </a:pPr>
            <a:r>
              <a:rPr lang="en-US" dirty="0"/>
              <a:t>So: merge every </a:t>
            </a:r>
            <a:r>
              <a:rPr lang="en-US" dirty="0">
                <a:solidFill>
                  <a:srgbClr val="0070C0"/>
                </a:solidFill>
              </a:rPr>
              <a:t>e r</a:t>
            </a:r>
            <a:r>
              <a:rPr lang="en-US" dirty="0"/>
              <a:t> to </a:t>
            </a:r>
            <a:r>
              <a:rPr lang="en-US" dirty="0">
                <a:solidFill>
                  <a:srgbClr val="0070C0"/>
                </a:solidFill>
              </a:rPr>
              <a:t>er</a:t>
            </a:r>
            <a:r>
              <a:rPr lang="en-US" dirty="0"/>
              <a:t>, then merge </a:t>
            </a:r>
            <a:r>
              <a:rPr lang="en-US" dirty="0">
                <a:solidFill>
                  <a:srgbClr val="0070C0"/>
                </a:solidFill>
              </a:rPr>
              <a:t>er _</a:t>
            </a:r>
            <a:r>
              <a:rPr lang="en-US" dirty="0"/>
              <a:t> to </a:t>
            </a:r>
            <a:r>
              <a:rPr lang="en-US" dirty="0">
                <a:solidFill>
                  <a:srgbClr val="0070C0"/>
                </a:solidFill>
              </a:rPr>
              <a:t>er_</a:t>
            </a:r>
            <a:r>
              <a:rPr lang="en-US" dirty="0"/>
              <a:t>, etc.</a:t>
            </a:r>
          </a:p>
          <a:p>
            <a:r>
              <a:rPr lang="en-US" dirty="0"/>
              <a:t>Result: </a:t>
            </a:r>
          </a:p>
          <a:p>
            <a:pPr lvl="1"/>
            <a:r>
              <a:rPr lang="en-US" dirty="0"/>
              <a:t>Test set "n e w e r _" would be tokenized as a full word </a:t>
            </a:r>
          </a:p>
          <a:p>
            <a:pPr lvl="1"/>
            <a:r>
              <a:rPr lang="en-US" dirty="0"/>
              <a:t>Test set "l o w e r _" would be two tokens: "low er_"</a:t>
            </a:r>
          </a:p>
          <a:p>
            <a:pPr lvl="1"/>
            <a:endParaRPr lang="en-US" dirty="0"/>
          </a:p>
        </p:txBody>
      </p:sp>
    </p:spTree>
    <p:extLst>
      <p:ext uri="{BB962C8B-B14F-4D97-AF65-F5344CB8AC3E}">
        <p14:creationId xmlns:p14="http://schemas.microsoft.com/office/powerpoint/2010/main" val="168832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Regular Expressions: </a:t>
            </a:r>
            <a:r>
              <a:rPr lang="en-US" dirty="0">
                <a:solidFill>
                  <a:srgbClr val="CC0000"/>
                </a:solidFill>
                <a:latin typeface="Courier New" charset="0"/>
              </a:rPr>
              <a:t>?</a:t>
            </a:r>
            <a:r>
              <a:rPr lang="en-US" dirty="0"/>
              <a:t> </a:t>
            </a:r>
            <a:r>
              <a:rPr lang="en-US" dirty="0">
                <a:solidFill>
                  <a:srgbClr val="CC0000"/>
                </a:solidFill>
                <a:latin typeface="Courier New" charset="0"/>
              </a:rPr>
              <a:t>*+.</a:t>
            </a:r>
            <a:endParaRPr lang="en-US" dirty="0"/>
          </a:p>
        </p:txBody>
      </p:sp>
      <p:sp>
        <p:nvSpPr>
          <p:cNvPr id="75780" name="Rectangle 4"/>
          <p:cNvSpPr>
            <a:spLocks noChangeArrowheads="1"/>
          </p:cNvSpPr>
          <p:nvPr/>
        </p:nvSpPr>
        <p:spPr bwMode="auto">
          <a:xfrm>
            <a:off x="1588" y="2445544"/>
            <a:ext cx="9144000" cy="461665"/>
          </a:xfrm>
          <a:prstGeom prst="rect">
            <a:avLst/>
          </a:prstGeom>
          <a:noFill/>
          <a:ln w="9525">
            <a:noFill/>
            <a:miter lim="800000"/>
            <a:headEnd/>
            <a:tailEnd/>
          </a:ln>
        </p:spPr>
        <p:txBody>
          <a:bodyPr>
            <a:prstTxWarp prst="textNoShape">
              <a:avLst/>
            </a:prstTxWarp>
            <a:spAutoFit/>
          </a:bodyPr>
          <a:lstStyle/>
          <a:p>
            <a:endParaRPr lang="en-US"/>
          </a:p>
        </p:txBody>
      </p:sp>
      <p:sp>
        <p:nvSpPr>
          <p:cNvPr id="75783" name="Rectangle 10"/>
          <p:cNvSpPr>
            <a:spLocks noChangeArrowheads="1"/>
          </p:cNvSpPr>
          <p:nvPr/>
        </p:nvSpPr>
        <p:spPr bwMode="auto">
          <a:xfrm>
            <a:off x="1219200" y="3714750"/>
            <a:ext cx="7010400" cy="1085850"/>
          </a:xfrm>
          <a:prstGeom prst="rect">
            <a:avLst/>
          </a:prstGeom>
          <a:noFill/>
          <a:ln w="9525">
            <a:noFill/>
            <a:miter lim="800000"/>
            <a:headEnd/>
            <a:tailEnd/>
          </a:ln>
        </p:spPr>
        <p:txBody>
          <a:bodyPr lIns="92075" tIns="46038" rIns="92075" bIns="46038">
            <a:prstTxWarp prst="textNoShape">
              <a:avLst/>
            </a:prstTxWarp>
          </a:bodyPr>
          <a:lstStyle/>
          <a:p>
            <a:pPr marL="342900" indent="-342900">
              <a:spcBef>
                <a:spcPct val="20000"/>
              </a:spcBef>
              <a:buClr>
                <a:schemeClr val="tx2"/>
              </a:buClr>
              <a:buSzPct val="95000"/>
              <a:buFont typeface="Wingdings" charset="2"/>
              <a:buNone/>
            </a:pPr>
            <a:endParaRPr lang="en-US" sz="2400" b="1" dirty="0">
              <a:solidFill>
                <a:srgbClr val="CC0000"/>
              </a:solidFill>
              <a:latin typeface="Courier New"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1200212"/>
            <a:ext cx="1824339" cy="2597150"/>
          </a:xfrm>
          <a:prstGeom prst="rect">
            <a:avLst/>
          </a:prstGeom>
        </p:spPr>
      </p:pic>
      <p:sp>
        <p:nvSpPr>
          <p:cNvPr id="3" name="TextBox 2"/>
          <p:cNvSpPr txBox="1"/>
          <p:nvPr/>
        </p:nvSpPr>
        <p:spPr>
          <a:xfrm>
            <a:off x="7239000" y="3790950"/>
            <a:ext cx="1827769" cy="369332"/>
          </a:xfrm>
          <a:prstGeom prst="rect">
            <a:avLst/>
          </a:prstGeom>
          <a:noFill/>
        </p:spPr>
        <p:txBody>
          <a:bodyPr wrap="none" rtlCol="0">
            <a:spAutoFit/>
          </a:bodyPr>
          <a:lstStyle/>
          <a:p>
            <a:r>
              <a:rPr lang="en-US" sz="1800" dirty="0">
                <a:latin typeface="+mn-lt"/>
              </a:rPr>
              <a:t>Stephen C </a:t>
            </a:r>
            <a:r>
              <a:rPr lang="en-US" sz="1800" dirty="0" err="1">
                <a:latin typeface="+mn-lt"/>
              </a:rPr>
              <a:t>Kleene</a:t>
            </a:r>
            <a:endParaRPr lang="en-US" sz="1800" dirty="0">
              <a:latin typeface="+mn-lt"/>
            </a:endParaRPr>
          </a:p>
        </p:txBody>
      </p:sp>
      <p:graphicFrame>
        <p:nvGraphicFramePr>
          <p:cNvPr id="14" name="Table 13"/>
          <p:cNvGraphicFramePr>
            <a:graphicFrameLocks noGrp="1"/>
          </p:cNvGraphicFramePr>
          <p:nvPr>
            <p:extLst>
              <p:ext uri="{D42A27DB-BD31-4B8C-83A1-F6EECF244321}">
                <p14:modId xmlns:p14="http://schemas.microsoft.com/office/powerpoint/2010/main" val="3567791750"/>
              </p:ext>
            </p:extLst>
          </p:nvPr>
        </p:nvGraphicFramePr>
        <p:xfrm>
          <a:off x="304800" y="1047750"/>
          <a:ext cx="6858000" cy="3291840"/>
        </p:xfrm>
        <a:graphic>
          <a:graphicData uri="http://schemas.openxmlformats.org/drawingml/2006/table">
            <a:tbl>
              <a:tblPr firstRow="1" bandRow="1">
                <a:tableStyleId>{5C22544A-7EE6-4342-B048-85BDC9FD1C3A}</a:tableStyleId>
              </a:tblPr>
              <a:tblGrid>
                <a:gridCol w="1532965">
                  <a:extLst>
                    <a:ext uri="{9D8B030D-6E8A-4147-A177-3AD203B41FA5}">
                      <a16:colId xmlns:a16="http://schemas.microsoft.com/office/drawing/2014/main" val="20000"/>
                    </a:ext>
                  </a:extLst>
                </a:gridCol>
                <a:gridCol w="1613647">
                  <a:extLst>
                    <a:ext uri="{9D8B030D-6E8A-4147-A177-3AD203B41FA5}">
                      <a16:colId xmlns:a16="http://schemas.microsoft.com/office/drawing/2014/main" val="20001"/>
                    </a:ext>
                  </a:extLst>
                </a:gridCol>
                <a:gridCol w="3711388">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colou?r</a:t>
                      </a:r>
                      <a:endParaRPr lang="en-US" sz="2000" dirty="0"/>
                    </a:p>
                  </a:txBody>
                  <a:tcPr/>
                </a:tc>
                <a:tc>
                  <a:txBody>
                    <a:bodyPr/>
                    <a:lstStyle/>
                    <a:p>
                      <a:r>
                        <a:rPr lang="en-US" sz="2000" dirty="0"/>
                        <a:t>Optional</a:t>
                      </a:r>
                      <a:r>
                        <a:rPr lang="en-US" sz="2000" baseline="0" dirty="0"/>
                        <a:t> previous char</a:t>
                      </a:r>
                      <a:endParaRPr lang="en-US" sz="2000" dirty="0"/>
                    </a:p>
                  </a:txBody>
                  <a:tcPr/>
                </a:tc>
                <a:tc>
                  <a:txBody>
                    <a:bodyPr/>
                    <a:lstStyle/>
                    <a:p>
                      <a:r>
                        <a:rPr lang="en-US" sz="2000" u="sng" dirty="0">
                          <a:solidFill>
                            <a:srgbClr val="0000FF"/>
                          </a:solidFill>
                          <a:latin typeface="Courier"/>
                          <a:cs typeface="Courier"/>
                        </a:rPr>
                        <a:t>color</a:t>
                      </a:r>
                      <a:r>
                        <a:rPr lang="en-US" sz="2000" u="none" dirty="0">
                          <a:latin typeface="Courier"/>
                          <a:cs typeface="Courier"/>
                        </a:rPr>
                        <a:t>    </a:t>
                      </a:r>
                      <a:r>
                        <a:rPr lang="en-US" sz="2000" u="sng" dirty="0" err="1">
                          <a:solidFill>
                            <a:srgbClr val="0000FF"/>
                          </a:solidFill>
                          <a:latin typeface="Courier"/>
                          <a:cs typeface="Courier"/>
                        </a:rPr>
                        <a:t>colour</a:t>
                      </a:r>
                      <a:endParaRPr lang="en-US" sz="2000" u="sng" dirty="0">
                        <a:solidFill>
                          <a:srgbClr val="0000FF"/>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oo</a:t>
                      </a:r>
                      <a:r>
                        <a:rPr lang="en-US" sz="2000" dirty="0">
                          <a:solidFill>
                            <a:srgbClr val="CC0000"/>
                          </a:solidFill>
                          <a:latin typeface="Courier"/>
                          <a:cs typeface="Courier"/>
                        </a:rPr>
                        <a:t>*h!</a:t>
                      </a:r>
                      <a:endParaRPr lang="en-US" sz="2000" dirty="0"/>
                    </a:p>
                  </a:txBody>
                  <a:tcPr/>
                </a:tc>
                <a:tc>
                  <a:txBody>
                    <a:bodyPr/>
                    <a:lstStyle/>
                    <a:p>
                      <a:r>
                        <a:rPr lang="en-US" sz="2000" dirty="0">
                          <a:solidFill>
                            <a:srgbClr val="000000"/>
                          </a:solidFill>
                        </a:rPr>
                        <a:t>0 or more of</a:t>
                      </a:r>
                      <a:r>
                        <a:rPr lang="en-US" sz="2000" baseline="0" dirty="0">
                          <a:solidFill>
                            <a:srgbClr val="000000"/>
                          </a:solidFill>
                        </a:rPr>
                        <a:t> </a:t>
                      </a:r>
                      <a:r>
                        <a:rPr lang="en-US" sz="2000" dirty="0">
                          <a:solidFill>
                            <a:srgbClr val="000000"/>
                          </a:solidFill>
                        </a:rPr>
                        <a:t>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o+h</a:t>
                      </a:r>
                      <a:r>
                        <a:rPr lang="en-US" sz="2000" dirty="0">
                          <a:solidFill>
                            <a:srgbClr val="CC0000"/>
                          </a:solidFill>
                          <a:latin typeface="Courier"/>
                          <a:cs typeface="Courier"/>
                        </a:rPr>
                        <a:t>!</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1 or more of 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baa+</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beg.n</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begin </a:t>
                      </a:r>
                      <a:r>
                        <a:rPr lang="en-US" sz="2000" u="sng" baseline="0" dirty="0">
                          <a:solidFill>
                            <a:srgbClr val="3366FF"/>
                          </a:solidFill>
                          <a:latin typeface="Courier"/>
                          <a:cs typeface="Courier"/>
                        </a:rPr>
                        <a:t>begun begun beg3n</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7086600" y="4324350"/>
            <a:ext cx="2010586" cy="369332"/>
          </a:xfrm>
          <a:prstGeom prst="rect">
            <a:avLst/>
          </a:prstGeom>
          <a:noFill/>
        </p:spPr>
        <p:txBody>
          <a:bodyPr wrap="none" rtlCol="0">
            <a:spAutoFit/>
          </a:bodyPr>
          <a:lstStyle/>
          <a:p>
            <a:r>
              <a:rPr lang="en-US" sz="1800" dirty="0" err="1">
                <a:latin typeface="+mn-lt"/>
              </a:rPr>
              <a:t>Kleene</a:t>
            </a:r>
            <a:r>
              <a:rPr lang="en-US" sz="1800" dirty="0">
                <a:latin typeface="+mn-lt"/>
              </a:rPr>
              <a:t> *,   </a:t>
            </a:r>
            <a:r>
              <a:rPr lang="en-US" sz="1800" dirty="0" err="1">
                <a:latin typeface="+mn-lt"/>
              </a:rPr>
              <a:t>Kleene</a:t>
            </a:r>
            <a:r>
              <a:rPr lang="en-US" sz="1800" dirty="0">
                <a:latin typeface="+mn-lt"/>
              </a:rPr>
              <a:t> +   </a:t>
            </a:r>
          </a:p>
        </p:txBody>
      </p:sp>
    </p:spTree>
    <p:extLst>
      <p:ext uri="{BB962C8B-B14F-4D97-AF65-F5344CB8AC3E}">
        <p14:creationId xmlns:p14="http://schemas.microsoft.com/office/powerpoint/2010/main" val="21488389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DEA7-451E-6347-9C19-730043A722DE}"/>
              </a:ext>
            </a:extLst>
          </p:cNvPr>
          <p:cNvSpPr>
            <a:spLocks noGrp="1"/>
          </p:cNvSpPr>
          <p:nvPr>
            <p:ph type="title"/>
          </p:nvPr>
        </p:nvSpPr>
        <p:spPr/>
        <p:txBody>
          <a:bodyPr/>
          <a:lstStyle/>
          <a:p>
            <a:r>
              <a:rPr lang="en-US" dirty="0"/>
              <a:t>Properties of BPE tokens</a:t>
            </a:r>
          </a:p>
        </p:txBody>
      </p:sp>
      <p:sp>
        <p:nvSpPr>
          <p:cNvPr id="3" name="Content Placeholder 2">
            <a:extLst>
              <a:ext uri="{FF2B5EF4-FFF2-40B4-BE49-F238E27FC236}">
                <a16:creationId xmlns:a16="http://schemas.microsoft.com/office/drawing/2014/main" id="{312E7779-027C-FC46-B2AE-347809E23468}"/>
              </a:ext>
            </a:extLst>
          </p:cNvPr>
          <p:cNvSpPr>
            <a:spLocks noGrp="1"/>
          </p:cNvSpPr>
          <p:nvPr>
            <p:ph idx="1"/>
          </p:nvPr>
        </p:nvSpPr>
        <p:spPr>
          <a:xfrm>
            <a:off x="822960" y="1200150"/>
            <a:ext cx="8168640" cy="3429000"/>
          </a:xfrm>
        </p:spPr>
        <p:txBody>
          <a:bodyPr/>
          <a:lstStyle/>
          <a:p>
            <a:pPr marL="0" indent="0">
              <a:buNone/>
            </a:pPr>
            <a:r>
              <a:rPr lang="en-US" dirty="0"/>
              <a:t>Usually include frequent words</a:t>
            </a:r>
          </a:p>
          <a:p>
            <a:pPr marL="0" indent="0">
              <a:buNone/>
            </a:pPr>
            <a:r>
              <a:rPr lang="en-US" dirty="0"/>
              <a:t>And frequent </a:t>
            </a:r>
            <a:r>
              <a:rPr lang="en-US" dirty="0" err="1"/>
              <a:t>subwords</a:t>
            </a:r>
            <a:endParaRPr lang="en-US" dirty="0"/>
          </a:p>
          <a:p>
            <a:pPr marL="458788" indent="-225425">
              <a:buFont typeface="Arial" panose="020B0604020202020204" pitchFamily="34" charset="0"/>
              <a:buChar char="•"/>
            </a:pPr>
            <a:r>
              <a:rPr lang="en-US" dirty="0"/>
              <a:t>Which are often morphemes like </a:t>
            </a:r>
            <a:r>
              <a:rPr lang="en-US" i="1" dirty="0"/>
              <a:t>-</a:t>
            </a:r>
            <a:r>
              <a:rPr lang="en-US" i="1" dirty="0" err="1"/>
              <a:t>est</a:t>
            </a:r>
            <a:r>
              <a:rPr lang="en-US" i="1" dirty="0"/>
              <a:t> </a:t>
            </a:r>
            <a:r>
              <a:rPr lang="en-US" dirty="0"/>
              <a:t>or </a:t>
            </a:r>
            <a:r>
              <a:rPr lang="en-US" i="1" dirty="0"/>
              <a:t>–er</a:t>
            </a:r>
          </a:p>
          <a:p>
            <a:pPr marL="0" indent="0">
              <a:buNone/>
            </a:pPr>
            <a:r>
              <a:rPr lang="en-US" dirty="0"/>
              <a:t>A </a:t>
            </a:r>
            <a:r>
              <a:rPr lang="en-US" b="1" dirty="0"/>
              <a:t>morpheme </a:t>
            </a:r>
            <a:r>
              <a:rPr lang="en-US" dirty="0"/>
              <a:t>is the smallest meaning-bearing unit of a language</a:t>
            </a:r>
          </a:p>
          <a:p>
            <a:pPr marL="458788" indent="-225425">
              <a:buFont typeface="Arial" panose="020B0604020202020204" pitchFamily="34" charset="0"/>
              <a:buChar char="•"/>
            </a:pPr>
            <a:r>
              <a:rPr lang="en-US" i="1" dirty="0"/>
              <a:t>unlikeliest </a:t>
            </a:r>
            <a:r>
              <a:rPr lang="en-US" dirty="0"/>
              <a:t>has 3 morphemes </a:t>
            </a:r>
            <a:r>
              <a:rPr lang="en-US" i="1" dirty="0"/>
              <a:t>un-</a:t>
            </a:r>
            <a:r>
              <a:rPr lang="en-US" dirty="0"/>
              <a:t>, </a:t>
            </a:r>
            <a:r>
              <a:rPr lang="en-US" i="1" dirty="0"/>
              <a:t>likely</a:t>
            </a:r>
            <a:r>
              <a:rPr lang="en-US" dirty="0"/>
              <a:t>, and </a:t>
            </a:r>
            <a:r>
              <a:rPr lang="en-US" i="1" dirty="0"/>
              <a:t>-</a:t>
            </a:r>
            <a:r>
              <a:rPr lang="en-US" i="1" dirty="0" err="1"/>
              <a:t>est</a:t>
            </a:r>
            <a:r>
              <a:rPr lang="en-US" dirty="0"/>
              <a:t> </a:t>
            </a:r>
          </a:p>
          <a:p>
            <a:endParaRPr lang="en-US" dirty="0"/>
          </a:p>
        </p:txBody>
      </p:sp>
    </p:spTree>
    <p:extLst>
      <p:ext uri="{BB962C8B-B14F-4D97-AF65-F5344CB8AC3E}">
        <p14:creationId xmlns:p14="http://schemas.microsoft.com/office/powerpoint/2010/main" val="1023924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3843636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80C2CC-88FE-8A4A-8ACC-EF6D5DF3C96B}"/>
              </a:ext>
            </a:extLst>
          </p:cNvPr>
          <p:cNvSpPr>
            <a:spLocks noGrp="1"/>
          </p:cNvSpPr>
          <p:nvPr>
            <p:ph type="ctrTitle"/>
          </p:nvPr>
        </p:nvSpPr>
        <p:spPr/>
        <p:txBody>
          <a:bodyPr>
            <a:normAutofit fontScale="90000"/>
          </a:bodyPr>
          <a:lstStyle/>
          <a:p>
            <a:r>
              <a:rPr lang="en-US" dirty="0"/>
              <a:t>Byte Pair Encoding is Suboptimal for Language Model Pretraining</a:t>
            </a:r>
            <a:br>
              <a:rPr lang="en-US" dirty="0"/>
            </a:br>
            <a:endParaRPr lang="en-US" dirty="0"/>
          </a:p>
        </p:txBody>
      </p:sp>
      <p:sp>
        <p:nvSpPr>
          <p:cNvPr id="6" name="Subtitle 5">
            <a:extLst>
              <a:ext uri="{FF2B5EF4-FFF2-40B4-BE49-F238E27FC236}">
                <a16:creationId xmlns:a16="http://schemas.microsoft.com/office/drawing/2014/main" id="{BA0D61C7-0182-CD46-87D3-8405129A2C7E}"/>
              </a:ext>
            </a:extLst>
          </p:cNvPr>
          <p:cNvSpPr>
            <a:spLocks noGrp="1"/>
          </p:cNvSpPr>
          <p:nvPr>
            <p:ph type="subTitle" idx="1"/>
          </p:nvPr>
        </p:nvSpPr>
        <p:spPr/>
        <p:txBody>
          <a:bodyPr/>
          <a:lstStyle/>
          <a:p>
            <a:r>
              <a:rPr lang="en-US" dirty="0">
                <a:hlinkClick r:id="rId2"/>
              </a:rPr>
              <a:t>Kaj Bostrom</a:t>
            </a:r>
            <a:r>
              <a:rPr lang="en-US" dirty="0"/>
              <a:t>, </a:t>
            </a:r>
            <a:r>
              <a:rPr lang="en-US" dirty="0">
                <a:hlinkClick r:id="rId3"/>
              </a:rPr>
              <a:t>Greg Durrett</a:t>
            </a:r>
            <a:endParaRPr lang="en-US" dirty="0"/>
          </a:p>
        </p:txBody>
      </p:sp>
    </p:spTree>
    <p:extLst>
      <p:ext uri="{BB962C8B-B14F-4D97-AF65-F5344CB8AC3E}">
        <p14:creationId xmlns:p14="http://schemas.microsoft.com/office/powerpoint/2010/main" val="31167060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98C7C7-7B29-AE4A-85AA-B6E13AEEE2A6}"/>
              </a:ext>
            </a:extLst>
          </p:cNvPr>
          <p:cNvPicPr>
            <a:picLocks noChangeAspect="1"/>
          </p:cNvPicPr>
          <p:nvPr/>
        </p:nvPicPr>
        <p:blipFill>
          <a:blip r:embed="rId3"/>
          <a:stretch>
            <a:fillRect/>
          </a:stretch>
        </p:blipFill>
        <p:spPr>
          <a:xfrm>
            <a:off x="990600" y="0"/>
            <a:ext cx="4612907" cy="5143500"/>
          </a:xfrm>
          <a:prstGeom prst="rect">
            <a:avLst/>
          </a:prstGeom>
        </p:spPr>
      </p:pic>
      <p:sp>
        <p:nvSpPr>
          <p:cNvPr id="3" name="TextBox 2">
            <a:extLst>
              <a:ext uri="{FF2B5EF4-FFF2-40B4-BE49-F238E27FC236}">
                <a16:creationId xmlns:a16="http://schemas.microsoft.com/office/drawing/2014/main" id="{94F2814D-DEF8-B06F-174D-45144052843B}"/>
              </a:ext>
            </a:extLst>
          </p:cNvPr>
          <p:cNvSpPr txBox="1"/>
          <p:nvPr/>
        </p:nvSpPr>
        <p:spPr>
          <a:xfrm>
            <a:off x="5203167" y="4095750"/>
            <a:ext cx="3926456" cy="646331"/>
          </a:xfrm>
          <a:prstGeom prst="rect">
            <a:avLst/>
          </a:prstGeom>
          <a:noFill/>
        </p:spPr>
        <p:txBody>
          <a:bodyPr wrap="square">
            <a:spAutoFit/>
          </a:bodyPr>
          <a:lstStyle/>
          <a:p>
            <a:r>
              <a:rPr lang="en-US" sz="1800" dirty="0">
                <a:hlinkClick r:id="rId4"/>
              </a:rPr>
              <a:t>https://huggingface.co/learn/nlp-course/chapter6/7?fw=pt</a:t>
            </a:r>
            <a:endParaRPr lang="en-US" sz="1800" dirty="0"/>
          </a:p>
        </p:txBody>
      </p:sp>
    </p:spTree>
    <p:extLst>
      <p:ext uri="{BB962C8B-B14F-4D97-AF65-F5344CB8AC3E}">
        <p14:creationId xmlns:p14="http://schemas.microsoft.com/office/powerpoint/2010/main" val="37350455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charset="0"/>
              </a:rPr>
              <a:t>Word Normalization and other issues</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r>
              <a:rPr lang="en-US" dirty="0"/>
              <a:t>END?</a:t>
            </a:r>
          </a:p>
        </p:txBody>
      </p:sp>
    </p:spTree>
    <p:extLst>
      <p:ext uri="{BB962C8B-B14F-4D97-AF65-F5344CB8AC3E}">
        <p14:creationId xmlns:p14="http://schemas.microsoft.com/office/powerpoint/2010/main" val="2364093107"/>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822960" y="142875"/>
            <a:ext cx="7924800" cy="742950"/>
          </a:xfrm>
        </p:spPr>
        <p:txBody>
          <a:bodyPr/>
          <a:lstStyle/>
          <a:p>
            <a:pPr eaLnBrk="1" hangingPunct="1"/>
            <a:r>
              <a:rPr lang="en-US" dirty="0"/>
              <a:t>Word Normalization</a:t>
            </a:r>
          </a:p>
        </p:txBody>
      </p:sp>
      <p:sp>
        <p:nvSpPr>
          <p:cNvPr id="35843" name="Rectangle 2051"/>
          <p:cNvSpPr>
            <a:spLocks noGrp="1" noChangeArrowheads="1"/>
          </p:cNvSpPr>
          <p:nvPr>
            <p:ph idx="1"/>
          </p:nvPr>
        </p:nvSpPr>
        <p:spPr/>
        <p:txBody>
          <a:bodyPr>
            <a:normAutofit/>
          </a:bodyPr>
          <a:lstStyle/>
          <a:p>
            <a:pPr eaLnBrk="1" hangingPunct="1"/>
            <a:r>
              <a:rPr lang="en-US" dirty="0">
                <a:sym typeface="Symbol" charset="2"/>
              </a:rPr>
              <a:t>Putting words/tokens in a standard format</a:t>
            </a:r>
          </a:p>
          <a:p>
            <a:pPr lvl="2" eaLnBrk="1" hangingPunct="1"/>
            <a:r>
              <a:rPr lang="en-US" sz="2400" dirty="0">
                <a:sym typeface="Symbol" charset="2"/>
              </a:rPr>
              <a:t>U.S.A. or USA</a:t>
            </a:r>
          </a:p>
          <a:p>
            <a:pPr lvl="2" eaLnBrk="1" hangingPunct="1"/>
            <a:r>
              <a:rPr lang="en-US" sz="2400" dirty="0" err="1">
                <a:sym typeface="Symbol" charset="2"/>
              </a:rPr>
              <a:t>uhhuh</a:t>
            </a:r>
            <a:r>
              <a:rPr lang="en-US" sz="2400" dirty="0">
                <a:sym typeface="Symbol" charset="2"/>
              </a:rPr>
              <a:t> or uh-huh</a:t>
            </a:r>
          </a:p>
          <a:p>
            <a:pPr lvl="2" eaLnBrk="1" hangingPunct="1"/>
            <a:r>
              <a:rPr lang="en-US" sz="2400" dirty="0">
                <a:sym typeface="Symbol" charset="2"/>
              </a:rPr>
              <a:t>Fed or fed</a:t>
            </a:r>
          </a:p>
          <a:p>
            <a:pPr lvl="2" eaLnBrk="1" hangingPunct="1"/>
            <a:r>
              <a:rPr lang="en-US" sz="2400" dirty="0">
                <a:sym typeface="Symbol" charset="2"/>
              </a:rPr>
              <a:t>am, is, be, are </a:t>
            </a:r>
          </a:p>
          <a:p>
            <a:pPr lvl="1" eaLnBrk="1" hangingPunct="1"/>
            <a:endParaRPr lang="en-US" sz="1800" dirty="0">
              <a:sym typeface="Symbol" charset="2"/>
            </a:endParaRPr>
          </a:p>
        </p:txBody>
      </p:sp>
      <p:pic>
        <p:nvPicPr>
          <p:cNvPr id="2" name="Picture 1">
            <a:extLst>
              <a:ext uri="{FF2B5EF4-FFF2-40B4-BE49-F238E27FC236}">
                <a16:creationId xmlns:a16="http://schemas.microsoft.com/office/drawing/2014/main" id="{49A0D874-57DB-3EBA-242B-6AFDE3C8737A}"/>
              </a:ext>
            </a:extLst>
          </p:cNvPr>
          <p:cNvPicPr>
            <a:picLocks noChangeAspect="1"/>
          </p:cNvPicPr>
          <p:nvPr/>
        </p:nvPicPr>
        <p:blipFill>
          <a:blip r:embed="rId3"/>
          <a:stretch>
            <a:fillRect/>
          </a:stretch>
        </p:blipFill>
        <p:spPr>
          <a:xfrm>
            <a:off x="3733800" y="2048654"/>
            <a:ext cx="5440392" cy="2720196"/>
          </a:xfrm>
          <a:prstGeom prst="rect">
            <a:avLst/>
          </a:prstGeom>
        </p:spPr>
      </p:pic>
      <p:sp>
        <p:nvSpPr>
          <p:cNvPr id="4" name="TextBox 3">
            <a:extLst>
              <a:ext uri="{FF2B5EF4-FFF2-40B4-BE49-F238E27FC236}">
                <a16:creationId xmlns:a16="http://schemas.microsoft.com/office/drawing/2014/main" id="{0D16CE2E-F0C4-AEBC-8E89-0FE49C3430D9}"/>
              </a:ext>
            </a:extLst>
          </p:cNvPr>
          <p:cNvSpPr txBox="1"/>
          <p:nvPr/>
        </p:nvSpPr>
        <p:spPr>
          <a:xfrm>
            <a:off x="3850256" y="4804975"/>
            <a:ext cx="5334000" cy="276999"/>
          </a:xfrm>
          <a:prstGeom prst="rect">
            <a:avLst/>
          </a:prstGeom>
          <a:noFill/>
        </p:spPr>
        <p:txBody>
          <a:bodyPr wrap="square">
            <a:spAutoFit/>
          </a:bodyPr>
          <a:lstStyle/>
          <a:p>
            <a:r>
              <a:rPr lang="en-US" sz="1200" dirty="0"/>
              <a:t>https://</a:t>
            </a:r>
            <a:r>
              <a:rPr lang="en-US" sz="1200" dirty="0" err="1"/>
              <a:t>huggingface.co</a:t>
            </a:r>
            <a:r>
              <a:rPr lang="en-US" sz="1200" dirty="0"/>
              <a:t>/docs/tokenizers/python/latest/</a:t>
            </a:r>
            <a:r>
              <a:rPr lang="en-US" sz="1200" dirty="0" err="1"/>
              <a:t>pipeline.html</a:t>
            </a:r>
            <a:endParaRPr lang="en-US" sz="1200" dirty="0"/>
          </a:p>
        </p:txBody>
      </p:sp>
    </p:spTree>
    <p:extLst>
      <p:ext uri="{BB962C8B-B14F-4D97-AF65-F5344CB8AC3E}">
        <p14:creationId xmlns:p14="http://schemas.microsoft.com/office/powerpoint/2010/main" val="17724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p>
        </p:txBody>
      </p:sp>
      <p:sp>
        <p:nvSpPr>
          <p:cNvPr id="36867" name="Rectangle 7"/>
          <p:cNvSpPr>
            <a:spLocks noGrp="1" noChangeArrowheads="1"/>
          </p:cNvSpPr>
          <p:nvPr>
            <p:ph idx="1"/>
          </p:nvPr>
        </p:nvSpPr>
        <p:spPr/>
        <p:txBody>
          <a:bodyPr/>
          <a:lstStyle/>
          <a:p>
            <a:pPr eaLnBrk="1" hangingPunct="1"/>
            <a:r>
              <a:rPr lang="en-US" sz="2800" dirty="0"/>
              <a:t>Applications like IR: reduce all letters to lower case</a:t>
            </a:r>
          </a:p>
          <a:p>
            <a:pPr lvl="1" eaLnBrk="1" hangingPunct="1"/>
            <a:r>
              <a:rPr lang="en-US" sz="2400" dirty="0"/>
              <a:t>Since users tend to use lower case</a:t>
            </a:r>
          </a:p>
          <a:p>
            <a:pPr lvl="1" eaLnBrk="1" hangingPunct="1"/>
            <a:r>
              <a:rPr lang="en-US" sz="2400" dirty="0"/>
              <a:t>Possible exception: upper case in mid-sentence?</a:t>
            </a:r>
          </a:p>
          <a:p>
            <a:pPr lvl="2" eaLnBrk="1" hangingPunct="1"/>
            <a:r>
              <a:rPr lang="en-US" sz="2000" dirty="0"/>
              <a:t>e.g., </a:t>
            </a:r>
            <a:r>
              <a:rPr lang="en-US" sz="2000" b="1" i="1" dirty="0"/>
              <a:t>General Motors</a:t>
            </a:r>
          </a:p>
          <a:p>
            <a:pPr lvl="2" eaLnBrk="1" hangingPunct="1"/>
            <a:r>
              <a:rPr lang="en-US" sz="2000" b="1" i="1" dirty="0"/>
              <a:t>Fed</a:t>
            </a:r>
            <a:r>
              <a:rPr lang="en-US" sz="2000" dirty="0"/>
              <a:t> vs. </a:t>
            </a:r>
            <a:r>
              <a:rPr lang="en-US" sz="2000" b="1" i="1" dirty="0"/>
              <a:t>fed</a:t>
            </a:r>
          </a:p>
          <a:p>
            <a:pPr lvl="2" eaLnBrk="1" hangingPunct="1"/>
            <a:r>
              <a:rPr lang="en-US" sz="2000" b="1" i="1" dirty="0"/>
              <a:t>SAIL</a:t>
            </a:r>
            <a:r>
              <a:rPr lang="en-US" sz="2000" dirty="0"/>
              <a:t> vs. </a:t>
            </a:r>
            <a:r>
              <a:rPr lang="en-US" sz="2000" b="1" i="1" dirty="0"/>
              <a:t>sail</a:t>
            </a:r>
          </a:p>
          <a:p>
            <a:r>
              <a:rPr lang="en-US" sz="2800" dirty="0"/>
              <a:t>For sentiment analysis, MT, Information extraction</a:t>
            </a:r>
          </a:p>
          <a:p>
            <a:pPr lvl="1"/>
            <a:r>
              <a:rPr lang="en-US" sz="2400" dirty="0"/>
              <a:t>Case is helpful (</a:t>
            </a:r>
            <a:r>
              <a:rPr lang="en-US" sz="2400" b="1" i="1" dirty="0"/>
              <a:t>US</a:t>
            </a:r>
            <a:r>
              <a:rPr lang="en-US" sz="2400" dirty="0"/>
              <a:t> versus </a:t>
            </a:r>
            <a:r>
              <a:rPr lang="en-US" sz="2400" b="1" i="1" dirty="0"/>
              <a:t>us </a:t>
            </a:r>
            <a:r>
              <a:rPr lang="en-US" sz="2400" dirty="0"/>
              <a:t>is important)</a:t>
            </a:r>
          </a:p>
        </p:txBody>
      </p:sp>
    </p:spTree>
    <p:extLst>
      <p:ext uri="{BB962C8B-B14F-4D97-AF65-F5344CB8AC3E}">
        <p14:creationId xmlns:p14="http://schemas.microsoft.com/office/powerpoint/2010/main" val="63952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Lemmatization</a:t>
            </a:r>
          </a:p>
        </p:txBody>
      </p:sp>
      <p:sp>
        <p:nvSpPr>
          <p:cNvPr id="37891" name="Rectangle 3"/>
          <p:cNvSpPr>
            <a:spLocks noGrp="1" noChangeArrowheads="1"/>
          </p:cNvSpPr>
          <p:nvPr>
            <p:ph idx="1"/>
          </p:nvPr>
        </p:nvSpPr>
        <p:spPr>
          <a:xfrm>
            <a:off x="822960" y="1276350"/>
            <a:ext cx="8321040" cy="3581400"/>
          </a:xfrm>
        </p:spPr>
        <p:txBody>
          <a:bodyPr>
            <a:normAutofit lnSpcReduction="10000"/>
          </a:bodyPr>
          <a:lstStyle/>
          <a:p>
            <a:pPr marL="0" indent="0" eaLnBrk="1" hangingPunct="1">
              <a:lnSpc>
                <a:spcPct val="100000"/>
              </a:lnSpc>
              <a:spcBef>
                <a:spcPts val="300"/>
              </a:spcBef>
              <a:buNone/>
            </a:pPr>
            <a:r>
              <a:rPr lang="en-US" dirty="0"/>
              <a:t>Represent all words as their lemma, their shared root </a:t>
            </a:r>
          </a:p>
          <a:p>
            <a:pPr marL="0" indent="0" eaLnBrk="1" hangingPunct="1">
              <a:lnSpc>
                <a:spcPct val="100000"/>
              </a:lnSpc>
              <a:spcBef>
                <a:spcPts val="0"/>
              </a:spcBef>
              <a:buNone/>
            </a:pPr>
            <a:r>
              <a:rPr lang="en-US" dirty="0"/>
              <a:t>	= dictionary headword form:</a:t>
            </a:r>
          </a:p>
          <a:p>
            <a:pPr lvl="1" eaLnBrk="1" hangingPunct="1">
              <a:spcBef>
                <a:spcPts val="500"/>
              </a:spcBef>
              <a:spcAft>
                <a:spcPts val="500"/>
              </a:spcAft>
            </a:pPr>
            <a:r>
              <a:rPr lang="en-US" sz="2400" i="1" dirty="0"/>
              <a:t>am, are,</a:t>
            </a:r>
            <a:r>
              <a:rPr lang="en-US" sz="2400" dirty="0"/>
              <a:t> </a:t>
            </a:r>
            <a:r>
              <a:rPr lang="en-US" sz="2400" i="1" dirty="0"/>
              <a:t>is </a:t>
            </a:r>
            <a:r>
              <a:rPr lang="en-US" sz="2400" dirty="0">
                <a:sym typeface="Symbol" charset="2"/>
              </a:rPr>
              <a:t></a:t>
            </a:r>
            <a:r>
              <a:rPr lang="en-US" sz="2400" dirty="0"/>
              <a:t> </a:t>
            </a:r>
            <a:r>
              <a:rPr lang="en-US" sz="2400" i="1" dirty="0"/>
              <a:t>be</a:t>
            </a:r>
            <a:endParaRPr lang="en-US" sz="2400" dirty="0"/>
          </a:p>
          <a:p>
            <a:pPr lvl="1" eaLnBrk="1" hangingPunct="1">
              <a:spcBef>
                <a:spcPts val="500"/>
              </a:spcBef>
              <a:spcAft>
                <a:spcPts val="500"/>
              </a:spcAft>
            </a:pPr>
            <a:r>
              <a:rPr lang="en-US" sz="2400" i="1" dirty="0"/>
              <a:t>car, cars, car's</a:t>
            </a:r>
            <a:r>
              <a:rPr lang="en-US" sz="2400" dirty="0"/>
              <a:t>, </a:t>
            </a:r>
            <a:r>
              <a:rPr lang="en-US" sz="2400" i="1" dirty="0"/>
              <a:t>cars'</a:t>
            </a:r>
            <a:r>
              <a:rPr lang="en-US" sz="2400" dirty="0"/>
              <a:t> </a:t>
            </a:r>
            <a:r>
              <a:rPr lang="en-US" sz="2400" dirty="0">
                <a:sym typeface="Symbol" charset="2"/>
              </a:rPr>
              <a:t></a:t>
            </a:r>
            <a:r>
              <a:rPr lang="en-US" sz="2400" dirty="0"/>
              <a:t> </a:t>
            </a:r>
            <a:r>
              <a:rPr lang="en-US" sz="2400" i="1" dirty="0"/>
              <a:t>car</a:t>
            </a:r>
          </a:p>
          <a:p>
            <a:pPr lvl="1">
              <a:spcBef>
                <a:spcPts val="500"/>
              </a:spcBef>
              <a:spcAft>
                <a:spcPts val="500"/>
              </a:spcAft>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a:t>
            </a:r>
          </a:p>
          <a:p>
            <a:pPr marL="425450" lvl="3" indent="0">
              <a:spcBef>
                <a:spcPts val="500"/>
              </a:spcBef>
              <a:spcAft>
                <a:spcPts val="500"/>
              </a:spcAft>
              <a:buNone/>
            </a:pPr>
            <a:r>
              <a:rPr lang="en-US" sz="2400" dirty="0">
                <a:sym typeface="Symbol" charset="2"/>
              </a:rPr>
              <a:t></a:t>
            </a:r>
            <a:r>
              <a:rPr lang="en-US" sz="2400" dirty="0"/>
              <a:t> </a:t>
            </a:r>
            <a:r>
              <a:rPr lang="en-US" sz="2400" dirty="0" err="1">
                <a:solidFill>
                  <a:srgbClr val="A50021"/>
                </a:solidFill>
              </a:rPr>
              <a:t>querer</a:t>
            </a:r>
            <a:r>
              <a:rPr lang="en-US" sz="2400" dirty="0"/>
              <a:t> ‘want'</a:t>
            </a:r>
            <a:endParaRPr lang="en-US" sz="2400" i="1" dirty="0"/>
          </a:p>
          <a:p>
            <a:pPr>
              <a:spcBef>
                <a:spcPts val="500"/>
              </a:spcBef>
              <a:spcAft>
                <a:spcPts val="500"/>
              </a:spcAft>
            </a:pPr>
            <a:endParaRPr lang="en-US" sz="200" i="1" dirty="0"/>
          </a:p>
          <a:p>
            <a:pPr lvl="1">
              <a:spcBef>
                <a:spcPts val="500"/>
              </a:spcBef>
              <a:spcAft>
                <a:spcPts val="500"/>
              </a:spcAft>
            </a:pPr>
            <a:r>
              <a:rPr lang="en-US" i="1" dirty="0"/>
              <a:t>He is reading detective stories </a:t>
            </a:r>
          </a:p>
          <a:p>
            <a:pPr marL="461963" lvl="3" indent="0">
              <a:spcBef>
                <a:spcPts val="500"/>
              </a:spcBef>
              <a:spcAft>
                <a:spcPts val="500"/>
              </a:spcAft>
              <a:buNone/>
            </a:pPr>
            <a:r>
              <a:rPr lang="en-US" sz="2400" dirty="0">
                <a:sym typeface="Symbol" charset="2"/>
              </a:rPr>
              <a:t></a:t>
            </a:r>
            <a:r>
              <a:rPr lang="en-US" sz="2400" dirty="0"/>
              <a:t> </a:t>
            </a:r>
            <a:r>
              <a:rPr lang="en-US" sz="2400" i="1" dirty="0"/>
              <a:t>He be read detective story </a:t>
            </a:r>
          </a:p>
        </p:txBody>
      </p:sp>
    </p:spTree>
    <p:extLst>
      <p:ext uri="{BB962C8B-B14F-4D97-AF65-F5344CB8AC3E}">
        <p14:creationId xmlns:p14="http://schemas.microsoft.com/office/powerpoint/2010/main" val="130826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22960" y="119702"/>
            <a:ext cx="8092440" cy="680397"/>
          </a:xfrm>
        </p:spPr>
        <p:txBody>
          <a:bodyPr>
            <a:normAutofit fontScale="90000"/>
          </a:bodyPr>
          <a:lstStyle/>
          <a:p>
            <a:r>
              <a:rPr lang="en-US" dirty="0"/>
              <a:t>Lemmatization is done by Morphological Parsing</a:t>
            </a:r>
          </a:p>
        </p:txBody>
      </p:sp>
      <p:sp>
        <p:nvSpPr>
          <p:cNvPr id="43011" name="Rectangle 3"/>
          <p:cNvSpPr>
            <a:spLocks noGrp="1" noChangeArrowheads="1"/>
          </p:cNvSpPr>
          <p:nvPr>
            <p:ph idx="1"/>
          </p:nvPr>
        </p:nvSpPr>
        <p:spPr>
          <a:xfrm>
            <a:off x="822960" y="1047750"/>
            <a:ext cx="7940040" cy="4095750"/>
          </a:xfrm>
        </p:spPr>
        <p:txBody>
          <a:bodyPr>
            <a:normAutofit/>
          </a:bodyPr>
          <a:lstStyle/>
          <a:p>
            <a:r>
              <a:rPr lang="en-US" sz="3000" dirty="0"/>
              <a:t>Morphemes:</a:t>
            </a:r>
          </a:p>
          <a:p>
            <a:pPr lvl="1"/>
            <a:r>
              <a:rPr lang="en-US" sz="2400" dirty="0"/>
              <a:t>The small meaningful units that make up words</a:t>
            </a:r>
          </a:p>
          <a:p>
            <a:pPr lvl="1"/>
            <a:r>
              <a:rPr lang="en-US" sz="2400" b="1" dirty="0">
                <a:solidFill>
                  <a:srgbClr val="FF0000"/>
                </a:solidFill>
              </a:rPr>
              <a:t>Stems</a:t>
            </a:r>
            <a:r>
              <a:rPr lang="en-US" sz="2400" dirty="0"/>
              <a:t>: The core meaning-bearing units</a:t>
            </a:r>
          </a:p>
          <a:p>
            <a:pPr lvl="1"/>
            <a:r>
              <a:rPr lang="en-US" sz="2400" b="1" dirty="0">
                <a:solidFill>
                  <a:srgbClr val="FF0000"/>
                </a:solidFill>
              </a:rPr>
              <a:t>Affixes</a:t>
            </a:r>
            <a:r>
              <a:rPr lang="en-US" sz="2400" dirty="0"/>
              <a:t>: </a:t>
            </a:r>
            <a:r>
              <a:rPr lang="en-US" dirty="0"/>
              <a:t>Parts</a:t>
            </a:r>
            <a:r>
              <a:rPr lang="en-US" sz="2400" dirty="0"/>
              <a:t> that adhere to stems, often with grammatical functions</a:t>
            </a:r>
          </a:p>
          <a:p>
            <a:r>
              <a:rPr lang="en-US" sz="3000" dirty="0"/>
              <a:t>Morphological Parsers:</a:t>
            </a:r>
          </a:p>
          <a:p>
            <a:pPr lvl="1"/>
            <a:r>
              <a:rPr lang="en-US" dirty="0"/>
              <a:t>Parse</a:t>
            </a:r>
            <a:r>
              <a:rPr lang="en-US" i="1" dirty="0"/>
              <a:t>  cats </a:t>
            </a:r>
            <a:r>
              <a:rPr lang="en-US" dirty="0"/>
              <a:t>into two morphemes </a:t>
            </a:r>
            <a:r>
              <a:rPr lang="en-US" i="1" dirty="0"/>
              <a:t>cat </a:t>
            </a:r>
            <a:r>
              <a:rPr lang="en-US" dirty="0"/>
              <a:t>and </a:t>
            </a:r>
            <a:r>
              <a:rPr lang="en-US" i="1" dirty="0"/>
              <a:t>s</a:t>
            </a:r>
            <a:endParaRPr lang="en-US" dirty="0"/>
          </a:p>
          <a:p>
            <a:pPr lvl="1"/>
            <a:r>
              <a:rPr lang="en-US" dirty="0"/>
              <a:t>Parse Spanish </a:t>
            </a:r>
            <a:r>
              <a:rPr lang="en-US" i="1" dirty="0" err="1"/>
              <a:t>amaren</a:t>
            </a:r>
            <a:r>
              <a:rPr lang="en-US" i="1" dirty="0"/>
              <a:t> </a:t>
            </a:r>
            <a:r>
              <a:rPr lang="en-US" dirty="0"/>
              <a:t>(‘if in the future they would love’) into morpheme </a:t>
            </a:r>
            <a:r>
              <a:rPr lang="en-US" i="1" dirty="0" err="1"/>
              <a:t>amar</a:t>
            </a:r>
            <a:r>
              <a:rPr lang="en-US" i="1" dirty="0"/>
              <a:t> </a:t>
            </a:r>
            <a:r>
              <a:rPr lang="en-US" dirty="0"/>
              <a:t>‘to love’, and the morphological features </a:t>
            </a:r>
            <a:r>
              <a:rPr lang="en-US" i="1" dirty="0"/>
              <a:t>3PL </a:t>
            </a:r>
            <a:r>
              <a:rPr lang="en-US" dirty="0"/>
              <a:t>and </a:t>
            </a:r>
            <a:r>
              <a:rPr lang="en-US" i="1" dirty="0"/>
              <a:t>future subjunctive</a:t>
            </a:r>
            <a:r>
              <a:rPr lang="en-US" dirty="0"/>
              <a:t>. </a:t>
            </a:r>
          </a:p>
        </p:txBody>
      </p:sp>
    </p:spTree>
    <p:extLst>
      <p:ext uri="{BB962C8B-B14F-4D97-AF65-F5344CB8AC3E}">
        <p14:creationId xmlns:p14="http://schemas.microsoft.com/office/powerpoint/2010/main" val="24037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Stemming</a:t>
            </a:r>
          </a:p>
        </p:txBody>
      </p:sp>
      <p:sp>
        <p:nvSpPr>
          <p:cNvPr id="38915" name="Rectangle 3"/>
          <p:cNvSpPr>
            <a:spLocks noGrp="1" noChangeArrowheads="1"/>
          </p:cNvSpPr>
          <p:nvPr>
            <p:ph idx="1"/>
          </p:nvPr>
        </p:nvSpPr>
        <p:spPr>
          <a:xfrm>
            <a:off x="822324" y="950118"/>
            <a:ext cx="7543801" cy="3429000"/>
          </a:xfrm>
        </p:spPr>
        <p:txBody>
          <a:bodyPr/>
          <a:lstStyle/>
          <a:p>
            <a:pPr eaLnBrk="1" hangingPunct="1"/>
            <a:r>
              <a:rPr lang="en-US" dirty="0"/>
              <a:t>Reduce terms to stems, chopping off affixes crudely</a:t>
            </a:r>
          </a:p>
        </p:txBody>
      </p:sp>
      <p:sp>
        <p:nvSpPr>
          <p:cNvPr id="38916" name="Rectangle 4"/>
          <p:cNvSpPr>
            <a:spLocks noChangeArrowheads="1"/>
          </p:cNvSpPr>
          <p:nvPr/>
        </p:nvSpPr>
        <p:spPr bwMode="auto">
          <a:xfrm>
            <a:off x="777875" y="1253729"/>
            <a:ext cx="184666" cy="461665"/>
          </a:xfrm>
          <a:prstGeom prst="rect">
            <a:avLst/>
          </a:prstGeom>
          <a:noFill/>
          <a:ln w="9525">
            <a:noFill/>
            <a:miter lim="800000"/>
            <a:headEnd/>
            <a:tailEnd/>
          </a:ln>
        </p:spPr>
        <p:txBody>
          <a:bodyPr wrap="none">
            <a:prstTxWarp prst="textNoShape">
              <a:avLst/>
            </a:prstTxWarp>
            <a:spAutoFit/>
          </a:bodyPr>
          <a:lstStyle/>
          <a:p>
            <a:endParaRPr lang="en-US">
              <a:latin typeface="Arial" charset="0"/>
            </a:endParaRPr>
          </a:p>
        </p:txBody>
      </p:sp>
      <p:sp>
        <p:nvSpPr>
          <p:cNvPr id="38917" name="Rectangle 5"/>
          <p:cNvSpPr>
            <a:spLocks noChangeArrowheads="1"/>
          </p:cNvSpPr>
          <p:nvPr/>
        </p:nvSpPr>
        <p:spPr bwMode="auto">
          <a:xfrm>
            <a:off x="349250" y="1581150"/>
            <a:ext cx="4084320" cy="3416320"/>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a:t>This was not the map we found in Billy </a:t>
            </a:r>
            <a:r>
              <a:rPr lang="en-US" dirty="0" err="1"/>
              <a:t>Bones’s</a:t>
            </a:r>
            <a:r>
              <a:rPr lang="en-US" dirty="0"/>
              <a:t> chest, but an accurate copy, complete in all things-names and heights and soundings-with the single exception of the red crosses and the written notes. </a:t>
            </a:r>
            <a:endParaRPr lang="en-US" sz="2000" dirty="0"/>
          </a:p>
        </p:txBody>
      </p:sp>
      <p:sp>
        <p:nvSpPr>
          <p:cNvPr id="38919" name="AutoShape 7"/>
          <p:cNvSpPr>
            <a:spLocks noChangeArrowheads="1"/>
          </p:cNvSpPr>
          <p:nvPr/>
        </p:nvSpPr>
        <p:spPr bwMode="auto">
          <a:xfrm>
            <a:off x="4535788" y="2800350"/>
            <a:ext cx="304800" cy="1164432"/>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8" name="Rectangle 5">
            <a:extLst>
              <a:ext uri="{FF2B5EF4-FFF2-40B4-BE49-F238E27FC236}">
                <a16:creationId xmlns:a16="http://schemas.microsoft.com/office/drawing/2014/main" id="{640AF25E-FE00-574A-AA00-973D384B2C0F}"/>
              </a:ext>
            </a:extLst>
          </p:cNvPr>
          <p:cNvSpPr>
            <a:spLocks noChangeArrowheads="1"/>
          </p:cNvSpPr>
          <p:nvPr/>
        </p:nvSpPr>
        <p:spPr bwMode="auto">
          <a:xfrm>
            <a:off x="4907280" y="1765816"/>
            <a:ext cx="4084320" cy="3046988"/>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err="1"/>
              <a:t>Thi</a:t>
            </a:r>
            <a:r>
              <a:rPr lang="en-US" dirty="0"/>
              <a:t> </a:t>
            </a:r>
            <a:r>
              <a:rPr lang="en-US" dirty="0" err="1"/>
              <a:t>wa</a:t>
            </a:r>
            <a:r>
              <a:rPr lang="en-US" dirty="0"/>
              <a:t> not the map we found in Billi Bone s chest but an </a:t>
            </a:r>
            <a:r>
              <a:rPr lang="en-US" dirty="0" err="1"/>
              <a:t>accur</a:t>
            </a:r>
            <a:r>
              <a:rPr lang="en-US" dirty="0"/>
              <a:t> </a:t>
            </a:r>
            <a:r>
              <a:rPr lang="en-US" dirty="0" err="1"/>
              <a:t>copi</a:t>
            </a:r>
            <a:r>
              <a:rPr lang="en-US" dirty="0"/>
              <a:t> </a:t>
            </a:r>
            <a:r>
              <a:rPr lang="en-US" dirty="0" err="1"/>
              <a:t>complet</a:t>
            </a:r>
            <a:r>
              <a:rPr lang="en-US" dirty="0"/>
              <a:t> in all thing name and height and sound with the </a:t>
            </a:r>
            <a:r>
              <a:rPr lang="en-US" dirty="0" err="1"/>
              <a:t>singl</a:t>
            </a:r>
            <a:r>
              <a:rPr lang="en-US" dirty="0"/>
              <a:t> except of the red cross and the written note </a:t>
            </a:r>
          </a:p>
          <a:p>
            <a:r>
              <a:rPr lang="en-US" dirty="0"/>
              <a:t>. </a:t>
            </a:r>
            <a:endParaRPr lang="en-US" sz="2000" dirty="0"/>
          </a:p>
        </p:txBody>
      </p:sp>
    </p:spTree>
    <p:extLst>
      <p:ext uri="{BB962C8B-B14F-4D97-AF65-F5344CB8AC3E}">
        <p14:creationId xmlns:p14="http://schemas.microsoft.com/office/powerpoint/2010/main" val="370925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9"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t>Regular Expressions: Anchors  </a:t>
            </a:r>
            <a:r>
              <a:rPr lang="en-US" dirty="0">
                <a:solidFill>
                  <a:srgbClr val="FF0000"/>
                </a:solidFill>
              </a:rPr>
              <a:t>^   $</a:t>
            </a:r>
          </a:p>
        </p:txBody>
      </p:sp>
      <p:sp>
        <p:nvSpPr>
          <p:cNvPr id="77827" name="Rectangle 3"/>
          <p:cNvSpPr>
            <a:spLocks noGrp="1" noChangeArrowheads="1"/>
          </p:cNvSpPr>
          <p:nvPr>
            <p:ph idx="1"/>
          </p:nvPr>
        </p:nvSpPr>
        <p:spPr>
          <a:xfrm>
            <a:off x="762000" y="1314450"/>
            <a:ext cx="7848600" cy="3543300"/>
          </a:xfrm>
        </p:spPr>
        <p:txBody>
          <a:bodyPr/>
          <a:lstStyle/>
          <a:p>
            <a:pPr>
              <a:lnSpc>
                <a:spcPct val="90000"/>
              </a:lnSpc>
              <a:spcBef>
                <a:spcPct val="50000"/>
              </a:spcBef>
            </a:pPr>
            <a:endParaRPr lang="en-US" sz="2400" dirty="0">
              <a:latin typeface="Courier New"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86645780"/>
              </p:ext>
            </p:extLst>
          </p:nvPr>
        </p:nvGraphicFramePr>
        <p:xfrm>
          <a:off x="1905000" y="1809750"/>
          <a:ext cx="4953000" cy="22860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a:solidFill>
                            <a:srgbClr val="CC3300"/>
                          </a:solidFill>
                          <a:latin typeface="Courier"/>
                          <a:cs typeface="Courier"/>
                        </a:rPr>
                        <a:t>^</a:t>
                      </a:r>
                      <a:r>
                        <a:rPr lang="en-US" sz="2000" dirty="0">
                          <a:latin typeface="Courier"/>
                          <a:cs typeface="Courier"/>
                        </a:rPr>
                        <a:t>[A-Z] </a:t>
                      </a:r>
                      <a:endParaRPr lang="en-US" sz="2000" dirty="0"/>
                    </a:p>
                  </a:txBody>
                  <a:tcPr/>
                </a:tc>
                <a:tc>
                  <a:txBody>
                    <a:bodyPr/>
                    <a:lstStyle/>
                    <a:p>
                      <a:r>
                        <a:rPr lang="en-US" sz="2000" u="sng" dirty="0">
                          <a:solidFill>
                            <a:srgbClr val="0000FF"/>
                          </a:solidFill>
                          <a:latin typeface="Courier"/>
                          <a:cs typeface="Courier"/>
                        </a:rPr>
                        <a:t>P</a:t>
                      </a:r>
                      <a:r>
                        <a:rPr lang="en-US" sz="2000" u="none" dirty="0">
                          <a:solidFill>
                            <a:srgbClr val="000000"/>
                          </a:solidFill>
                          <a:latin typeface="Courier"/>
                          <a:cs typeface="Courier"/>
                        </a:rPr>
                        <a:t>alo</a:t>
                      </a:r>
                      <a:r>
                        <a:rPr lang="en-US" sz="2000" u="none" baseline="0" dirty="0">
                          <a:solidFill>
                            <a:srgbClr val="000000"/>
                          </a:solidFill>
                          <a:latin typeface="Courier"/>
                          <a:cs typeface="Courier"/>
                        </a:rPr>
                        <a:t> Alto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3300"/>
                          </a:solidFill>
                          <a:latin typeface="Courier"/>
                          <a:cs typeface="Courier"/>
                        </a:rPr>
                        <a:t>^</a:t>
                      </a:r>
                      <a:r>
                        <a:rPr lang="en-US" sz="2000" dirty="0">
                          <a:latin typeface="Courier"/>
                          <a:cs typeface="Courier"/>
                        </a:rPr>
                        <a:t>[^A-</a:t>
                      </a:r>
                      <a:r>
                        <a:rPr lang="en-US" sz="2000" dirty="0" err="1">
                          <a:latin typeface="Courier"/>
                          <a:cs typeface="Courier"/>
                        </a:rPr>
                        <a:t>Za</a:t>
                      </a:r>
                      <a:r>
                        <a:rPr lang="en-US" sz="2000" dirty="0">
                          <a:latin typeface="Courier"/>
                          <a:cs typeface="Courier"/>
                        </a:rPr>
                        <a:t>-z]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1</a:t>
                      </a:r>
                      <a:r>
                        <a:rPr lang="en-US" sz="2000" u="none" baseline="0" dirty="0">
                          <a:solidFill>
                            <a:srgbClr val="3366FF"/>
                          </a:solidFill>
                          <a:latin typeface="Courier"/>
                          <a:cs typeface="Courier"/>
                        </a:rPr>
                        <a:t>    </a:t>
                      </a:r>
                      <a:r>
                        <a:rPr lang="en-US" sz="2000" u="sng" baseline="0" dirty="0">
                          <a:solidFill>
                            <a:srgbClr val="3366FF"/>
                          </a:solidFill>
                          <a:latin typeface="Courier"/>
                          <a:cs typeface="Courier"/>
                        </a:rPr>
                        <a:t>“</a:t>
                      </a:r>
                      <a:r>
                        <a:rPr lang="en-US" sz="2000" u="none" baseline="0" dirty="0">
                          <a:solidFill>
                            <a:srgbClr val="000000"/>
                          </a:solidFill>
                          <a:latin typeface="Courier"/>
                          <a:cs typeface="Courier"/>
                        </a:rPr>
                        <a:t>Hello”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r>
                        <a:rPr lang="en-US" sz="2000" u="none" baseline="0" dirty="0">
                          <a:solidFill>
                            <a:srgbClr val="3366FF"/>
                          </a:solidFill>
                          <a:latin typeface="Courier"/>
                          <a:cs typeface="Courier"/>
                        </a:rPr>
                        <a:t>  </a:t>
                      </a: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96072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BEC9-4AEF-BF46-B21F-4AA4EEA7E5A5}"/>
              </a:ext>
            </a:extLst>
          </p:cNvPr>
          <p:cNvSpPr>
            <a:spLocks noGrp="1"/>
          </p:cNvSpPr>
          <p:nvPr>
            <p:ph type="title"/>
          </p:nvPr>
        </p:nvSpPr>
        <p:spPr/>
        <p:txBody>
          <a:bodyPr/>
          <a:lstStyle/>
          <a:p>
            <a:r>
              <a:rPr lang="en-US" dirty="0"/>
              <a:t>Porter Stemmer</a:t>
            </a:r>
          </a:p>
        </p:txBody>
      </p:sp>
      <p:sp>
        <p:nvSpPr>
          <p:cNvPr id="3" name="Content Placeholder 2">
            <a:extLst>
              <a:ext uri="{FF2B5EF4-FFF2-40B4-BE49-F238E27FC236}">
                <a16:creationId xmlns:a16="http://schemas.microsoft.com/office/drawing/2014/main" id="{4F64089B-B66C-C947-B7FA-036B0705AE5C}"/>
              </a:ext>
            </a:extLst>
          </p:cNvPr>
          <p:cNvSpPr>
            <a:spLocks noGrp="1"/>
          </p:cNvSpPr>
          <p:nvPr>
            <p:ph idx="1"/>
          </p:nvPr>
        </p:nvSpPr>
        <p:spPr/>
        <p:txBody>
          <a:bodyPr/>
          <a:lstStyle/>
          <a:p>
            <a:r>
              <a:rPr lang="en-US" dirty="0"/>
              <a:t>Based on a series of rewrite rules run in series</a:t>
            </a:r>
          </a:p>
          <a:p>
            <a:pPr lvl="1"/>
            <a:r>
              <a:rPr lang="en-US" dirty="0"/>
              <a:t>A cascade, in which output of each pass fed to next pass</a:t>
            </a:r>
          </a:p>
          <a:p>
            <a:r>
              <a:rPr lang="en-US" dirty="0"/>
              <a:t>Some sample rules:</a:t>
            </a:r>
          </a:p>
        </p:txBody>
      </p:sp>
      <p:pic>
        <p:nvPicPr>
          <p:cNvPr id="5" name="Picture 4">
            <a:extLst>
              <a:ext uri="{FF2B5EF4-FFF2-40B4-BE49-F238E27FC236}">
                <a16:creationId xmlns:a16="http://schemas.microsoft.com/office/drawing/2014/main" id="{A191CD69-469D-4041-9C66-74F7D85522C7}"/>
              </a:ext>
            </a:extLst>
          </p:cNvPr>
          <p:cNvPicPr>
            <a:picLocks noChangeAspect="1"/>
          </p:cNvPicPr>
          <p:nvPr/>
        </p:nvPicPr>
        <p:blipFill>
          <a:blip r:embed="rId2"/>
          <a:stretch>
            <a:fillRect/>
          </a:stretch>
        </p:blipFill>
        <p:spPr>
          <a:xfrm>
            <a:off x="1371600" y="2876550"/>
            <a:ext cx="6708987" cy="1066800"/>
          </a:xfrm>
          <a:prstGeom prst="rect">
            <a:avLst/>
          </a:prstGeom>
        </p:spPr>
      </p:pic>
    </p:spTree>
    <p:extLst>
      <p:ext uri="{BB962C8B-B14F-4D97-AF65-F5344CB8AC3E}">
        <p14:creationId xmlns:p14="http://schemas.microsoft.com/office/powerpoint/2010/main" val="17328173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119702"/>
            <a:ext cx="7833360" cy="928048"/>
          </a:xfrm>
        </p:spPr>
        <p:txBody>
          <a:bodyPr>
            <a:normAutofit fontScale="90000"/>
          </a:bodyPr>
          <a:lstStyle/>
          <a:p>
            <a:r>
              <a:rPr lang="en-US" dirty="0"/>
              <a:t>Dealing with complex morphology is necessary for many languages</a:t>
            </a:r>
          </a:p>
        </p:txBody>
      </p:sp>
      <p:sp>
        <p:nvSpPr>
          <p:cNvPr id="53251" name="Rectangle 3"/>
          <p:cNvSpPr>
            <a:spLocks noGrp="1" noChangeArrowheads="1"/>
          </p:cNvSpPr>
          <p:nvPr>
            <p:ph idx="1"/>
          </p:nvPr>
        </p:nvSpPr>
        <p:spPr>
          <a:xfrm>
            <a:off x="304800" y="1352550"/>
            <a:ext cx="8686800" cy="3671248"/>
          </a:xfrm>
        </p:spPr>
        <p:txBody>
          <a:bodyPr>
            <a:normAutofit/>
          </a:bodyPr>
          <a:lstStyle/>
          <a:p>
            <a:pPr lvl="1"/>
            <a:r>
              <a:rPr lang="en-US" dirty="0"/>
              <a:t>e</a:t>
            </a:r>
            <a:r>
              <a:rPr lang="en-US" sz="2400" dirty="0"/>
              <a:t>.g., the Turkish word:</a:t>
            </a:r>
          </a:p>
          <a:p>
            <a:pPr lvl="1"/>
            <a:r>
              <a:rPr lang="en-US" sz="2400" dirty="0" err="1">
                <a:solidFill>
                  <a:srgbClr val="FF0000"/>
                </a:solidFill>
              </a:rPr>
              <a:t>Uygarlastiramadiklarimizdanmissinizcasina</a:t>
            </a:r>
            <a:endParaRPr lang="en-US" sz="2400" dirty="0">
              <a:solidFill>
                <a:srgbClr val="FF0000"/>
              </a:solidFill>
            </a:endParaRPr>
          </a:p>
          <a:p>
            <a:pPr lvl="1"/>
            <a:r>
              <a:rPr lang="en-US" sz="2400" dirty="0"/>
              <a:t>`(behaving) as if you are among those whom we could not civilize’</a:t>
            </a:r>
          </a:p>
          <a:p>
            <a:pPr lvl="1"/>
            <a:r>
              <a:rPr lang="en-US" sz="2400" dirty="0" err="1">
                <a:solidFill>
                  <a:srgbClr val="FF0000"/>
                </a:solidFill>
              </a:rPr>
              <a:t>Uygar</a:t>
            </a:r>
            <a:r>
              <a:rPr lang="en-US" sz="2400" dirty="0">
                <a:solidFill>
                  <a:srgbClr val="FF0000"/>
                </a:solidFill>
              </a:rPr>
              <a:t> </a:t>
            </a:r>
            <a:r>
              <a:rPr lang="en-US" sz="2400" dirty="0"/>
              <a:t>`civilized’ + </a:t>
            </a:r>
            <a:r>
              <a:rPr lang="en-US" sz="2400" dirty="0" err="1">
                <a:solidFill>
                  <a:srgbClr val="FF0000"/>
                </a:solidFill>
              </a:rPr>
              <a:t>las</a:t>
            </a:r>
            <a:r>
              <a:rPr lang="en-US" sz="2400" dirty="0">
                <a:solidFill>
                  <a:srgbClr val="FF0000"/>
                </a:solidFill>
              </a:rPr>
              <a:t> </a:t>
            </a:r>
            <a:r>
              <a:rPr lang="en-US" sz="2400" dirty="0"/>
              <a:t>`become’ </a:t>
            </a:r>
          </a:p>
          <a:p>
            <a:pPr lvl="2">
              <a:buFont typeface="Wingdings" charset="2"/>
              <a:buNone/>
            </a:pPr>
            <a:r>
              <a:rPr lang="en-US" sz="2000" dirty="0"/>
              <a:t>+ </a:t>
            </a:r>
            <a:r>
              <a:rPr lang="en-US" sz="2000" dirty="0" err="1">
                <a:solidFill>
                  <a:srgbClr val="FF0000"/>
                </a:solidFill>
              </a:rPr>
              <a:t>tir</a:t>
            </a:r>
            <a:r>
              <a:rPr lang="en-US" sz="2000" dirty="0">
                <a:solidFill>
                  <a:srgbClr val="FF0000"/>
                </a:solidFill>
              </a:rPr>
              <a:t> </a:t>
            </a:r>
            <a:r>
              <a:rPr lang="en-US" sz="2000" dirty="0"/>
              <a:t>`cause’ + </a:t>
            </a:r>
            <a:r>
              <a:rPr lang="en-US" sz="2000" dirty="0" err="1">
                <a:solidFill>
                  <a:srgbClr val="FF0000"/>
                </a:solidFill>
              </a:rPr>
              <a:t>ama</a:t>
            </a:r>
            <a:r>
              <a:rPr lang="en-US" sz="2000" dirty="0">
                <a:solidFill>
                  <a:srgbClr val="FF0000"/>
                </a:solidFill>
              </a:rPr>
              <a:t> </a:t>
            </a:r>
            <a:r>
              <a:rPr lang="en-US" sz="2000" dirty="0"/>
              <a:t>`not able’ </a:t>
            </a:r>
          </a:p>
          <a:p>
            <a:pPr lvl="2">
              <a:buFont typeface="Wingdings" charset="2"/>
              <a:buNone/>
            </a:pPr>
            <a:r>
              <a:rPr lang="en-US" sz="2000" dirty="0"/>
              <a:t>+ </a:t>
            </a:r>
            <a:r>
              <a:rPr lang="en-US" sz="2000" dirty="0" err="1">
                <a:solidFill>
                  <a:srgbClr val="FF0000"/>
                </a:solidFill>
              </a:rPr>
              <a:t>dik</a:t>
            </a:r>
            <a:r>
              <a:rPr lang="en-US" sz="2000" dirty="0">
                <a:solidFill>
                  <a:srgbClr val="FF0000"/>
                </a:solidFill>
              </a:rPr>
              <a:t> </a:t>
            </a:r>
            <a:r>
              <a:rPr lang="en-US" sz="2000" dirty="0"/>
              <a:t>`past’ + </a:t>
            </a:r>
            <a:r>
              <a:rPr lang="en-US" sz="2000" dirty="0" err="1">
                <a:solidFill>
                  <a:srgbClr val="FF0000"/>
                </a:solidFill>
              </a:rPr>
              <a:t>lar</a:t>
            </a:r>
            <a:r>
              <a:rPr lang="en-US" sz="2000" dirty="0">
                <a:solidFill>
                  <a:srgbClr val="FF0000"/>
                </a:solidFill>
              </a:rPr>
              <a:t> </a:t>
            </a:r>
            <a:r>
              <a:rPr lang="en-US" sz="2000" dirty="0"/>
              <a:t>‘plural’</a:t>
            </a:r>
          </a:p>
          <a:p>
            <a:pPr lvl="2">
              <a:buFont typeface="Wingdings" charset="2"/>
              <a:buNone/>
            </a:pPr>
            <a:r>
              <a:rPr lang="en-US" sz="2000" dirty="0"/>
              <a:t>+ </a:t>
            </a:r>
            <a:r>
              <a:rPr lang="en-US" sz="2000" dirty="0" err="1">
                <a:solidFill>
                  <a:srgbClr val="FF0000"/>
                </a:solidFill>
              </a:rPr>
              <a:t>imiz</a:t>
            </a:r>
            <a:r>
              <a:rPr lang="en-US" sz="2000" dirty="0">
                <a:solidFill>
                  <a:srgbClr val="FF0000"/>
                </a:solidFill>
              </a:rPr>
              <a:t> </a:t>
            </a:r>
            <a:r>
              <a:rPr lang="en-US" sz="2000" dirty="0"/>
              <a:t>‘p1pl’ + </a:t>
            </a:r>
            <a:r>
              <a:rPr lang="en-US" sz="2000" dirty="0" err="1">
                <a:solidFill>
                  <a:srgbClr val="FF0000"/>
                </a:solidFill>
              </a:rPr>
              <a:t>dan</a:t>
            </a:r>
            <a:r>
              <a:rPr lang="en-US" sz="2000" dirty="0">
                <a:solidFill>
                  <a:srgbClr val="FF0000"/>
                </a:solidFill>
              </a:rPr>
              <a:t> </a:t>
            </a:r>
            <a:r>
              <a:rPr lang="en-US" sz="2000" dirty="0"/>
              <a:t>‘</a:t>
            </a:r>
            <a:r>
              <a:rPr lang="en-US" sz="2000" dirty="0" err="1"/>
              <a:t>abl</a:t>
            </a:r>
            <a:r>
              <a:rPr lang="en-US" sz="2000" dirty="0"/>
              <a:t>’ </a:t>
            </a:r>
          </a:p>
          <a:p>
            <a:pPr lvl="2">
              <a:buFont typeface="Wingdings" charset="2"/>
              <a:buNone/>
            </a:pPr>
            <a:r>
              <a:rPr lang="en-US" sz="2000" dirty="0"/>
              <a:t>+ </a:t>
            </a:r>
            <a:r>
              <a:rPr lang="en-US" sz="2000" dirty="0" err="1">
                <a:solidFill>
                  <a:srgbClr val="FF0000"/>
                </a:solidFill>
              </a:rPr>
              <a:t>mis</a:t>
            </a:r>
            <a:r>
              <a:rPr lang="en-US" sz="2000" dirty="0">
                <a:solidFill>
                  <a:srgbClr val="FF0000"/>
                </a:solidFill>
              </a:rPr>
              <a:t> </a:t>
            </a:r>
            <a:r>
              <a:rPr lang="en-US" sz="2000" dirty="0"/>
              <a:t>‘past’ + </a:t>
            </a:r>
            <a:r>
              <a:rPr lang="en-US" sz="2000" dirty="0" err="1">
                <a:solidFill>
                  <a:srgbClr val="FF0000"/>
                </a:solidFill>
              </a:rPr>
              <a:t>siniz</a:t>
            </a:r>
            <a:r>
              <a:rPr lang="en-US" sz="2000" dirty="0">
                <a:solidFill>
                  <a:srgbClr val="FF0000"/>
                </a:solidFill>
              </a:rPr>
              <a:t> </a:t>
            </a:r>
            <a:r>
              <a:rPr lang="en-US" sz="2000" dirty="0"/>
              <a:t>‘2pl’ + </a:t>
            </a:r>
            <a:r>
              <a:rPr lang="en-US" sz="2000" dirty="0" err="1">
                <a:solidFill>
                  <a:srgbClr val="FF0000"/>
                </a:solidFill>
              </a:rPr>
              <a:t>casina</a:t>
            </a:r>
            <a:r>
              <a:rPr lang="en-US" sz="2000" dirty="0">
                <a:solidFill>
                  <a:srgbClr val="FF0000"/>
                </a:solidFill>
              </a:rPr>
              <a:t> </a:t>
            </a:r>
            <a:r>
              <a:rPr lang="en-US" sz="2000" dirty="0"/>
              <a:t>‘as if’ </a:t>
            </a:r>
          </a:p>
          <a:p>
            <a:pPr marL="0" indent="0">
              <a:lnSpc>
                <a:spcPct val="90000"/>
              </a:lnSpc>
              <a:buNone/>
            </a:pPr>
            <a:endParaRPr lang="en-US" dirty="0"/>
          </a:p>
        </p:txBody>
      </p:sp>
    </p:spTree>
    <p:extLst>
      <p:ext uri="{BB962C8B-B14F-4D97-AF65-F5344CB8AC3E}">
        <p14:creationId xmlns:p14="http://schemas.microsoft.com/office/powerpoint/2010/main" val="26858213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Sentence Segmentation</a:t>
            </a:r>
          </a:p>
        </p:txBody>
      </p:sp>
      <p:sp>
        <p:nvSpPr>
          <p:cNvPr id="59395" name="Rectangle 3"/>
          <p:cNvSpPr>
            <a:spLocks noGrp="1" noChangeArrowheads="1"/>
          </p:cNvSpPr>
          <p:nvPr>
            <p:ph idx="1"/>
          </p:nvPr>
        </p:nvSpPr>
        <p:spPr>
          <a:xfrm>
            <a:off x="457200" y="895350"/>
            <a:ext cx="8382000" cy="4419600"/>
          </a:xfrm>
        </p:spPr>
        <p:txBody>
          <a:bodyPr>
            <a:normAutofit/>
          </a:bodyPr>
          <a:lstStyle/>
          <a:p>
            <a:pPr marL="0" indent="0">
              <a:buNone/>
            </a:pPr>
            <a:r>
              <a:rPr lang="en-US" dirty="0"/>
              <a:t>!, ? mostly unambiguous but </a:t>
            </a:r>
            <a:r>
              <a:rPr lang="en-US" b="1" dirty="0"/>
              <a:t>period</a:t>
            </a:r>
            <a:r>
              <a:rPr lang="en-US" dirty="0"/>
              <a:t> “.” is very ambiguous</a:t>
            </a:r>
          </a:p>
          <a:p>
            <a:pPr lvl="1"/>
            <a:r>
              <a:rPr lang="en-US" dirty="0"/>
              <a:t>Sentence boundary</a:t>
            </a:r>
          </a:p>
          <a:p>
            <a:pPr lvl="1"/>
            <a:r>
              <a:rPr lang="en-US" dirty="0"/>
              <a:t>Abbreviations like Inc. or Dr.</a:t>
            </a:r>
          </a:p>
          <a:p>
            <a:pPr lvl="1"/>
            <a:r>
              <a:rPr lang="en-US" dirty="0"/>
              <a:t>Numbers like .02% or 4.3</a:t>
            </a:r>
          </a:p>
          <a:p>
            <a:pPr marL="0" indent="0">
              <a:buNone/>
            </a:pPr>
            <a:r>
              <a:rPr lang="en-US" dirty="0"/>
              <a:t>Common algorithm: Tokenize first: use rules or ML to classify a period as either (a) part of the word or (b) a sentence-boundary. </a:t>
            </a:r>
          </a:p>
          <a:p>
            <a:pPr lvl="1"/>
            <a:r>
              <a:rPr lang="en-US" dirty="0"/>
              <a:t>An abbreviation dictionary can help</a:t>
            </a:r>
          </a:p>
          <a:p>
            <a:pPr marL="0" indent="0">
              <a:buNone/>
            </a:pPr>
            <a:r>
              <a:rPr lang="en-US" dirty="0"/>
              <a:t>Sentence segmentation can then often be done by rules based on this tokenization.</a:t>
            </a:r>
          </a:p>
        </p:txBody>
      </p:sp>
    </p:spTree>
    <p:extLst>
      <p:ext uri="{BB962C8B-B14F-4D97-AF65-F5344CB8AC3E}">
        <p14:creationId xmlns:p14="http://schemas.microsoft.com/office/powerpoint/2010/main" val="139331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charset="0"/>
              </a:rPr>
              <a:t>Word Normalization and other issues</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1951929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t>Example</a:t>
            </a:r>
          </a:p>
        </p:txBody>
      </p:sp>
      <p:sp>
        <p:nvSpPr>
          <p:cNvPr id="95235" name="Rectangle 3"/>
          <p:cNvSpPr>
            <a:spLocks noGrp="1" noChangeArrowheads="1"/>
          </p:cNvSpPr>
          <p:nvPr>
            <p:ph idx="1"/>
          </p:nvPr>
        </p:nvSpPr>
        <p:spPr/>
        <p:txBody>
          <a:bodyPr/>
          <a:lstStyle/>
          <a:p>
            <a:pPr eaLnBrk="1" hangingPunct="1"/>
            <a:r>
              <a:rPr lang="en-US" sz="2800" dirty="0"/>
              <a:t>Find me all instances of the word “the” in a text.</a:t>
            </a:r>
          </a:p>
          <a:p>
            <a:pPr marL="457200" lvl="1" indent="0" eaLnBrk="1" hangingPunct="1">
              <a:buNone/>
            </a:pPr>
            <a:r>
              <a:rPr lang="en-US" sz="2800" dirty="0">
                <a:solidFill>
                  <a:srgbClr val="A50021"/>
                </a:solidFill>
                <a:latin typeface="Courier"/>
                <a:cs typeface="Courier"/>
              </a:rPr>
              <a:t>the</a:t>
            </a:r>
          </a:p>
          <a:p>
            <a:pPr marL="800100" lvl="2" indent="0" eaLnBrk="1" hangingPunct="1">
              <a:buNone/>
            </a:pPr>
            <a:r>
              <a:rPr lang="en-US" sz="2800" dirty="0">
                <a:solidFill>
                  <a:srgbClr val="000000"/>
                </a:solidFill>
                <a:latin typeface="Calibri"/>
                <a:cs typeface="Calibri"/>
              </a:rPr>
              <a:t>Misses capitalized examples</a:t>
            </a:r>
          </a:p>
          <a:p>
            <a:pPr marL="457200" lvl="1" indent="0" eaLnBrk="1" hangingPunct="1">
              <a:buNone/>
            </a:pPr>
            <a:r>
              <a:rPr lang="en-US" sz="2800" dirty="0">
                <a:solidFill>
                  <a:srgbClr val="009900"/>
                </a:solidFill>
                <a:latin typeface="Courier"/>
                <a:cs typeface="Courier"/>
              </a:rPr>
              <a:t>[</a:t>
            </a:r>
            <a:r>
              <a:rPr lang="en-US" sz="2800" dirty="0" err="1">
                <a:solidFill>
                  <a:srgbClr val="009900"/>
                </a:solidFill>
                <a:latin typeface="Courier"/>
                <a:cs typeface="Courier"/>
              </a:rPr>
              <a:t>tT</a:t>
            </a:r>
            <a:r>
              <a:rPr lang="en-US" sz="2800" dirty="0">
                <a:solidFill>
                  <a:srgbClr val="009900"/>
                </a:solidFill>
                <a:latin typeface="Courier"/>
                <a:cs typeface="Courier"/>
              </a:rPr>
              <a:t>]he</a:t>
            </a:r>
          </a:p>
          <a:p>
            <a:pPr marL="800100" lvl="2" indent="0" eaLnBrk="1" hangingPunct="1">
              <a:buNone/>
            </a:pPr>
            <a:r>
              <a:rPr lang="en-US" sz="2800" dirty="0">
                <a:latin typeface="Calibri"/>
                <a:cs typeface="Calibri"/>
              </a:rPr>
              <a:t>Incorrectly returns </a:t>
            </a:r>
            <a:r>
              <a:rPr lang="en-US" sz="2800" dirty="0">
                <a:latin typeface="Courier"/>
                <a:cs typeface="Courier"/>
              </a:rPr>
              <a:t>other</a:t>
            </a:r>
            <a:r>
              <a:rPr lang="en-US" sz="2800" dirty="0">
                <a:latin typeface="Calibri"/>
                <a:cs typeface="Calibri"/>
              </a:rPr>
              <a:t> or </a:t>
            </a:r>
            <a:r>
              <a:rPr lang="en-US" sz="2800" dirty="0">
                <a:latin typeface="Courier"/>
                <a:cs typeface="Courier"/>
              </a:rPr>
              <a:t>theology</a:t>
            </a:r>
          </a:p>
          <a:p>
            <a:pPr marL="457200" lvl="1" indent="0" eaLnBrk="1" hangingPunct="1">
              <a:buNone/>
            </a:pP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r>
              <a:rPr lang="en-US" sz="2800" dirty="0">
                <a:solidFill>
                  <a:srgbClr val="CC3300"/>
                </a:solidFill>
                <a:latin typeface="Courier"/>
                <a:cs typeface="Courier"/>
              </a:rPr>
              <a:t>[</a:t>
            </a:r>
            <a:r>
              <a:rPr lang="en-US" sz="2800" dirty="0" err="1">
                <a:solidFill>
                  <a:srgbClr val="CC3300"/>
                </a:solidFill>
                <a:latin typeface="Courier"/>
                <a:cs typeface="Courier"/>
              </a:rPr>
              <a:t>tT</a:t>
            </a:r>
            <a:r>
              <a:rPr lang="en-US" sz="2800" dirty="0">
                <a:solidFill>
                  <a:srgbClr val="CC3300"/>
                </a:solidFill>
                <a:latin typeface="Courier"/>
                <a:cs typeface="Courier"/>
              </a:rPr>
              <a:t>]</a:t>
            </a:r>
            <a:r>
              <a:rPr lang="en-US" sz="2800" dirty="0">
                <a:latin typeface="Courier"/>
                <a:cs typeface="Courier"/>
              </a:rPr>
              <a:t>he</a:t>
            </a: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endParaRPr lang="en-US" sz="2800" dirty="0">
              <a:latin typeface="Courier"/>
              <a:cs typeface="Courier"/>
            </a:endParaRPr>
          </a:p>
          <a:p>
            <a:pPr marL="800100" lvl="2" indent="0" eaLnBrk="1" hangingPunct="1">
              <a:buNone/>
            </a:pPr>
            <a:r>
              <a:rPr lang="en-US" dirty="0">
                <a:latin typeface="Calibri"/>
                <a:cs typeface="Calibri"/>
              </a:rPr>
              <a:t>                                          </a:t>
            </a:r>
            <a:endParaRPr lang="en-US" dirty="0">
              <a:solidFill>
                <a:srgbClr val="CC00CC"/>
              </a:solidFill>
              <a:latin typeface="Courier New" charset="0"/>
            </a:endParaRPr>
          </a:p>
          <a:p>
            <a:pPr lvl="1" eaLnBrk="1" hangingPunct="1"/>
            <a:endParaRPr lang="en-US" dirty="0">
              <a:latin typeface="Courier New" charset="0"/>
            </a:endParaRPr>
          </a:p>
        </p:txBody>
      </p:sp>
    </p:spTree>
    <p:extLst>
      <p:ext uri="{BB962C8B-B14F-4D97-AF65-F5344CB8AC3E}">
        <p14:creationId xmlns:p14="http://schemas.microsoft.com/office/powerpoint/2010/main" val="260117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23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Errors</a:t>
            </a:r>
          </a:p>
        </p:txBody>
      </p:sp>
      <p:sp>
        <p:nvSpPr>
          <p:cNvPr id="83971" name="Rectangle 3"/>
          <p:cNvSpPr>
            <a:spLocks noGrp="1" noChangeArrowheads="1"/>
          </p:cNvSpPr>
          <p:nvPr>
            <p:ph idx="1"/>
          </p:nvPr>
        </p:nvSpPr>
        <p:spPr>
          <a:xfrm>
            <a:off x="822960" y="1047750"/>
            <a:ext cx="7543801" cy="3581400"/>
          </a:xfrm>
        </p:spPr>
        <p:txBody>
          <a:bodyPr>
            <a:normAutofit lnSpcReduction="10000"/>
          </a:bodyPr>
          <a:lstStyle/>
          <a:p>
            <a:pPr eaLnBrk="1" hangingPunct="1"/>
            <a:r>
              <a:rPr lang="en-US" sz="2800" dirty="0"/>
              <a:t>The process we just went through was based on </a:t>
            </a:r>
            <a:r>
              <a:rPr lang="en-US" sz="2800" dirty="0">
                <a:solidFill>
                  <a:srgbClr val="A50021"/>
                </a:solidFill>
              </a:rPr>
              <a:t>fixing two kinds of errors:</a:t>
            </a:r>
          </a:p>
          <a:p>
            <a:pPr eaLnBrk="1" hangingPunct="1"/>
            <a:endParaRPr lang="en-US" sz="2800" dirty="0">
              <a:solidFill>
                <a:srgbClr val="A50021"/>
              </a:solidFill>
            </a:endParaRPr>
          </a:p>
          <a:p>
            <a:pPr marL="608076" lvl="1" indent="-457200" eaLnBrk="1" hangingPunct="1">
              <a:buFont typeface="+mj-lt"/>
              <a:buAutoNum type="arabicPeriod"/>
            </a:pPr>
            <a:r>
              <a:rPr lang="en-US" sz="2400" dirty="0"/>
              <a:t>Matching strings that we should not have matched (</a:t>
            </a:r>
            <a:r>
              <a:rPr lang="en-US" sz="2400" dirty="0">
                <a:solidFill>
                  <a:srgbClr val="A50021"/>
                </a:solidFill>
              </a:rPr>
              <a:t>the</a:t>
            </a:r>
            <a:r>
              <a:rPr lang="en-US" sz="2400" dirty="0"/>
              <a:t>re, </a:t>
            </a:r>
            <a:r>
              <a:rPr lang="en-US" sz="2400" dirty="0">
                <a:solidFill>
                  <a:srgbClr val="A50021"/>
                </a:solidFill>
              </a:rPr>
              <a:t>the</a:t>
            </a:r>
            <a:r>
              <a:rPr lang="en-US" sz="2400" dirty="0"/>
              <a:t>n, o</a:t>
            </a:r>
            <a:r>
              <a:rPr lang="en-US" sz="2400" dirty="0">
                <a:solidFill>
                  <a:srgbClr val="A50021"/>
                </a:solidFill>
              </a:rPr>
              <a:t>the</a:t>
            </a:r>
            <a:r>
              <a:rPr lang="en-US" sz="2400" dirty="0"/>
              <a:t>r)</a:t>
            </a:r>
          </a:p>
          <a:p>
            <a:pPr marL="288036" lvl="2" indent="0" eaLnBrk="1" hangingPunct="1">
              <a:buNone/>
            </a:pPr>
            <a:r>
              <a:rPr lang="en-US" sz="2400" b="1" dirty="0">
                <a:solidFill>
                  <a:srgbClr val="A50021"/>
                </a:solidFill>
              </a:rPr>
              <a:t>False positives (Type I errors)</a:t>
            </a:r>
          </a:p>
          <a:p>
            <a:pPr lvl="2" eaLnBrk="1" hangingPunct="1"/>
            <a:endParaRPr lang="en-US" sz="2400" dirty="0">
              <a:solidFill>
                <a:srgbClr val="A50021"/>
              </a:solidFill>
            </a:endParaRPr>
          </a:p>
          <a:p>
            <a:pPr marL="608076" lvl="1" indent="-457200" eaLnBrk="1" hangingPunct="1">
              <a:buFont typeface="+mj-lt"/>
              <a:buAutoNum type="arabicPeriod"/>
            </a:pPr>
            <a:r>
              <a:rPr lang="en-US" sz="2400" dirty="0"/>
              <a:t>Not matching things that we should have matched (The)</a:t>
            </a:r>
          </a:p>
          <a:p>
            <a:pPr marL="288036" lvl="2" indent="0" eaLnBrk="1" hangingPunct="1">
              <a:buNone/>
            </a:pPr>
            <a:r>
              <a:rPr lang="en-US" sz="2400" b="1" dirty="0">
                <a:solidFill>
                  <a:srgbClr val="A50021"/>
                </a:solidFill>
              </a:rPr>
              <a:t>False negatives (Type II errors)</a:t>
            </a:r>
          </a:p>
        </p:txBody>
      </p:sp>
    </p:spTree>
    <p:extLst>
      <p:ext uri="{BB962C8B-B14F-4D97-AF65-F5344CB8AC3E}">
        <p14:creationId xmlns:p14="http://schemas.microsoft.com/office/powerpoint/2010/main" val="582553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14514</TotalTime>
  <Words>5788</Words>
  <Application>Microsoft Macintosh PowerPoint</Application>
  <PresentationFormat>On-screen Show (16:9)</PresentationFormat>
  <Paragraphs>673</Paragraphs>
  <Slides>73</Slides>
  <Notes>56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73</vt:i4>
      </vt:variant>
    </vt:vector>
  </HeadingPairs>
  <TitlesOfParts>
    <vt:vector size="86" baseType="lpstr">
      <vt:lpstr>Microsoft JhengHei</vt:lpstr>
      <vt:lpstr>Arial</vt:lpstr>
      <vt:lpstr>Calibri</vt:lpstr>
      <vt:lpstr>Calibri (Headings)</vt:lpstr>
      <vt:lpstr>Calibri Light</vt:lpstr>
      <vt:lpstr>Courier</vt:lpstr>
      <vt:lpstr>Courier New</vt:lpstr>
      <vt:lpstr>Lucida Sans</vt:lpstr>
      <vt:lpstr>Tahoma</vt:lpstr>
      <vt:lpstr>Times</vt:lpstr>
      <vt:lpstr>Times New Roman</vt:lpstr>
      <vt:lpstr>Wingdings</vt:lpstr>
      <vt:lpstr>Retrospect</vt:lpstr>
      <vt:lpstr>Basic Text Processing</vt:lpstr>
      <vt:lpstr>Regular expressions</vt:lpstr>
      <vt:lpstr>Regular Expressions: Disjunctions</vt:lpstr>
      <vt:lpstr>Regular Expressions: Negation in Disjunction</vt:lpstr>
      <vt:lpstr>Regular Expressions: More Disjunction</vt:lpstr>
      <vt:lpstr>Regular Expressions: ? *+.</vt:lpstr>
      <vt:lpstr>Regular Expressions: Anchors  ^   $</vt:lpstr>
      <vt:lpstr>Example</vt:lpstr>
      <vt:lpstr>Errors</vt:lpstr>
      <vt:lpstr>Errors cont.</vt:lpstr>
      <vt:lpstr>Summary</vt:lpstr>
      <vt:lpstr>Basic Text Processing</vt:lpstr>
      <vt:lpstr>Basic Text Processing</vt:lpstr>
      <vt:lpstr>Substitutions</vt:lpstr>
      <vt:lpstr>Capture Groups</vt:lpstr>
      <vt:lpstr>Capture groups: multiple registers</vt:lpstr>
      <vt:lpstr>But suppose we don't want to capture?</vt:lpstr>
      <vt:lpstr>Lookahead assertions</vt:lpstr>
      <vt:lpstr>Simple Application: ELIZA</vt:lpstr>
      <vt:lpstr>Simple Application: ELIZA</vt:lpstr>
      <vt:lpstr>How ELIZA works</vt:lpstr>
      <vt:lpstr>Basic Text Processing</vt:lpstr>
      <vt:lpstr>Basic Text Processing</vt:lpstr>
      <vt:lpstr>How many words in a sentence?</vt:lpstr>
      <vt:lpstr>How many words in a sentence?</vt:lpstr>
      <vt:lpstr>How many words in a corpus?</vt:lpstr>
      <vt:lpstr>Corpora</vt:lpstr>
      <vt:lpstr>Corpora vary along dimension like</vt:lpstr>
      <vt:lpstr>Corpus datasheets</vt:lpstr>
      <vt:lpstr>Basic Text Processing</vt:lpstr>
      <vt:lpstr>Basic Text Processing</vt:lpstr>
      <vt:lpstr>Text Normalization</vt:lpstr>
      <vt:lpstr>Space-based tokenization</vt:lpstr>
      <vt:lpstr>Simple Tokenization in UNIX</vt:lpstr>
      <vt:lpstr>The first step: tokenizing</vt:lpstr>
      <vt:lpstr>The second step: sorting</vt:lpstr>
      <vt:lpstr>More counting</vt:lpstr>
      <vt:lpstr>Issues in Tokenization</vt:lpstr>
      <vt:lpstr>Tokenization in NLTK</vt:lpstr>
      <vt:lpstr>Tokenization in languages without spaces </vt:lpstr>
      <vt:lpstr>Word tokenization in Chinese</vt:lpstr>
      <vt:lpstr>How to do word tokenization in Chinese?</vt:lpstr>
      <vt:lpstr>How to do word tokenization in Chinese?</vt:lpstr>
      <vt:lpstr>How to do word tokenization in Chinese?</vt:lpstr>
      <vt:lpstr>How to do word tokenization in Chinese?</vt:lpstr>
      <vt:lpstr>Word tokenization / segmentation</vt:lpstr>
      <vt:lpstr>Basic Text Processing</vt:lpstr>
      <vt:lpstr>Basic Text Processing</vt:lpstr>
      <vt:lpstr>Another option for text tokenization</vt:lpstr>
      <vt:lpstr>Subword tokenization</vt:lpstr>
      <vt:lpstr>Byte Pair Encoding (BPE) token learner</vt:lpstr>
      <vt:lpstr>BPE token learner algorithm</vt:lpstr>
      <vt:lpstr>Byte Pair Encoding (BPE) Addendum</vt:lpstr>
      <vt:lpstr>BPE token learner</vt:lpstr>
      <vt:lpstr>BPE token learner</vt:lpstr>
      <vt:lpstr>BPE</vt:lpstr>
      <vt:lpstr>BPE</vt:lpstr>
      <vt:lpstr>BPE</vt:lpstr>
      <vt:lpstr>BPE token segmenter algorithm</vt:lpstr>
      <vt:lpstr>Properties of BPE tokens</vt:lpstr>
      <vt:lpstr>Basic Text Processing</vt:lpstr>
      <vt:lpstr>Byte Pair Encoding is Suboptimal for Language Model Pretraining </vt:lpstr>
      <vt:lpstr>PowerPoint Presentation</vt:lpstr>
      <vt:lpstr>Basic Text Processing</vt:lpstr>
      <vt:lpstr>Word Normalization</vt:lpstr>
      <vt:lpstr>Case folding</vt:lpstr>
      <vt:lpstr>Lemmatization</vt:lpstr>
      <vt:lpstr>Lemmatization is done by Morphological Parsing</vt:lpstr>
      <vt:lpstr>Stemming</vt:lpstr>
      <vt:lpstr>Porter Stemmer</vt:lpstr>
      <vt:lpstr>Dealing with complex morphology is necessary for many languages</vt:lpstr>
      <vt:lpstr>Sentence Segmentation</vt:lpstr>
      <vt:lpstr>Basic Text Processing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Text Processing</dc:title>
  <dc:subject>Speech and Language Processing</dc:subject>
  <dc:creator>Dan Jurafsky</dc:creator>
  <cp:keywords/>
  <dc:description/>
  <cp:lastModifiedBy>Osborne, John David (Campus)</cp:lastModifiedBy>
  <cp:revision>184</cp:revision>
  <cp:lastPrinted>2011-11-15T22:45:48Z</cp:lastPrinted>
  <dcterms:created xsi:type="dcterms:W3CDTF">2010-04-19T15:31:24Z</dcterms:created>
  <dcterms:modified xsi:type="dcterms:W3CDTF">2023-08-25T21:52:47Z</dcterms:modified>
  <cp:category/>
</cp:coreProperties>
</file>