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88" r:id="rId4"/>
    <p:sldId id="287" r:id="rId5"/>
    <p:sldId id="265" r:id="rId6"/>
    <p:sldId id="262" r:id="rId7"/>
    <p:sldId id="271" r:id="rId8"/>
    <p:sldId id="289" r:id="rId9"/>
    <p:sldId id="272" r:id="rId10"/>
    <p:sldId id="275" r:id="rId11"/>
    <p:sldId id="274" r:id="rId12"/>
    <p:sldId id="266" r:id="rId13"/>
    <p:sldId id="290" r:id="rId14"/>
    <p:sldId id="27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83673"/>
  </p:normalViewPr>
  <p:slideViewPr>
    <p:cSldViewPr snapToGrid="0" snapToObjects="1">
      <p:cViewPr varScale="1">
        <p:scale>
          <a:sx n="106" d="100"/>
          <a:sy n="106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7FE8F-19ED-9D43-9BE0-8856ED9C86E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505A8-32D8-9E43-B907-AC3BBBC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PhD students should be in 762 course *hardest version of the course”</a:t>
            </a:r>
          </a:p>
          <a:p>
            <a:r>
              <a:rPr lang="en-US" dirty="0"/>
              <a:t>CS 662 (longer time for project completion, some 762 questions are bonus questions…)</a:t>
            </a:r>
          </a:p>
          <a:p>
            <a:r>
              <a:rPr lang="en-US" dirty="0"/>
              <a:t>INFO 662 (online AND </a:t>
            </a:r>
            <a:r>
              <a:rPr lang="en-US"/>
              <a:t>in-person version)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05A8-32D8-9E43-B907-AC3BBBC98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1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-mostly do research, only teach grad students this course</a:t>
            </a:r>
          </a:p>
          <a:p>
            <a:r>
              <a:rPr lang="en-US" dirty="0"/>
              <a:t>-I do like teaching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05A8-32D8-9E43-B907-AC3BBBC98B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touching on some multi-modal stuff when we do GPT-4 (LLama2)</a:t>
            </a:r>
          </a:p>
          <a:p>
            <a:r>
              <a:rPr lang="en-US" dirty="0"/>
              <a:t>No discourse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05A8-32D8-9E43-B907-AC3BBBC98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Pre-requisites (doesn’t really apply to graduate students from outside UAB, but UAB undergrads going into this program this is helpful to know)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05A8-32D8-9E43-B907-AC3BBBC98B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important thing is NOT English as a 1</a:t>
            </a:r>
            <a:r>
              <a:rPr lang="en-US" baseline="30000" dirty="0"/>
              <a:t>st</a:t>
            </a:r>
            <a:r>
              <a:rPr lang="en-US" dirty="0"/>
              <a:t> language (it probably helps a bit)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Be a PhD student (maybe, but not last semester)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Come from a fantastic undergraduate, work experience…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505A8-32D8-9E43-B907-AC3BBBC98B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9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72C26-E658-834C-A567-66CFEAB318AA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CC80-C7D5-CF49-B5EC-C6D02BEB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c.uab.edu/" TargetMode="External"/><Relationship Id="rId2" Type="http://schemas.openxmlformats.org/officeDocument/2006/relationships/hyperlink" Target="https://docs.uabgrid.uab.edu/wiki/Cheaha_GettingStart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4774"/>
            <a:ext cx="9144000" cy="40023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</a:t>
            </a:r>
            <a:r>
              <a:rPr lang="en-US" dirty="0"/>
              <a:t> </a:t>
            </a:r>
            <a:r>
              <a:rPr lang="en-US" b="1" dirty="0"/>
              <a:t>662</a:t>
            </a:r>
            <a:r>
              <a:rPr lang="en-US" dirty="0"/>
              <a:t>/</a:t>
            </a:r>
            <a:r>
              <a:rPr lang="en-US" b="1" dirty="0"/>
              <a:t>762</a:t>
            </a:r>
            <a:br>
              <a:rPr lang="en-US" dirty="0"/>
            </a:br>
            <a:r>
              <a:rPr lang="en-US" dirty="0"/>
              <a:t>Natural Language Processing</a:t>
            </a:r>
            <a:br>
              <a:rPr lang="en-US" dirty="0"/>
            </a:br>
            <a:r>
              <a:rPr lang="en-US" b="1" dirty="0"/>
              <a:t>INFO 662/762</a:t>
            </a:r>
            <a:br>
              <a:rPr lang="en-US" dirty="0"/>
            </a:br>
            <a:r>
              <a:rPr lang="en-US" dirty="0"/>
              <a:t>Biomedical Applications of 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46950"/>
            <a:ext cx="9144000" cy="873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Dr. John D. Osborne</a:t>
            </a:r>
          </a:p>
          <a:p>
            <a:r>
              <a:rPr lang="en-US" dirty="0"/>
              <a:t>Aug 21 / 2023</a:t>
            </a:r>
          </a:p>
        </p:txBody>
      </p:sp>
    </p:spTree>
    <p:extLst>
      <p:ext uri="{BB962C8B-B14F-4D97-AF65-F5344CB8AC3E}">
        <p14:creationId xmlns:p14="http://schemas.microsoft.com/office/powerpoint/2010/main" val="16523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CA2F-EF55-9641-8AB6-4FC4463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Graduate Grading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EB1D8-F35D-4644-BE6E-3F47150BC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CS 662 /INFO 662</a:t>
            </a:r>
            <a:r>
              <a:rPr lang="en-US" sz="4000" b="0" baseline="30000" dirty="0"/>
              <a:t>(Online)</a:t>
            </a:r>
            <a:endParaRPr lang="en-US" sz="4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4571-A7E4-4541-AC85-5ED8463B31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Participation:		</a:t>
            </a:r>
            <a:r>
              <a:rPr lang="en-US" b="1" dirty="0"/>
              <a:t>10 (0%)</a:t>
            </a:r>
          </a:p>
          <a:p>
            <a:r>
              <a:rPr lang="en-US" dirty="0"/>
              <a:t>Assignments:		</a:t>
            </a:r>
            <a:r>
              <a:rPr lang="en-US" b="1" dirty="0"/>
              <a:t>20 (30%)</a:t>
            </a:r>
          </a:p>
          <a:p>
            <a:r>
              <a:rPr lang="en-US" dirty="0"/>
              <a:t>Paper Presentation	</a:t>
            </a:r>
            <a:r>
              <a:rPr lang="en-US" b="1" dirty="0"/>
              <a:t>10 (0%)</a:t>
            </a:r>
          </a:p>
          <a:p>
            <a:r>
              <a:rPr lang="en-US" b="1" dirty="0"/>
              <a:t>Project 			30 (40%)</a:t>
            </a:r>
          </a:p>
          <a:p>
            <a:r>
              <a:rPr lang="en-US" u="sng" dirty="0"/>
              <a:t>Final exam:		30%</a:t>
            </a:r>
            <a:endParaRPr lang="en-US" dirty="0"/>
          </a:p>
          <a:p>
            <a:r>
              <a:rPr lang="en-US" dirty="0"/>
              <a:t>TOTAL:			100%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878817-2961-6C4B-9785-9AC3DF840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CS/INFO 762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C6C217-3405-2B41-99CA-EA6517AFF9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Participation:		</a:t>
            </a:r>
            <a:r>
              <a:rPr lang="en-US" b="1" dirty="0"/>
              <a:t>5%</a:t>
            </a:r>
          </a:p>
          <a:p>
            <a:r>
              <a:rPr lang="en-US" dirty="0"/>
              <a:t>Assignments:		20%</a:t>
            </a:r>
          </a:p>
          <a:p>
            <a:r>
              <a:rPr lang="en-US" dirty="0"/>
              <a:t>Paper Presentation	10%</a:t>
            </a:r>
          </a:p>
          <a:p>
            <a:r>
              <a:rPr lang="en-US" dirty="0"/>
              <a:t>Project 			</a:t>
            </a:r>
            <a:r>
              <a:rPr lang="en-US" b="1" dirty="0"/>
              <a:t>35%</a:t>
            </a:r>
          </a:p>
          <a:p>
            <a:r>
              <a:rPr lang="en-US" u="sng" dirty="0"/>
              <a:t>Final exam:		30%</a:t>
            </a:r>
            <a:endParaRPr lang="en-US" dirty="0"/>
          </a:p>
          <a:p>
            <a:r>
              <a:rPr lang="en-US" dirty="0"/>
              <a:t>TOTAL:			100%</a:t>
            </a:r>
          </a:p>
        </p:txBody>
      </p:sp>
    </p:spTree>
    <p:extLst>
      <p:ext uri="{BB962C8B-B14F-4D97-AF65-F5344CB8AC3E}">
        <p14:creationId xmlns:p14="http://schemas.microsoft.com/office/powerpoint/2010/main" val="95578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95-A868-6241-A26A-1CFD2DE6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03B41-7F88-2B4D-9BFE-1DC19962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 grade ranges, A = 90-100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Absenteeism or Tardiness</a:t>
            </a:r>
          </a:p>
          <a:p>
            <a:r>
              <a:rPr lang="en-US" dirty="0"/>
              <a:t>Late Submission Penalties</a:t>
            </a:r>
          </a:p>
          <a:p>
            <a:pPr lvl="1"/>
            <a:r>
              <a:rPr lang="en-US" dirty="0"/>
              <a:t>33% Penalty per day</a:t>
            </a:r>
          </a:p>
          <a:p>
            <a:r>
              <a:rPr lang="en-US" dirty="0"/>
              <a:t>Makeup Policy</a:t>
            </a:r>
          </a:p>
          <a:p>
            <a:pPr lvl="1"/>
            <a:r>
              <a:rPr lang="en-US" dirty="0"/>
              <a:t>Note from physician </a:t>
            </a:r>
          </a:p>
          <a:p>
            <a:pPr lvl="1"/>
            <a:r>
              <a:rPr lang="en-US" dirty="0"/>
              <a:t>Can not attend class?</a:t>
            </a:r>
          </a:p>
          <a:p>
            <a:pPr lvl="1"/>
            <a:r>
              <a:rPr lang="en-US" dirty="0"/>
              <a:t>See UAB Disability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3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B688-80BC-6044-8EA9-A0FB6AB2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EACD-D6AF-5947-BE6C-D2D885C67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84AA-2815-AA46-994A-17E6C27254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Minimum penalty for cheating is 0, maximum penalty could include expulsion</a:t>
            </a:r>
          </a:p>
          <a:p>
            <a:r>
              <a:rPr lang="en-US" dirty="0"/>
              <a:t>Honor code is printed out</a:t>
            </a:r>
          </a:p>
          <a:p>
            <a:r>
              <a:rPr lang="en-US" dirty="0"/>
              <a:t>3 strike policy removed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B810E-4BC9-6E47-9597-311E80F2F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AB583B-93BE-BB44-B191-8058044A4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1890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Projects/Assignments</a:t>
            </a:r>
          </a:p>
          <a:p>
            <a:pPr lvl="1"/>
            <a:r>
              <a:rPr lang="en-US" dirty="0"/>
              <a:t>It is expected that you will utilize pre-existing libraries, algorithm implementations, etc.. However, all such uses </a:t>
            </a:r>
            <a:r>
              <a:rPr lang="en-US" b="1" u="sng" dirty="0"/>
              <a:t>must be cited </a:t>
            </a:r>
            <a:r>
              <a:rPr lang="en-US" dirty="0"/>
              <a:t>and their use detailed</a:t>
            </a:r>
          </a:p>
          <a:p>
            <a:pPr lvl="1"/>
            <a:r>
              <a:rPr lang="en-US" dirty="0"/>
              <a:t>Must code, can not use code from other UAB students (even if you cite!)</a:t>
            </a:r>
          </a:p>
          <a:p>
            <a:r>
              <a:rPr lang="en-US" dirty="0"/>
              <a:t>Multi-class projects</a:t>
            </a:r>
          </a:p>
          <a:p>
            <a:pPr lvl="1"/>
            <a:r>
              <a:rPr lang="en-US" dirty="0"/>
              <a:t>Teachers from both classes must be made aware of the project and the projects must be acceptable to both faculty</a:t>
            </a:r>
          </a:p>
          <a:p>
            <a:pPr lvl="1"/>
            <a:r>
              <a:rPr lang="en-US" dirty="0"/>
              <a:t>Novel component present for each course</a:t>
            </a:r>
          </a:p>
        </p:txBody>
      </p:sp>
    </p:spTree>
    <p:extLst>
      <p:ext uri="{BB962C8B-B14F-4D97-AF65-F5344CB8AC3E}">
        <p14:creationId xmlns:p14="http://schemas.microsoft.com/office/powerpoint/2010/main" val="263272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20AF-A920-760E-CE00-E821AA88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and Code Generation in Assignments and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CAD0-5585-CE5F-673A-FE24B0F6D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5822-9A11-7896-66D1-97106D466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Incorporate use of LLMs into your project when it makes sense</a:t>
            </a:r>
          </a:p>
          <a:p>
            <a:r>
              <a:rPr lang="en-US" dirty="0"/>
              <a:t>Make use of generated code unless otherwise prohibited</a:t>
            </a:r>
          </a:p>
          <a:p>
            <a:r>
              <a:rPr lang="en-US" dirty="0"/>
              <a:t>Cite the prompt, tool and generated code you used to help answer the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D58B3-B83C-DD06-A491-A22D96318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7E809-EFE5-DB2A-C777-EBA01ED737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Pass of LLM generated code as your own</a:t>
            </a:r>
          </a:p>
          <a:p>
            <a:r>
              <a:rPr lang="en-US" dirty="0"/>
              <a:t>Make no effort to understand the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347864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69C9E3-6A2F-7047-9856-CDA5F19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Policies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D9B11D-C664-A24E-A03A-72F46BA2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Withdrawal (official procedure, don’t just not show up!)</a:t>
            </a:r>
          </a:p>
          <a:p>
            <a:r>
              <a:rPr lang="en-US" dirty="0"/>
              <a:t>Instructor absence or tardiness</a:t>
            </a:r>
          </a:p>
          <a:p>
            <a:pPr lvl="1"/>
            <a:r>
              <a:rPr lang="en-US" dirty="0"/>
              <a:t>Listed on syllabus (AMIA)</a:t>
            </a:r>
          </a:p>
          <a:p>
            <a:r>
              <a:rPr lang="en-US" dirty="0"/>
              <a:t>Orderly Conduct</a:t>
            </a:r>
          </a:p>
          <a:p>
            <a:r>
              <a:rPr lang="en-US" dirty="0"/>
              <a:t>Disabilities</a:t>
            </a:r>
          </a:p>
          <a:p>
            <a:r>
              <a:rPr lang="en-US" dirty="0"/>
              <a:t>Discrimination and Sexual Harassment</a:t>
            </a:r>
          </a:p>
          <a:p>
            <a:r>
              <a:rPr lang="en-US" dirty="0"/>
              <a:t>Cell phones (turn off or vibrate mode only for emergencies)</a:t>
            </a:r>
          </a:p>
          <a:p>
            <a:pPr lvl="1"/>
            <a:r>
              <a:rPr lang="en-US" dirty="0"/>
              <a:t>We can still hear them online</a:t>
            </a:r>
          </a:p>
          <a:p>
            <a:r>
              <a:rPr lang="en-US" dirty="0"/>
              <a:t>Zoom Protocol</a:t>
            </a:r>
          </a:p>
          <a:p>
            <a:pPr lvl="1"/>
            <a:r>
              <a:rPr lang="en-US" dirty="0"/>
              <a:t>Mute </a:t>
            </a:r>
            <a:r>
              <a:rPr lang="en-US"/>
              <a:t>unless speaking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7FB8-C49B-9547-A07C-4281E407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7ABD-B54B-4E43-9309-AA6E4C4C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(Assignment 0)</a:t>
            </a:r>
          </a:p>
          <a:p>
            <a:pPr lvl="1"/>
            <a:r>
              <a:rPr lang="en-US" dirty="0"/>
              <a:t>Get account on </a:t>
            </a:r>
            <a:r>
              <a:rPr lang="en-US" dirty="0" err="1"/>
              <a:t>cheaha</a:t>
            </a:r>
            <a:r>
              <a:rPr lang="en-US" dirty="0"/>
              <a:t>..</a:t>
            </a:r>
          </a:p>
          <a:p>
            <a:pPr lvl="1"/>
            <a:r>
              <a:rPr lang="en-US" dirty="0">
                <a:hlinkClick r:id="rId2"/>
              </a:rPr>
              <a:t>https://docs.uabgrid.uab.edu/wiki/Cheaha_GettingStarted</a:t>
            </a:r>
            <a:endParaRPr lang="en-US" dirty="0"/>
          </a:p>
          <a:p>
            <a:pPr lvl="1"/>
            <a:r>
              <a:rPr lang="en-US" dirty="0"/>
              <a:t>Try </a:t>
            </a:r>
            <a:r>
              <a:rPr lang="en-US" dirty="0">
                <a:hlinkClick r:id="rId3"/>
              </a:rPr>
              <a:t>rc.uab.edu</a:t>
            </a:r>
            <a:endParaRPr lang="en-US" dirty="0"/>
          </a:p>
          <a:p>
            <a:r>
              <a:rPr lang="en-US" dirty="0"/>
              <a:t>Course Poll and </a:t>
            </a:r>
            <a:r>
              <a:rPr lang="en-US"/>
              <a:t>Student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8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AD1-C2D0-A041-BE1B-D3BA1356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AC41-85FE-A54F-9416-283133A0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Assessment </a:t>
            </a:r>
          </a:p>
        </p:txBody>
      </p:sp>
    </p:spTree>
    <p:extLst>
      <p:ext uri="{BB962C8B-B14F-4D97-AF65-F5344CB8AC3E}">
        <p14:creationId xmlns:p14="http://schemas.microsoft.com/office/powerpoint/2010/main" val="8979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3366-E888-CA43-AD9D-400B310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5946-CACC-EF4B-BFD4-21175F5B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Masks required?</a:t>
            </a:r>
          </a:p>
          <a:p>
            <a:pPr lvl="1"/>
            <a:r>
              <a:rPr lang="en-US" dirty="0"/>
              <a:t>No, optional</a:t>
            </a:r>
          </a:p>
          <a:p>
            <a:r>
              <a:rPr lang="en-US" dirty="0"/>
              <a:t>Is this course in-person?</a:t>
            </a:r>
          </a:p>
          <a:p>
            <a:pPr lvl="1"/>
            <a:r>
              <a:rPr lang="en-US" dirty="0"/>
              <a:t>CS 662/762 and INFO 762</a:t>
            </a:r>
          </a:p>
          <a:p>
            <a:pPr lvl="2"/>
            <a:r>
              <a:rPr lang="en-US" dirty="0"/>
              <a:t>Yes</a:t>
            </a:r>
          </a:p>
          <a:p>
            <a:pPr lvl="1"/>
            <a:r>
              <a:rPr lang="en-US" dirty="0"/>
              <a:t>INFO 662</a:t>
            </a:r>
          </a:p>
          <a:p>
            <a:pPr lvl="2"/>
            <a:r>
              <a:rPr lang="en-US" dirty="0"/>
              <a:t>Yes or No (online only INFO 662)</a:t>
            </a:r>
          </a:p>
          <a:p>
            <a:r>
              <a:rPr lang="en-US" dirty="0"/>
              <a:t>Are lectures going to be available on-line?</a:t>
            </a:r>
          </a:p>
          <a:p>
            <a:pPr lvl="1"/>
            <a:r>
              <a:rPr lang="en-US" dirty="0"/>
              <a:t>Yes (Zoom &amp; Camera)</a:t>
            </a:r>
          </a:p>
          <a:p>
            <a:r>
              <a:rPr lang="en-US" dirty="0"/>
              <a:t>Attendance in-person required?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INFO 662 (Online) – Not set up yet in Canvas</a:t>
            </a:r>
          </a:p>
        </p:txBody>
      </p:sp>
    </p:spTree>
    <p:extLst>
      <p:ext uri="{BB962C8B-B14F-4D97-AF65-F5344CB8AC3E}">
        <p14:creationId xmlns:p14="http://schemas.microsoft.com/office/powerpoint/2010/main" val="7767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9007-F4DB-0446-984C-DEC31632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222A-7B00-A541-ACDC-440340D9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Educational Background</a:t>
            </a:r>
          </a:p>
          <a:p>
            <a:r>
              <a:rPr lang="en-US" dirty="0"/>
              <a:t>Degree you’re pursuing</a:t>
            </a:r>
          </a:p>
          <a:p>
            <a:r>
              <a:rPr lang="en-US" dirty="0"/>
              <a:t>Why are you taking this course?</a:t>
            </a:r>
          </a:p>
          <a:p>
            <a:endParaRPr lang="en-US" dirty="0"/>
          </a:p>
          <a:p>
            <a:r>
              <a:rPr lang="en-US" dirty="0"/>
              <a:t>Will start the discussion with myself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Work Background</a:t>
            </a:r>
          </a:p>
          <a:p>
            <a:pPr lvl="1"/>
            <a:r>
              <a:rPr lang="en-US" dirty="0"/>
              <a:t>Lab and 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25999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0B6D-D79B-3F4C-B09C-F42927B6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2072-33AB-8D46-93AE-6780F6E5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Natural Language Processing (NLP) </a:t>
            </a:r>
            <a:r>
              <a:rPr lang="en-US" dirty="0"/>
              <a:t>Course</a:t>
            </a:r>
          </a:p>
          <a:p>
            <a:r>
              <a:rPr lang="en-US" dirty="0"/>
              <a:t>Focus 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Biomedical Data</a:t>
            </a:r>
          </a:p>
          <a:p>
            <a:pPr lvl="1"/>
            <a:r>
              <a:rPr lang="en-US" dirty="0"/>
              <a:t>Deep Learning</a:t>
            </a:r>
          </a:p>
          <a:p>
            <a:pPr lvl="2"/>
            <a:r>
              <a:rPr lang="en-US" dirty="0" err="1"/>
              <a:t>Huggingface</a:t>
            </a:r>
            <a:r>
              <a:rPr lang="en-US" dirty="0"/>
              <a:t> and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Practical Applications and Projects</a:t>
            </a:r>
          </a:p>
          <a:p>
            <a:pPr lvl="1"/>
            <a:r>
              <a:rPr lang="en-US" dirty="0"/>
              <a:t>New methods (Papers)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Text-only (no audio)</a:t>
            </a:r>
          </a:p>
          <a:p>
            <a:pPr lvl="1"/>
            <a:r>
              <a:rPr lang="en-US" dirty="0"/>
              <a:t>Linguistics</a:t>
            </a:r>
          </a:p>
          <a:p>
            <a:pPr lvl="1"/>
            <a:r>
              <a:rPr lang="en-US" dirty="0"/>
              <a:t>Theory (some, but not emphasized)</a:t>
            </a:r>
          </a:p>
        </p:txBody>
      </p:sp>
    </p:spTree>
    <p:extLst>
      <p:ext uri="{BB962C8B-B14F-4D97-AF65-F5344CB8AC3E}">
        <p14:creationId xmlns:p14="http://schemas.microsoft.com/office/powerpoint/2010/main" val="42332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C85-AFC3-5A40-9091-83FB90D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4269-9175-4F44-97AB-F45716AC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be able to understand, use and create all the needed components of NLP software </a:t>
            </a:r>
          </a:p>
          <a:p>
            <a:r>
              <a:rPr lang="en-US" dirty="0"/>
              <a:t>Jargon and problem mapping</a:t>
            </a:r>
          </a:p>
          <a:p>
            <a:r>
              <a:rPr lang="en-US" dirty="0"/>
              <a:t>NLP resources</a:t>
            </a:r>
          </a:p>
          <a:p>
            <a:pPr lvl="1"/>
            <a:r>
              <a:rPr lang="en-US" dirty="0"/>
              <a:t>Datasets, tools, libraries, communities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Corpus utilization and creation</a:t>
            </a:r>
          </a:p>
          <a:p>
            <a:pPr lvl="1"/>
            <a:r>
              <a:rPr lang="en-US" dirty="0"/>
              <a:t>Utilize deep learning toolkits</a:t>
            </a:r>
          </a:p>
          <a:p>
            <a:r>
              <a:rPr lang="en-US" dirty="0"/>
              <a:t>Evaluate an academic NLP paper</a:t>
            </a:r>
          </a:p>
        </p:txBody>
      </p:sp>
    </p:spTree>
    <p:extLst>
      <p:ext uri="{BB962C8B-B14F-4D97-AF65-F5344CB8AC3E}">
        <p14:creationId xmlns:p14="http://schemas.microsoft.com/office/powerpoint/2010/main" val="80786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CA1B-F9D7-514F-9F4B-C9E12FCC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and Textbook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E890A-AFFC-EC4A-9967-46A2213C8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D3FD-56FB-4A46-9F45-F399907799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Algorithms and Data Structures</a:t>
            </a:r>
          </a:p>
          <a:p>
            <a:r>
              <a:rPr lang="en-US" dirty="0"/>
              <a:t>Automata and Formal Languages</a:t>
            </a:r>
          </a:p>
          <a:p>
            <a:r>
              <a:rPr lang="en-US" dirty="0"/>
              <a:t>Probability and Statistics</a:t>
            </a:r>
          </a:p>
          <a:p>
            <a:r>
              <a:rPr lang="en-US" dirty="0"/>
              <a:t>Artificial Intelligence?</a:t>
            </a:r>
          </a:p>
          <a:p>
            <a:r>
              <a:rPr lang="en-US" dirty="0"/>
              <a:t>Machine Learning?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EF638-EDE7-5646-8040-1ECC9B055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C2DC4-3B15-0342-BDC4-8C4BFF8AD3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Speech and Language Processing (3</a:t>
            </a:r>
            <a:r>
              <a:rPr lang="en-US" baseline="30000" dirty="0"/>
              <a:t>rd</a:t>
            </a:r>
            <a:r>
              <a:rPr lang="en-US" dirty="0"/>
              <a:t> edition draft)</a:t>
            </a:r>
          </a:p>
          <a:p>
            <a:r>
              <a:rPr lang="en-US" dirty="0"/>
              <a:t>Dan </a:t>
            </a:r>
            <a:r>
              <a:rPr lang="en-US" dirty="0" err="1"/>
              <a:t>Jurafsky</a:t>
            </a:r>
            <a:r>
              <a:rPr lang="en-US" dirty="0"/>
              <a:t> and James H. Martin</a:t>
            </a:r>
          </a:p>
          <a:p>
            <a:r>
              <a:rPr lang="en-US" u="sng" dirty="0">
                <a:hlinkClick r:id="rId3"/>
              </a:rPr>
              <a:t>https://web.stanford.edu/~jurafsky/slp3/</a:t>
            </a:r>
            <a:endParaRPr lang="en-US" u="sng" dirty="0"/>
          </a:p>
          <a:p>
            <a:r>
              <a:rPr lang="en-US" dirty="0"/>
              <a:t>There will be papers..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60B38C-8985-0308-599C-72B3892F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this Course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D3579-FB22-88A0-EF8C-940D61227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Succeed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EEA911-5DAB-0945-C7FD-FE7648E917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Thing?</a:t>
            </a:r>
          </a:p>
          <a:p>
            <a:pPr lvl="1"/>
            <a:r>
              <a:rPr lang="en-US" dirty="0"/>
              <a:t>Show up!</a:t>
            </a:r>
          </a:p>
          <a:p>
            <a:r>
              <a:rPr lang="en-US" dirty="0"/>
              <a:t>Next Most Important Thing</a:t>
            </a:r>
          </a:p>
          <a:p>
            <a:pPr lvl="1"/>
            <a:r>
              <a:rPr lang="en-US" dirty="0"/>
              <a:t>Try all assignment questions</a:t>
            </a:r>
          </a:p>
          <a:p>
            <a:r>
              <a:rPr lang="en-US" dirty="0"/>
              <a:t>Find a niche…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6C6567-AAC8-DE4F-2A64-94C6B108A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 to Fail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DAFCF9-6AA2-8287-DA15-DA31A69A4D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Important Thing?</a:t>
            </a:r>
          </a:p>
          <a:p>
            <a:pPr lvl="1"/>
            <a:r>
              <a:rPr lang="en-US" dirty="0"/>
              <a:t>Cheat!</a:t>
            </a:r>
          </a:p>
          <a:p>
            <a:r>
              <a:rPr lang="en-US" dirty="0"/>
              <a:t>Next Most Important Thing?</a:t>
            </a:r>
          </a:p>
          <a:p>
            <a:pPr lvl="1"/>
            <a:r>
              <a:rPr lang="en-US" dirty="0"/>
              <a:t>Never do any extra reading and don’t start the </a:t>
            </a:r>
            <a:r>
              <a:rPr lang="en-US" dirty="0" err="1"/>
              <a:t>pytorch</a:t>
            </a:r>
            <a:r>
              <a:rPr lang="en-US" dirty="0"/>
              <a:t> tutorial</a:t>
            </a:r>
          </a:p>
          <a:p>
            <a:r>
              <a:rPr lang="en-US" dirty="0"/>
              <a:t>No communication with your project team member or other students also helps</a:t>
            </a:r>
          </a:p>
        </p:txBody>
      </p:sp>
    </p:spTree>
    <p:extLst>
      <p:ext uri="{BB962C8B-B14F-4D97-AF65-F5344CB8AC3E}">
        <p14:creationId xmlns:p14="http://schemas.microsoft.com/office/powerpoint/2010/main" val="3681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0AE990-6FBA-1F4B-A51B-7170F64D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Dates 2023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A2552A-F468-2F40-904F-F280BA8C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Day to Drop (No Fee/Grade)	08/28</a:t>
            </a:r>
          </a:p>
          <a:p>
            <a:r>
              <a:rPr lang="en-US" dirty="0"/>
              <a:t>Last day to withdraw with a “W”:	10/13</a:t>
            </a:r>
          </a:p>
          <a:p>
            <a:r>
              <a:rPr lang="en-US" dirty="0"/>
              <a:t>Fall/Thanksgiving break:		11/20-11/26</a:t>
            </a:r>
          </a:p>
          <a:p>
            <a:r>
              <a:rPr lang="en-US" dirty="0"/>
              <a:t>Last Day to Withdraw			12/1</a:t>
            </a:r>
          </a:p>
          <a:p>
            <a:r>
              <a:rPr lang="en-US" dirty="0"/>
              <a:t>Tentative Final (1G) exam:		12/8 (1:30-4:00PM) HHB 126</a:t>
            </a:r>
          </a:p>
        </p:txBody>
      </p:sp>
    </p:spTree>
    <p:extLst>
      <p:ext uri="{BB962C8B-B14F-4D97-AF65-F5344CB8AC3E}">
        <p14:creationId xmlns:p14="http://schemas.microsoft.com/office/powerpoint/2010/main" val="8772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31572</TotalTime>
  <Words>908</Words>
  <Application>Microsoft Macintosh PowerPoint</Application>
  <PresentationFormat>Widescreen</PresentationFormat>
  <Paragraphs>163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 662/762 Natural Language Processing INFO 662/762 Biomedical Applications of Natural Language Processing</vt:lpstr>
      <vt:lpstr>Overview</vt:lpstr>
      <vt:lpstr>FAQ</vt:lpstr>
      <vt:lpstr>Introductions</vt:lpstr>
      <vt:lpstr>Course Overview</vt:lpstr>
      <vt:lpstr>Learning Objectives</vt:lpstr>
      <vt:lpstr>Prerequisites and Textbook</vt:lpstr>
      <vt:lpstr>How to Approach this Course</vt:lpstr>
      <vt:lpstr>Important Dates 2023</vt:lpstr>
      <vt:lpstr>Graduate Grading</vt:lpstr>
      <vt:lpstr>Grading</vt:lpstr>
      <vt:lpstr>Academic Integrity</vt:lpstr>
      <vt:lpstr>LLM and Code Generation in Assignments and Projects</vt:lpstr>
      <vt:lpstr>Other Policies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???</dc:title>
  <dc:creator>John Osborne</dc:creator>
  <cp:lastModifiedBy>Osborne, John David (Campus)</cp:lastModifiedBy>
  <cp:revision>107</cp:revision>
  <cp:lastPrinted>2021-08-23T17:50:31Z</cp:lastPrinted>
  <dcterms:created xsi:type="dcterms:W3CDTF">2017-11-30T19:25:18Z</dcterms:created>
  <dcterms:modified xsi:type="dcterms:W3CDTF">2023-08-21T21:11:53Z</dcterms:modified>
</cp:coreProperties>
</file>