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3" r:id="rId4"/>
    <p:sldId id="271" r:id="rId5"/>
    <p:sldId id="277" r:id="rId6"/>
    <p:sldId id="274" r:id="rId7"/>
    <p:sldId id="272" r:id="rId8"/>
    <p:sldId id="275" r:id="rId9"/>
    <p:sldId id="276" r:id="rId10"/>
    <p:sldId id="278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6"/>
    <p:restoredTop sz="89252"/>
  </p:normalViewPr>
  <p:slideViewPr>
    <p:cSldViewPr snapToGrid="0" snapToObjects="1">
      <p:cViewPr varScale="1">
        <p:scale>
          <a:sx n="114" d="100"/>
          <a:sy n="114" d="100"/>
        </p:scale>
        <p:origin x="1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F003B-F952-9B43-977F-4CC379325D49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D3D3F-B96B-F447-AAD4-325FF0B5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75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Generation of Regex Rules, Code generation, </a:t>
            </a:r>
            <a:r>
              <a:rPr lang="en-US" dirty="0" err="1"/>
              <a:t>ChatGPT</a:t>
            </a:r>
            <a:r>
              <a:rPr lang="en-US" dirty="0"/>
              <a:t> finds it easier to use existing software sometimes…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D3D3F-B96B-F447-AAD4-325FF0B5E3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02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Haven’t seen more recent clinical results with Deep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D3D3F-B96B-F447-AAD4-325FF0B5E3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30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 O(</a:t>
            </a:r>
            <a:r>
              <a:rPr lang="en-US" dirty="0" err="1"/>
              <a:t>wr</a:t>
            </a:r>
            <a:r>
              <a:rPr lang="en-US" dirty="0"/>
              <a:t>)</a:t>
            </a:r>
          </a:p>
          <a:p>
            <a:r>
              <a:rPr lang="en-US" dirty="0" err="1"/>
              <a:t>FastContext</a:t>
            </a:r>
            <a:r>
              <a:rPr lang="en-US" dirty="0"/>
              <a:t> hash </a:t>
            </a:r>
            <a:r>
              <a:rPr lang="en-US" dirty="0" err="1"/>
              <a:t>construction+some</a:t>
            </a:r>
            <a:r>
              <a:rPr lang="en-US" dirty="0"/>
              <a:t> words + some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D3D3F-B96B-F447-AAD4-325FF0B5E3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53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A0EB-1764-F04B-B790-C1D38993D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9D1D4-1765-0C4B-8034-46E756601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9FFD3-849E-FD44-A5DD-6FDCFB88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DF97-7EE3-494E-94D8-BE1BB4AFBB8E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010E8-47D9-1549-9896-D394DC87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6C819-7387-9B46-AF92-DB432ABF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8D08-B213-694A-9085-D7C9A842D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A154-0B09-1740-B0BB-F55EA6A9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49100-E31A-C34E-926B-F824F746E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60F01-150C-0042-A1B2-C06CFFFB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DF97-7EE3-494E-94D8-BE1BB4AFBB8E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8F9B5-24FD-AA4D-9C86-468FFFD0F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6AA2F-F3DA-DF49-A1ED-ABDB0596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8D08-B213-694A-9085-D7C9A842D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91C438-5834-4F44-8260-947354648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CA0D6-515A-5349-A1A3-1CE2F98A4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5269D-474D-9448-9EE0-FA887583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DF97-7EE3-494E-94D8-BE1BB4AFBB8E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80001-C5DE-7144-AB60-F06EE0BA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47322-6FEC-6749-BE80-9DD646DEE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8D08-B213-694A-9085-D7C9A842D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7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542F-3141-D74C-95E8-746A823A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AE1A1-B843-ED42-A2D1-8C7089772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C7E1E-5144-A342-9DC8-3BC30D2D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DF97-7EE3-494E-94D8-BE1BB4AFBB8E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4B653-7854-1F44-A32C-78126BDE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74E7C-35E6-5844-8C2F-482FA942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8D08-B213-694A-9085-D7C9A842D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0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3696-F626-3147-98AD-E5ABE2AE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A6AE5-D137-944A-BA80-87ED94980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FB4BA-F820-2147-9BE7-D00A1672A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DF97-7EE3-494E-94D8-BE1BB4AFBB8E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916EB-C18C-2144-A835-F56774348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48DB9-88C7-0C41-90A9-561FAC905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8D08-B213-694A-9085-D7C9A842D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5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723D-5DC3-8C43-B8FE-9850F58B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28303-3674-BA47-83E9-6C0A8B899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5C899-8FC5-7A4C-A5C3-DF6BD3412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BF078-FB76-3743-8DD7-0D30AB36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DF97-7EE3-494E-94D8-BE1BB4AFBB8E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C6E91-D352-4A4B-9338-BFA75F26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C1E88-FCA6-8744-8EA0-ECB6EA15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8D08-B213-694A-9085-D7C9A842D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2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1936E-66FE-C54B-BF68-F8DE73944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55F29-3FC6-E440-AE47-A0EC3B67C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44031-F8D0-C142-B798-8C9B243CC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460D3E-B026-FD4D-8557-3C71B05E2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3ABA6-572D-A243-B0CF-95C7E6741E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B1E63-1BB9-2841-929A-6B65B515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DF97-7EE3-494E-94D8-BE1BB4AFBB8E}" type="datetimeFigureOut">
              <a:rPr lang="en-US" smtClean="0"/>
              <a:t>8/25/23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3EE63-A506-5E4B-B581-8F318CDE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F6923-A82D-754F-BD7B-98BC8C73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8D08-B213-694A-9085-D7C9A842D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9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58D9-D8F5-DD47-917F-ECDD4360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C3F92-C18F-F04F-9ECE-1EA7C83E2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DF97-7EE3-494E-94D8-BE1BB4AFBB8E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FD254-3670-9240-8371-5482BD7B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636D7-C8B7-2B4B-8977-E968096E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8D08-B213-694A-9085-D7C9A842D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3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2BF317-2711-9B4F-9C01-E62B424C3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DF97-7EE3-494E-94D8-BE1BB4AFBB8E}" type="datetimeFigureOut">
              <a:rPr lang="en-US" smtClean="0"/>
              <a:t>8/25/23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87747B-9952-B744-9C3A-5639EA9E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3D21D-B65F-4D46-A56D-00B6C5C6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8D08-B213-694A-9085-D7C9A842D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7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4E7AF-BA4D-6C4D-8017-F277FDFAB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A1079-BBE0-974B-AC68-47324EA37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94CCD-2920-A34A-98F9-88D704B26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F38BF-345C-AB4C-89B2-AE6D8560B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DF97-7EE3-494E-94D8-BE1BB4AFBB8E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62823-9FB3-764C-BACA-9F3F02B08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3EDD4-0891-6444-ACA6-D4EDA6A86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8D08-B213-694A-9085-D7C9A842D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8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26C0-E0CB-654D-ABFF-1AD0DCAB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A9393D-6985-BC40-BFB6-003D50966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3BF80-185D-164B-B734-D89DD74BE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31821-C106-7E4D-AC87-D6F54C9A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DF97-7EE3-494E-94D8-BE1BB4AFBB8E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A135F-DB3C-9449-8050-31C00B22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F4D34-F256-8947-9E82-AB2DE2BC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8D08-B213-694A-9085-D7C9A842D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79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351ACA-2420-A44D-98B1-8BD98E4B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A9296-6B8D-744F-B620-25E64731E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150B6-A625-F840-B210-71D9363F4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7DF97-7EE3-494E-94D8-BE1BB4AFBB8E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18F02-0B87-A143-9D60-005A00523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ABD9D-02A5-F94C-A8A4-1C90F728E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08D08-B213-694A-9085-D7C9A842D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0E14-46A7-3345-A03E-285633D359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Regular Expression Application</a:t>
            </a:r>
            <a:br>
              <a:rPr lang="en-US" dirty="0"/>
            </a:br>
            <a:r>
              <a:rPr lang="en-US" dirty="0" err="1"/>
              <a:t>FastContext</a:t>
            </a:r>
            <a:br>
              <a:rPr lang="en-US" dirty="0"/>
            </a:br>
            <a:r>
              <a:rPr lang="en-US"/>
              <a:t>Lecture 3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3CBB3-8340-2449-943E-CE56E34929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 25th / 2023</a:t>
            </a:r>
          </a:p>
        </p:txBody>
      </p:sp>
    </p:spTree>
    <p:extLst>
      <p:ext uri="{BB962C8B-B14F-4D97-AF65-F5344CB8AC3E}">
        <p14:creationId xmlns:p14="http://schemas.microsoft.com/office/powerpoint/2010/main" val="3865597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6749F3-AC6B-6541-9E53-57DDC1B08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421" y="427704"/>
            <a:ext cx="9568488" cy="579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21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D976A5-4B60-4442-8D2D-92C42263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Regular Expressions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25776-D3DD-6241-B360-F662D6C47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Terse!</a:t>
            </a:r>
          </a:p>
          <a:p>
            <a:pPr lvl="1"/>
            <a:r>
              <a:rPr lang="en-US" dirty="0"/>
              <a:t>Often (not always) easier to understand than a set of commands</a:t>
            </a:r>
          </a:p>
          <a:p>
            <a:r>
              <a:rPr lang="en-US" dirty="0"/>
              <a:t>Short means quicker to code and develop</a:t>
            </a:r>
          </a:p>
          <a:p>
            <a:r>
              <a:rPr lang="en-US" dirty="0"/>
              <a:t>Interpretable</a:t>
            </a:r>
          </a:p>
          <a:p>
            <a:pPr lvl="1"/>
            <a:r>
              <a:rPr lang="en-US" dirty="0"/>
              <a:t>Relative to machine learning approaches it is easier to understand why a piece of text was identified by a particular regular expression</a:t>
            </a:r>
          </a:p>
          <a:p>
            <a:r>
              <a:rPr lang="en-US" dirty="0"/>
              <a:t>Widespread language and library support and education</a:t>
            </a:r>
          </a:p>
          <a:p>
            <a:r>
              <a:rPr lang="en-US" dirty="0"/>
              <a:t>Speed (usually…)</a:t>
            </a:r>
          </a:p>
        </p:txBody>
      </p:sp>
    </p:spTree>
    <p:extLst>
      <p:ext uri="{BB962C8B-B14F-4D97-AF65-F5344CB8AC3E}">
        <p14:creationId xmlns:p14="http://schemas.microsoft.com/office/powerpoint/2010/main" val="1882384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542E-72D9-F347-8B0D-4A32118F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6E6DE-493A-7043-9561-C1DF6EC83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 some of them yourself on the next assignment…</a:t>
            </a:r>
          </a:p>
        </p:txBody>
      </p:sp>
    </p:spTree>
    <p:extLst>
      <p:ext uri="{BB962C8B-B14F-4D97-AF65-F5344CB8AC3E}">
        <p14:creationId xmlns:p14="http://schemas.microsoft.com/office/powerpoint/2010/main" val="159025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8E180-25E8-6744-99B9-9C9BD0724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457200"/>
            <a:ext cx="3499269" cy="1600200"/>
          </a:xfrm>
        </p:spPr>
        <p:txBody>
          <a:bodyPr/>
          <a:lstStyle/>
          <a:p>
            <a:r>
              <a:rPr lang="en-US" dirty="0"/>
              <a:t>Regular Expressions in NLP Applications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5BDFF-A342-1A4C-A8A2-DF32D6B9E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199860"/>
            <a:ext cx="2327482" cy="3669127"/>
          </a:xfrm>
        </p:spPr>
        <p:txBody>
          <a:bodyPr>
            <a:normAutofit/>
          </a:bodyPr>
          <a:lstStyle/>
          <a:p>
            <a:r>
              <a:rPr lang="en-US" dirty="0"/>
              <a:t>Still widely used for many (most?) NLP applications</a:t>
            </a:r>
          </a:p>
          <a:p>
            <a:r>
              <a:rPr lang="en-US" dirty="0"/>
              <a:t>Even pure machine learning approaches often incorporate regular expressions, even if it is just to clean their data set</a:t>
            </a:r>
          </a:p>
          <a:p>
            <a:r>
              <a:rPr lang="en-US" dirty="0"/>
              <a:t>Often at the main component of “rule-based” NLP systems</a:t>
            </a:r>
          </a:p>
          <a:p>
            <a:r>
              <a:rPr lang="en-US" dirty="0"/>
              <a:t>Note: Google Scholar is a great source for finding papers to present to class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115585-EA9A-8AA4-C190-2CD33DA38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609" y="0"/>
            <a:ext cx="72855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6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IMA Ruta Workbench">
            <a:extLst>
              <a:ext uri="{FF2B5EF4-FFF2-40B4-BE49-F238E27FC236}">
                <a16:creationId xmlns:a16="http://schemas.microsoft.com/office/drawing/2014/main" id="{29F430EE-6241-AE40-B4CF-BAC90DD2A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459" y="702365"/>
            <a:ext cx="7677427" cy="575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A01DDF6-FC6D-6448-A4B9-6BB006624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Toolkits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54BB76-C024-BB47-8D42-D8B03AA1D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40423"/>
            <a:ext cx="242024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toolkits and applications have been built to make the generation of regular expressions easier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Apache UIMA RUTA is one such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many others...</a:t>
            </a:r>
          </a:p>
        </p:txBody>
      </p:sp>
    </p:spTree>
    <p:extLst>
      <p:ext uri="{BB962C8B-B14F-4D97-AF65-F5344CB8AC3E}">
        <p14:creationId xmlns:p14="http://schemas.microsoft.com/office/powerpoint/2010/main" val="261443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7F94F7-3B17-394D-B417-6C6EA2C67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 err="1"/>
              <a:t>FastContext</a:t>
            </a:r>
            <a:r>
              <a:rPr lang="en-US" dirty="0"/>
              <a:t>: an efficient and scalable implementation of the </a:t>
            </a:r>
            <a:r>
              <a:rPr lang="en-US" dirty="0" err="1"/>
              <a:t>ConText</a:t>
            </a:r>
            <a:r>
              <a:rPr lang="en-US" dirty="0"/>
              <a:t> algorithm 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BE317A-FD1F-5B4E-8CE1-789908E06E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858A8CF-D069-B449-87A6-ACA75499C4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Context information is information associated with a particular concepts</a:t>
            </a:r>
          </a:p>
          <a:p>
            <a:r>
              <a:rPr lang="en-US" dirty="0"/>
              <a:t>Could be considered a subset of conceptual relations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6AD073-ADFF-3A4D-A93E-0DB70B866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Context Information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44F9761-7FF1-A644-9FEB-4E5E0C593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4"/>
            <a:ext cx="5576455" cy="41462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Negation</a:t>
            </a:r>
          </a:p>
          <a:p>
            <a:pPr lvl="1"/>
            <a:r>
              <a:rPr lang="en-US" b="1" dirty="0"/>
              <a:t>Negative</a:t>
            </a:r>
            <a:r>
              <a:rPr lang="en-US" dirty="0"/>
              <a:t> for melanoma</a:t>
            </a:r>
          </a:p>
          <a:p>
            <a:r>
              <a:rPr lang="en-US" dirty="0"/>
              <a:t>Experiencer</a:t>
            </a:r>
          </a:p>
          <a:p>
            <a:pPr lvl="1"/>
            <a:r>
              <a:rPr lang="en-US" dirty="0"/>
              <a:t>There is a </a:t>
            </a:r>
            <a:r>
              <a:rPr lang="en-US" b="1" dirty="0"/>
              <a:t>family history</a:t>
            </a:r>
            <a:r>
              <a:rPr lang="en-US" dirty="0"/>
              <a:t> of colon cancer.</a:t>
            </a:r>
          </a:p>
          <a:p>
            <a:pPr lvl="2"/>
            <a:r>
              <a:rPr lang="en-US" dirty="0"/>
              <a:t>Experiencer is not the patient</a:t>
            </a:r>
          </a:p>
          <a:p>
            <a:r>
              <a:rPr lang="en-US" dirty="0"/>
              <a:t>Temporality</a:t>
            </a:r>
          </a:p>
          <a:p>
            <a:pPr lvl="1"/>
            <a:r>
              <a:rPr lang="en-US" b="1" dirty="0"/>
              <a:t>In 2018</a:t>
            </a:r>
            <a:r>
              <a:rPr lang="en-US" dirty="0"/>
              <a:t> the patient was diagnos</a:t>
            </a:r>
            <a:r>
              <a:rPr lang="en-US" b="1" dirty="0"/>
              <a:t>ed</a:t>
            </a:r>
            <a:r>
              <a:rPr lang="en-US" dirty="0"/>
              <a:t> and successfully treat</a:t>
            </a:r>
            <a:r>
              <a:rPr lang="en-US" b="1" dirty="0"/>
              <a:t>ed</a:t>
            </a:r>
            <a:r>
              <a:rPr lang="en-US" dirty="0"/>
              <a:t> for non-</a:t>
            </a:r>
            <a:r>
              <a:rPr lang="en-US" dirty="0" err="1"/>
              <a:t>hodgkin's</a:t>
            </a:r>
            <a:r>
              <a:rPr lang="en-US" dirty="0"/>
              <a:t> lymphoma</a:t>
            </a:r>
          </a:p>
          <a:p>
            <a:pPr lvl="2"/>
            <a:r>
              <a:rPr lang="en-US" dirty="0"/>
              <a:t>Past event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4CA27A-854B-DA4B-A707-03D8A7BFDE13}"/>
              </a:ext>
            </a:extLst>
          </p:cNvPr>
          <p:cNvSpPr/>
          <p:nvPr/>
        </p:nvSpPr>
        <p:spPr>
          <a:xfrm>
            <a:off x="249382" y="572799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Shi, </a:t>
            </a:r>
            <a:r>
              <a:rPr lang="en-US" dirty="0" err="1"/>
              <a:t>Jianlin</a:t>
            </a:r>
            <a:r>
              <a:rPr lang="en-US" dirty="0"/>
              <a:t>, and John F. Hurdle. "</a:t>
            </a:r>
            <a:r>
              <a:rPr lang="en-US" dirty="0" err="1"/>
              <a:t>FastContext</a:t>
            </a:r>
            <a:r>
              <a:rPr lang="en-US" dirty="0"/>
              <a:t>: an efficient and scalable implementation of the </a:t>
            </a:r>
            <a:r>
              <a:rPr lang="en-US" dirty="0" err="1"/>
              <a:t>ConText</a:t>
            </a:r>
            <a:r>
              <a:rPr lang="en-US" dirty="0"/>
              <a:t> algorithm." </a:t>
            </a:r>
            <a:r>
              <a:rPr lang="en-US" i="1" dirty="0" err="1"/>
              <a:t>arXiv</a:t>
            </a:r>
            <a:r>
              <a:rPr lang="en-US" i="1" dirty="0"/>
              <a:t> preprint arXiv:1905.00079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2019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9910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DFAD10-AEE4-6948-B504-25F410CC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– Still Relevant?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45092D6-9EE4-1040-A8A4-817C40909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696565" cy="823912"/>
          </a:xfrm>
        </p:spPr>
        <p:txBody>
          <a:bodyPr/>
          <a:lstStyle/>
          <a:p>
            <a:r>
              <a:rPr lang="en-US" dirty="0"/>
              <a:t>Rule-based Negation Finding Software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63D079-7B5F-B14E-9C99-DAE4600A2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696565" cy="3684588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err="1"/>
              <a:t>NegExpander</a:t>
            </a:r>
            <a:endParaRPr lang="en-US" sz="3600" dirty="0"/>
          </a:p>
          <a:p>
            <a:pPr lvl="1"/>
            <a:r>
              <a:rPr lang="en-US" sz="3100" dirty="0"/>
              <a:t>Applies negation to conjunction</a:t>
            </a:r>
          </a:p>
          <a:p>
            <a:r>
              <a:rPr lang="en-US" sz="3600" dirty="0" err="1"/>
              <a:t>Negfinder</a:t>
            </a:r>
            <a:endParaRPr lang="en-US" sz="3600" dirty="0"/>
          </a:p>
          <a:p>
            <a:pPr lvl="1"/>
            <a:r>
              <a:rPr lang="en-US" sz="3100" dirty="0"/>
              <a:t>Has “terminators” to scope negation</a:t>
            </a:r>
          </a:p>
          <a:p>
            <a:pPr lvl="1"/>
            <a:r>
              <a:rPr lang="en-US" sz="3100" dirty="0"/>
              <a:t>Can not handle pseudo negation like double negation</a:t>
            </a:r>
          </a:p>
          <a:p>
            <a:r>
              <a:rPr lang="en-US" sz="3600" dirty="0" err="1"/>
              <a:t>NegEx</a:t>
            </a:r>
            <a:r>
              <a:rPr lang="en-US" sz="3600" dirty="0"/>
              <a:t> and Context</a:t>
            </a:r>
          </a:p>
          <a:p>
            <a:pPr lvl="1"/>
            <a:r>
              <a:rPr lang="en-US" sz="3100" dirty="0"/>
              <a:t>Have pseudo triggers to deal with this scenario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56786B6-32AD-4C46-B154-E49AEC9C9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Comparison vs ML approaches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47BC00-1FD4-6C4E-9FE5-7CE2AA3B2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7587" y="5427406"/>
            <a:ext cx="5686373" cy="1130965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Goryachev</a:t>
            </a:r>
            <a:r>
              <a:rPr lang="en-US" dirty="0"/>
              <a:t>, Sergey, Margarita </a:t>
            </a:r>
            <a:r>
              <a:rPr lang="en-US" dirty="0" err="1"/>
              <a:t>Sordo</a:t>
            </a:r>
            <a:r>
              <a:rPr lang="en-US" dirty="0"/>
              <a:t>, Qing T. Zeng, and Long Ngo. "Implementation and evaluation of four different methods of negation detection." </a:t>
            </a:r>
            <a:r>
              <a:rPr lang="en-US" i="1" dirty="0"/>
              <a:t>Boston, MA: DSG</a:t>
            </a:r>
            <a:r>
              <a:rPr lang="en-US" dirty="0"/>
              <a:t> (2006).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A30268-3DFB-4048-8D23-DAD2656D0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978" y="2505075"/>
            <a:ext cx="6213345" cy="273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0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C866B8-AF89-D84C-AEFC-ED9B2819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A3E387-029A-BB41-8268-CD8C4A632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ConText</a:t>
            </a:r>
            <a:endParaRPr lang="en-US" dirty="0"/>
          </a:p>
          <a:p>
            <a:pPr lvl="1"/>
            <a:r>
              <a:rPr lang="en-US" dirty="0"/>
              <a:t>Loops through all the rules for each word</a:t>
            </a:r>
          </a:p>
          <a:p>
            <a:r>
              <a:rPr lang="en-US" dirty="0" err="1"/>
              <a:t>FastContext</a:t>
            </a:r>
            <a:endParaRPr lang="en-US" dirty="0"/>
          </a:p>
          <a:p>
            <a:pPr lvl="1"/>
            <a:r>
              <a:rPr lang="en-US" dirty="0"/>
              <a:t>Hashing to process rules simultaneously</a:t>
            </a:r>
          </a:p>
          <a:p>
            <a:pPr lvl="1"/>
            <a:r>
              <a:rPr lang="en-US" dirty="0"/>
              <a:t>First - constructs nested-map structure from the rules</a:t>
            </a:r>
          </a:p>
          <a:p>
            <a:pPr lvl="2"/>
            <a:r>
              <a:rPr lang="en-US" dirty="0"/>
              <a:t>Top level is a single map, where the keys are the first word in each </a:t>
            </a:r>
            <a:r>
              <a:rPr lang="en-US" dirty="0" err="1"/>
              <a:t>ConText</a:t>
            </a:r>
            <a:r>
              <a:rPr lang="en-US" dirty="0"/>
              <a:t> rule</a:t>
            </a:r>
          </a:p>
          <a:p>
            <a:pPr lvl="2"/>
            <a:r>
              <a:rPr lang="en-US" dirty="0"/>
              <a:t>Value associated with a top-level key is a child map which keys consist of the second words of all the rules starting with that first word</a:t>
            </a:r>
          </a:p>
          <a:p>
            <a:pPr lvl="2"/>
            <a:r>
              <a:rPr lang="en-US" dirty="0"/>
              <a:t>Rest of the words in the rules will be included in the subsequent descendent maps</a:t>
            </a:r>
          </a:p>
          <a:p>
            <a:pPr lvl="1"/>
            <a:r>
              <a:rPr lang="en-US" dirty="0"/>
              <a:t>Allows processing of all rules without looping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945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1FFAC-20FD-194F-AB7A-75037F63F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50" y="927100"/>
            <a:ext cx="101981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9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A54210F-698A-0045-BE9D-D234B361D6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Data set: SemEval 2015 Task 14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0E701D-EFEC-8C40-BB7A-42A9061BE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3" y="1828800"/>
            <a:ext cx="12005813" cy="312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04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675075-A42A-1A4A-804E-5CEE32078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59" y="0"/>
            <a:ext cx="10130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5187</TotalTime>
  <Words>493</Words>
  <Application>Microsoft Macintosh PowerPoint</Application>
  <PresentationFormat>Widescreen</PresentationFormat>
  <Paragraphs>64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Regular Expression Application FastContext Lecture 3 </vt:lpstr>
      <vt:lpstr>Regular Expressions in NLP Applications</vt:lpstr>
      <vt:lpstr>Toolkits</vt:lpstr>
      <vt:lpstr> FastContext: an efficient and scalable implementation of the ConText algorithm  </vt:lpstr>
      <vt:lpstr>Regular Expressions – Still Relevant?</vt:lpstr>
      <vt:lpstr>Algorithm</vt:lpstr>
      <vt:lpstr>PowerPoint Presentation</vt:lpstr>
      <vt:lpstr>PowerPoint Presentation</vt:lpstr>
      <vt:lpstr>PowerPoint Presentation</vt:lpstr>
      <vt:lpstr>PowerPoint Presentation</vt:lpstr>
      <vt:lpstr>Advantages of Regular Expressions</vt:lpstr>
      <vt:lpstr>Disadvantages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</dc:title>
  <dc:creator>John Osborne</dc:creator>
  <cp:lastModifiedBy>Osborne, John David (Campus)</cp:lastModifiedBy>
  <cp:revision>73</cp:revision>
  <dcterms:created xsi:type="dcterms:W3CDTF">2018-08-29T16:46:05Z</dcterms:created>
  <dcterms:modified xsi:type="dcterms:W3CDTF">2023-08-25T21:55:20Z</dcterms:modified>
</cp:coreProperties>
</file>