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1" r:id="rId4"/>
    <p:sldId id="279" r:id="rId5"/>
    <p:sldId id="280" r:id="rId6"/>
    <p:sldId id="269" r:id="rId7"/>
    <p:sldId id="270" r:id="rId8"/>
    <p:sldId id="271" r:id="rId9"/>
    <p:sldId id="266" r:id="rId10"/>
    <p:sldId id="267" r:id="rId11"/>
    <p:sldId id="268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7"/>
    <p:restoredTop sz="87755"/>
  </p:normalViewPr>
  <p:slideViewPr>
    <p:cSldViewPr snapToGrid="0" snapToObjects="1">
      <p:cViewPr varScale="1">
        <p:scale>
          <a:sx n="112" d="100"/>
          <a:sy n="112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096D-621A-254A-8976-789A46C5707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1834-1EAE-6E48-BBDD-436CB8E03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Disappointed – Text to Speech / Speech to Text</a:t>
            </a:r>
          </a:p>
          <a:p>
            <a:r>
              <a:rPr lang="en-US" dirty="0" err="1"/>
              <a:t>Tensorflow</a:t>
            </a:r>
            <a:r>
              <a:rPr lang="en-US" dirty="0"/>
              <a:t> – No, </a:t>
            </a:r>
            <a:r>
              <a:rPr lang="en-US" dirty="0" err="1"/>
              <a:t>Pytorch</a:t>
            </a:r>
            <a:r>
              <a:rPr lang="en-US" dirty="0"/>
              <a:t> Yes</a:t>
            </a:r>
          </a:p>
          <a:p>
            <a:r>
              <a:rPr lang="en-US" dirty="0"/>
              <a:t>Happy people: Unsure, biomedical, applications, ML, transformers, </a:t>
            </a:r>
            <a:r>
              <a:rPr lang="en-US" dirty="0" err="1"/>
              <a:t>deeplearning</a:t>
            </a:r>
            <a:r>
              <a:rPr lang="en-US" dirty="0"/>
              <a:t>, training, AI, ML,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D3D3F-B96B-F447-AAD4-325FF0B5E3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Tensor – n-dimensional matrix. (makes things interesting, vision and language have converged and are using the same toolkits now), not a TPU</a:t>
            </a:r>
          </a:p>
          <a:p>
            <a:r>
              <a:rPr lang="en-US" dirty="0"/>
              <a:t>Norms – L1 / Euclidean = 5, L2 Norm is Manhattan (3)</a:t>
            </a:r>
          </a:p>
          <a:p>
            <a:r>
              <a:rPr lang="en-US" dirty="0"/>
              <a:t>Dynamic programming – solve subproblem, use result to solve next subproblem until you reach goal, yes it is an optimization technique</a:t>
            </a:r>
          </a:p>
          <a:p>
            <a:r>
              <a:rPr lang="en-US" dirty="0"/>
              <a:t>Parse tree -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leftmost derivation, at each step the leftmost nonterminal is replaced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D3D3F-B96B-F447-AAD4-325FF0B5E3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is to show cost savings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B1834-1EAE-6E48-BBDD-436CB8E038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r>
              <a:rPr lang="en-US" dirty="0"/>
              <a:t> – to remember</a:t>
            </a:r>
          </a:p>
          <a:p>
            <a:r>
              <a:rPr lang="en-US" dirty="0"/>
              <a:t>Tradeoff is what? Speed for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B1834-1EAE-6E48-BBDD-436CB8E038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0EB-1764-F04B-B790-C1D38993D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D1D4-1765-0C4B-8034-46E756601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FFD3-849E-FD44-A5DD-6FDCFB88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10E8-47D9-1549-9896-D394DC87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C819-7387-9B46-AF92-DB432ABF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A154-0B09-1740-B0BB-F55EA6A9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49100-E31A-C34E-926B-F824F746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0F01-150C-0042-A1B2-C06CFFFB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F9B5-24FD-AA4D-9C86-468FFFD0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AA2F-F3DA-DF49-A1ED-ABDB0596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1C438-5834-4F44-8260-947354648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CA0D6-515A-5349-A1A3-1CE2F98A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269D-474D-9448-9EE0-FA887583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0001-C5DE-7144-AB60-F06EE0BA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7322-6FEC-6749-BE80-9DD646DE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542F-3141-D74C-95E8-746A823A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E1A1-B843-ED42-A2D1-8C708977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7E1E-5144-A342-9DC8-3BC30D2D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4B653-7854-1F44-A32C-78126BDE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4E7C-35E6-5844-8C2F-482FA94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3696-F626-3147-98AD-E5ABE2A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6AE5-D137-944A-BA80-87ED9498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B4BA-F820-2147-9BE7-D00A1672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16EB-C18C-2144-A835-F5677434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8DB9-88C7-0C41-90A9-561FAC90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23D-5DC3-8C43-B8FE-9850F5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8303-3674-BA47-83E9-6C0A8B89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C899-8FC5-7A4C-A5C3-DF6BD341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F078-FB76-3743-8DD7-0D30AB36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6E91-D352-4A4B-9338-BFA75F26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C1E88-FCA6-8744-8EA0-ECB6EA15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2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936E-66FE-C54B-BF68-F8DE7394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5F29-3FC6-E440-AE47-A0EC3B67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4031-F8D0-C142-B798-8C9B243C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60D3E-B026-FD4D-8557-3C71B05E2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3ABA6-572D-A243-B0CF-95C7E6741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B1E63-1BB9-2841-929A-6B65B515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3EE63-A506-5E4B-B581-8F318CDE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F6923-A82D-754F-BD7B-98BC8C73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58D9-D8F5-DD47-917F-ECDD436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F92-C18F-F04F-9ECE-1EA7C83E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FD254-3670-9240-8371-5482BD7B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636D7-C8B7-2B4B-8977-E968096E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BF317-2711-9B4F-9C01-E62B424C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7747B-9952-B744-9C3A-5639EA9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D21D-B65F-4D46-A56D-00B6C5C6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7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7AF-BA4D-6C4D-8017-F277FDFA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1079-BBE0-974B-AC68-47324EA3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94CCD-2920-A34A-98F9-88D704B2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F38BF-345C-AB4C-89B2-AE6D8560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62823-9FB3-764C-BACA-9F3F02B0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EDD4-0891-6444-ACA6-D4EDA6A8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26C0-E0CB-654D-ABFF-1AD0DCAB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9393D-6985-BC40-BFB6-003D5096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3BF80-185D-164B-B734-D89DD74B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31821-C106-7E4D-AC87-D6F54C9A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135F-DB3C-9449-8050-31C00B22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4D34-F256-8947-9E82-AB2DE2BC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51ACA-2420-A44D-98B1-8BD98E4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296-6B8D-744F-B620-25E64731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50B6-A625-F840-B210-71D9363F4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DF97-7EE3-494E-94D8-BE1BB4AFBB8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8F02-0B87-A143-9D60-005A00523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BD9D-02A5-F94C-A8A4-1C90F728E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8D08-B213-694A-9085-D7C9A842D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c.uab.edu/" TargetMode="External"/><Relationship Id="rId2" Type="http://schemas.openxmlformats.org/officeDocument/2006/relationships/hyperlink" Target="https://docs.uabgrid.uab.edu/wiki/Cheaha_Getting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beginner/basics/intro.html" TargetMode="External"/><Relationship Id="rId4" Type="http://schemas.openxmlformats.org/officeDocument/2006/relationships/hyperlink" Target="https://web.stanford.edu/~jurafsky/slp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jhu.edu/~langmea/resources/lecture_notes/dp_and_edit_dist.pdf" TargetMode="External"/><Relationship Id="rId2" Type="http://schemas.openxmlformats.org/officeDocument/2006/relationships/hyperlink" Target="https://web.stanford.edu/~jurafsky/slp3/slides/2_EditDistanc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ring2015.cs-114.org/wp-content/uploads/2016/01/EditDistance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ozhouyang/python-string-similar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0E14-46A7-3345-A03E-285633D35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9745"/>
            <a:ext cx="9144000" cy="216131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Edit Distance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CBB3-8340-2449-943E-CE56E3492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1490"/>
            <a:ext cx="9144000" cy="879764"/>
          </a:xfrm>
        </p:spPr>
        <p:txBody>
          <a:bodyPr/>
          <a:lstStyle/>
          <a:p>
            <a:r>
              <a:rPr lang="en-US" dirty="0"/>
              <a:t>Aug 28th / 2023</a:t>
            </a:r>
          </a:p>
        </p:txBody>
      </p:sp>
    </p:spTree>
    <p:extLst>
      <p:ext uri="{BB962C8B-B14F-4D97-AF65-F5344CB8AC3E}">
        <p14:creationId xmlns:p14="http://schemas.microsoft.com/office/powerpoint/2010/main" val="386559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5EF0A-D174-1343-BFA1-6AEEBB3C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11" y="553003"/>
            <a:ext cx="9664700" cy="516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F1F31-A607-4347-8535-222175DA9966}"/>
              </a:ext>
            </a:extLst>
          </p:cNvPr>
          <p:cNvSpPr txBox="1"/>
          <p:nvPr/>
        </p:nvSpPr>
        <p:spPr>
          <a:xfrm>
            <a:off x="838200" y="5870713"/>
            <a:ext cx="883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www.hackerearth.com</a:t>
            </a:r>
            <a:r>
              <a:rPr lang="en-US" dirty="0"/>
              <a:t>/practice/algorithms/dynamic-programming/introduction-to-dynamic-programming-1/tutorial/</a:t>
            </a:r>
          </a:p>
        </p:txBody>
      </p:sp>
    </p:spTree>
    <p:extLst>
      <p:ext uri="{BB962C8B-B14F-4D97-AF65-F5344CB8AC3E}">
        <p14:creationId xmlns:p14="http://schemas.microsoft.com/office/powerpoint/2010/main" val="245288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4AB617-D468-0644-8FC1-E1BE4870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54" y="781878"/>
            <a:ext cx="8492433" cy="31865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3675EF-75ED-684F-AC6F-A44625EB206A}"/>
              </a:ext>
            </a:extLst>
          </p:cNvPr>
          <p:cNvSpPr txBox="1"/>
          <p:nvPr/>
        </p:nvSpPr>
        <p:spPr>
          <a:xfrm>
            <a:off x="838200" y="5870713"/>
            <a:ext cx="883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www.hackerearth.com</a:t>
            </a:r>
            <a:r>
              <a:rPr lang="en-US" dirty="0"/>
              <a:t>/practice/algorithms/dynamic-programming/introduction-to-dynamic-programming-1/tutorial/</a:t>
            </a:r>
          </a:p>
        </p:txBody>
      </p:sp>
    </p:spTree>
    <p:extLst>
      <p:ext uri="{BB962C8B-B14F-4D97-AF65-F5344CB8AC3E}">
        <p14:creationId xmlns:p14="http://schemas.microsoft.com/office/powerpoint/2010/main" val="20430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790D-832A-2B68-5AFE-F7CA9886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</a:p>
        </p:txBody>
      </p:sp>
    </p:spTree>
    <p:extLst>
      <p:ext uri="{BB962C8B-B14F-4D97-AF65-F5344CB8AC3E}">
        <p14:creationId xmlns:p14="http://schemas.microsoft.com/office/powerpoint/2010/main" val="246313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CD13-13E4-9D44-8728-DC135B24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525E-5530-0747-9427-91840A59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start…</a:t>
            </a:r>
          </a:p>
          <a:p>
            <a:r>
              <a:rPr lang="en-US" dirty="0"/>
              <a:t>Discuss Assessment</a:t>
            </a:r>
          </a:p>
          <a:p>
            <a:r>
              <a:rPr lang="en-US" dirty="0"/>
              <a:t>Remaining Edit distance textbook notes </a:t>
            </a:r>
          </a:p>
          <a:p>
            <a:r>
              <a:rPr lang="en-US" dirty="0"/>
              <a:t>Edit distance and other string metrics</a:t>
            </a:r>
          </a:p>
          <a:p>
            <a:r>
              <a:rPr lang="en-US" dirty="0" err="1"/>
              <a:t>Memoization</a:t>
            </a:r>
            <a:r>
              <a:rPr lang="en-US" dirty="0"/>
              <a:t> in Dynamic Programming</a:t>
            </a:r>
          </a:p>
          <a:p>
            <a:r>
              <a:rPr lang="en-US" dirty="0"/>
              <a:t>Assignment #1</a:t>
            </a:r>
          </a:p>
          <a:p>
            <a:r>
              <a:rPr lang="en-US" dirty="0"/>
              <a:t>Language Modelling </a:t>
            </a:r>
          </a:p>
          <a:p>
            <a:pPr lvl="1"/>
            <a:r>
              <a:rPr lang="en-US" dirty="0"/>
              <a:t>If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5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9461-BF20-F68E-4F26-E763AC9F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C7E7-2C64-C197-5471-3182E4AE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Cheaha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https://docs.uabgrid.uab.edu/wiki/Cheaha_GettingStarted</a:t>
            </a:r>
            <a:endParaRPr lang="en-US" dirty="0"/>
          </a:p>
          <a:p>
            <a:pPr lvl="1"/>
            <a:r>
              <a:rPr lang="en-US" dirty="0"/>
              <a:t>Try </a:t>
            </a:r>
            <a:r>
              <a:rPr lang="en-US" dirty="0">
                <a:hlinkClick r:id="rId3"/>
              </a:rPr>
              <a:t>rc.uab.edu</a:t>
            </a:r>
            <a:endParaRPr lang="en-US" dirty="0"/>
          </a:p>
          <a:p>
            <a:r>
              <a:rPr lang="en-US" dirty="0"/>
              <a:t>Textbook</a:t>
            </a:r>
          </a:p>
          <a:p>
            <a:pPr lvl="1"/>
            <a:r>
              <a:rPr lang="en-US" u="sng" dirty="0">
                <a:hlinkClick r:id="rId4"/>
              </a:rPr>
              <a:t>https://web.stanford.edu/~jurafsky/slp3/</a:t>
            </a:r>
            <a:endParaRPr lang="en-US" u="sng" dirty="0"/>
          </a:p>
          <a:p>
            <a:r>
              <a:rPr lang="en-US" dirty="0" err="1"/>
              <a:t>Pytorch</a:t>
            </a:r>
            <a:r>
              <a:rPr lang="en-US" dirty="0"/>
              <a:t> Tutorial</a:t>
            </a:r>
          </a:p>
          <a:p>
            <a:pPr lvl="1"/>
            <a:r>
              <a:rPr lang="en-US" dirty="0">
                <a:hlinkClick r:id="rId5"/>
              </a:rPr>
              <a:t>https://pytorch.org/tutorials/beginner/basics/intro.html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1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76A6B-E493-4F23-B456-5BD098CA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8681"/>
            <a:ext cx="7772400" cy="6120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DDB4B-1CB5-4D6B-D42E-2DDCA522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71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Assessment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BA751-F5F5-FA98-538E-934DC1342F39}"/>
              </a:ext>
            </a:extLst>
          </p:cNvPr>
          <p:cNvSpPr txBox="1"/>
          <p:nvPr/>
        </p:nvSpPr>
        <p:spPr>
          <a:xfrm>
            <a:off x="7527725" y="6308209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www.jasondavies.com</a:t>
            </a:r>
            <a:r>
              <a:rPr lang="en-US" dirty="0"/>
              <a:t>/</a:t>
            </a:r>
            <a:r>
              <a:rPr lang="en-US" dirty="0" err="1"/>
              <a:t>wordcloud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23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1394-1186-EFEA-19FB-C312E006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376414"/>
            <a:ext cx="10515600" cy="1325563"/>
          </a:xfrm>
        </p:spPr>
        <p:txBody>
          <a:bodyPr/>
          <a:lstStyle/>
          <a:p>
            <a:r>
              <a:rPr lang="en-US" dirty="0"/>
              <a:t>Assessment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9E2E-C45D-420A-D8D1-2DDE2551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88" y="17917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Tensor</a:t>
            </a:r>
          </a:p>
          <a:p>
            <a:pPr lvl="1"/>
            <a:r>
              <a:rPr lang="en-US" dirty="0"/>
              <a:t>Multi-dimensional array</a:t>
            </a:r>
          </a:p>
          <a:p>
            <a:pPr lvl="1"/>
            <a:r>
              <a:rPr lang="en-US" dirty="0"/>
              <a:t>6 correct answers</a:t>
            </a:r>
          </a:p>
          <a:p>
            <a:r>
              <a:rPr lang="en-US" dirty="0"/>
              <a:t>Parse Tree</a:t>
            </a:r>
          </a:p>
          <a:p>
            <a:pPr lvl="1"/>
            <a:r>
              <a:rPr lang="en-US" dirty="0"/>
              <a:t>2 student (was only 1 last year)</a:t>
            </a:r>
          </a:p>
          <a:p>
            <a:r>
              <a:rPr lang="en-US" dirty="0"/>
              <a:t>Norms (L1 and L2)</a:t>
            </a:r>
          </a:p>
          <a:p>
            <a:pPr lvl="1"/>
            <a:r>
              <a:rPr lang="en-US" dirty="0"/>
              <a:t>4 students</a:t>
            </a:r>
          </a:p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7 students</a:t>
            </a:r>
          </a:p>
          <a:p>
            <a:pPr lvl="1"/>
            <a:r>
              <a:rPr lang="en-US" dirty="0"/>
              <a:t>Not a dynamic language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8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B6ECF-DF5D-5949-BFD4-3BC9500F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B3BC69-93D8-E04E-BA03-9EDB36B6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https://web.stanford.edu/~jurafsky/slp3/slides/2_EditDistance.pdf</a:t>
            </a:r>
            <a:endParaRPr lang="en-US" dirty="0"/>
          </a:p>
          <a:p>
            <a:r>
              <a:rPr lang="en-US" dirty="0"/>
              <a:t>Other Lecture available online</a:t>
            </a:r>
          </a:p>
          <a:p>
            <a:pPr lvl="1"/>
            <a:r>
              <a:rPr lang="en-US" dirty="0">
                <a:hlinkClick r:id="rId3"/>
              </a:rPr>
              <a:t>http://www.cs.jhu.edu/~langmea/resources/lecture_notes/dp_and_edit_dist.pdf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http://spring2015.cs-114.org/wp-content/uploads/2016/01/EditDistance.pdf</a:t>
            </a:r>
            <a:endParaRPr lang="en-US" dirty="0"/>
          </a:p>
          <a:p>
            <a:pPr lvl="2"/>
            <a:r>
              <a:rPr lang="en-US" dirty="0"/>
              <a:t>93 pages….</a:t>
            </a:r>
          </a:p>
        </p:txBody>
      </p:sp>
    </p:spTree>
    <p:extLst>
      <p:ext uri="{BB962C8B-B14F-4D97-AF65-F5344CB8AC3E}">
        <p14:creationId xmlns:p14="http://schemas.microsoft.com/office/powerpoint/2010/main" val="397370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3BB6-864F-D642-8D17-C455EABB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2265218" cy="329247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String Metrics or Distances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38535-710A-9C49-B185-38F43D45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194" y="365125"/>
            <a:ext cx="5381060" cy="59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0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5A2A-76B1-6C43-8CAA-5759A445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8531" cy="2444982"/>
          </a:xfrm>
        </p:spPr>
        <p:txBody>
          <a:bodyPr/>
          <a:lstStyle/>
          <a:p>
            <a:r>
              <a:rPr lang="en-US" dirty="0"/>
              <a:t>Python String Similarity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AB74E-916B-684C-88AE-C940C545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513" y="0"/>
            <a:ext cx="750448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AF82-B778-664D-BCAA-273BF2BF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420" y="6457369"/>
            <a:ext cx="6837840" cy="53444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https://github.com/luozhouyang/python-string-similarity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DCA99-AA48-0B45-A202-683CE78E74A4}"/>
              </a:ext>
            </a:extLst>
          </p:cNvPr>
          <p:cNvSpPr txBox="1"/>
          <p:nvPr/>
        </p:nvSpPr>
        <p:spPr>
          <a:xfrm>
            <a:off x="959005" y="2899317"/>
            <a:ext cx="3166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3.x implementation of Thibault </a:t>
            </a:r>
            <a:r>
              <a:rPr lang="en-US" dirty="0" err="1"/>
              <a:t>DeBatty’s</a:t>
            </a:r>
            <a:r>
              <a:rPr lang="en-US" dirty="0"/>
              <a:t>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up </a:t>
            </a:r>
            <a:r>
              <a:rPr lang="en-US" dirty="0" err="1"/>
              <a:t>tp</a:t>
            </a:r>
            <a:r>
              <a:rPr lang="en-US" dirty="0"/>
              <a:t> date with java version (except Ratcliff-</a:t>
            </a:r>
            <a:r>
              <a:rPr lang="en-US" dirty="0" err="1"/>
              <a:t>Obershelp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useful project resource</a:t>
            </a:r>
          </a:p>
        </p:txBody>
      </p:sp>
    </p:spTree>
    <p:extLst>
      <p:ext uri="{BB962C8B-B14F-4D97-AF65-F5344CB8AC3E}">
        <p14:creationId xmlns:p14="http://schemas.microsoft.com/office/powerpoint/2010/main" val="289948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D8F3-ADB8-9542-9B50-1E5D0C3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</a:t>
            </a:r>
            <a:r>
              <a:rPr lang="en-US" dirty="0" err="1"/>
              <a:t>Exp</a:t>
            </a:r>
            <a:r>
              <a:rPr lang="en-US" dirty="0"/>
              <a:t> vs Poly)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DCDDD2-749A-3E4F-936A-3844C3E76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539" y="1690688"/>
            <a:ext cx="9950368" cy="382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6E367-B271-9246-BAF2-79B0E349FBDE}"/>
              </a:ext>
            </a:extLst>
          </p:cNvPr>
          <p:cNvSpPr txBox="1"/>
          <p:nvPr/>
        </p:nvSpPr>
        <p:spPr>
          <a:xfrm>
            <a:off x="838200" y="5870713"/>
            <a:ext cx="883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www.hackerearth.com</a:t>
            </a:r>
            <a:r>
              <a:rPr lang="en-US" dirty="0"/>
              <a:t>/practice/algorithms/dynamic-programming/introduction-to-dynamic-programming-1/tutorial/</a:t>
            </a:r>
          </a:p>
        </p:txBody>
      </p:sp>
    </p:spTree>
    <p:extLst>
      <p:ext uri="{BB962C8B-B14F-4D97-AF65-F5344CB8AC3E}">
        <p14:creationId xmlns:p14="http://schemas.microsoft.com/office/powerpoint/2010/main" val="174290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14835</TotalTime>
  <Words>466</Words>
  <Application>Microsoft Macintosh PowerPoint</Application>
  <PresentationFormat>Widescreen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4   Edit Distance and Dynamic Programming</vt:lpstr>
      <vt:lpstr>Lecture Overview</vt:lpstr>
      <vt:lpstr>Things to start…</vt:lpstr>
      <vt:lpstr>Assessment 2023</vt:lpstr>
      <vt:lpstr>Assessment Questions</vt:lpstr>
      <vt:lpstr>Edit Distance</vt:lpstr>
      <vt:lpstr>Other String Metrics or Distances</vt:lpstr>
      <vt:lpstr>Python String Similarity Library</vt:lpstr>
      <vt:lpstr>Dynamic Programming (Exp vs Poly)</vt:lpstr>
      <vt:lpstr>PowerPoint Presentation</vt:lpstr>
      <vt:lpstr>PowerPoint Presentation</vt:lpstr>
      <vt:lpstr>Assignment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</dc:title>
  <dc:creator>John Osborne</dc:creator>
  <cp:lastModifiedBy>Osborne, John David (Campus)</cp:lastModifiedBy>
  <cp:revision>60</cp:revision>
  <dcterms:created xsi:type="dcterms:W3CDTF">2018-08-29T16:46:05Z</dcterms:created>
  <dcterms:modified xsi:type="dcterms:W3CDTF">2023-08-28T20:39:16Z</dcterms:modified>
</cp:coreProperties>
</file>