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485" r:id="rId3"/>
    <p:sldId id="451" r:id="rId4"/>
    <p:sldId id="436" r:id="rId5"/>
    <p:sldId id="411" r:id="rId6"/>
    <p:sldId id="409" r:id="rId7"/>
    <p:sldId id="414" r:id="rId8"/>
    <p:sldId id="415" r:id="rId9"/>
    <p:sldId id="416" r:id="rId10"/>
    <p:sldId id="420" r:id="rId11"/>
    <p:sldId id="419" r:id="rId12"/>
    <p:sldId id="438" r:id="rId13"/>
    <p:sldId id="444" r:id="rId14"/>
    <p:sldId id="445" r:id="rId15"/>
    <p:sldId id="446" r:id="rId16"/>
    <p:sldId id="48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66"/>
    <p:restoredTop sz="86190"/>
  </p:normalViewPr>
  <p:slideViewPr>
    <p:cSldViewPr snapToGrid="0" snapToObjects="1">
      <p:cViewPr varScale="1">
        <p:scale>
          <a:sx n="109" d="100"/>
          <a:sy n="109" d="100"/>
        </p:scale>
        <p:origin x="1240" y="192"/>
      </p:cViewPr>
      <p:guideLst/>
    </p:cSldViewPr>
  </p:slideViewPr>
  <p:outlineViewPr>
    <p:cViewPr>
      <p:scale>
        <a:sx n="33" d="100"/>
        <a:sy n="33" d="100"/>
      </p:scale>
      <p:origin x="0" y="-556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8DFE7F-20AE-5247-994C-78594C1CA3FB}" type="datetimeFigureOut">
              <a:rPr lang="en-US" smtClean="0"/>
              <a:t>9/1/23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B6CD99-B672-7440-B8F7-7988CA642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45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6CD99-B672-7440-B8F7-7988CA642D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004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FC8D75-8A9A-0B40-A7CB-F4679CC4E3D2}" type="slidenum">
              <a:rPr lang="en-US"/>
              <a:pPr/>
              <a:t>11</a:t>
            </a:fld>
            <a:endParaRPr lang="en-US"/>
          </a:p>
        </p:txBody>
      </p:sp>
      <p:sp>
        <p:nvSpPr>
          <p:cNvPr id="1198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4711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084E14E-C2B8-AF4C-A6BB-263B528C3713}" type="slidenum">
              <a:rPr lang="en-US" sz="1200">
                <a:latin typeface="Calibri" charset="0"/>
              </a:rPr>
              <a:pPr eaLnBrk="1" hangingPunct="1"/>
              <a:t>12</a:t>
            </a:fld>
            <a:endParaRPr lang="en-US" sz="1200">
              <a:latin typeface="Calibri" charset="0"/>
            </a:endParaRPr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586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A890B0-808E-6E44-A4DD-EB79892851F2}" type="slidenum">
              <a:rPr lang="en-US"/>
              <a:pPr/>
              <a:t>13</a:t>
            </a:fld>
            <a:endParaRPr lang="en-US"/>
          </a:p>
        </p:txBody>
      </p:sp>
      <p:sp>
        <p:nvSpPr>
          <p:cNvPr id="1699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0542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FF4099-E1E8-B44C-964A-D22AD92D9128}" type="slidenum">
              <a:rPr lang="en-US"/>
              <a:pPr/>
              <a:t>15</a:t>
            </a:fld>
            <a:endParaRPr lang="en-US"/>
          </a:p>
        </p:txBody>
      </p:sp>
      <p:sp>
        <p:nvSpPr>
          <p:cNvPr id="1464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92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D14ED-9F17-3C4B-92FE-F8C6D73CA7E0}" type="slidenum">
              <a:rPr lang="en-US"/>
              <a:pPr/>
              <a:t>3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04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D138486-EADF-6047-899A-01D4ECB9C2CD}" type="slidenum">
              <a:rPr lang="en-US" sz="1200">
                <a:latin typeface="Calibri" charset="0"/>
              </a:rPr>
              <a:pPr eaLnBrk="1" hangingPunct="1"/>
              <a:t>4</a:t>
            </a:fld>
            <a:endParaRPr lang="en-US" sz="1200">
              <a:latin typeface="Calibri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331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0714BF-B725-3A42-9963-355062504B2E}" type="slidenum">
              <a:rPr lang="en-US"/>
              <a:pPr/>
              <a:t>5</a:t>
            </a:fld>
            <a:endParaRPr lang="en-US"/>
          </a:p>
        </p:txBody>
      </p:sp>
      <p:sp>
        <p:nvSpPr>
          <p:cNvPr id="1116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dirty="0"/>
              <a:t>What is V?</a:t>
            </a:r>
          </a:p>
        </p:txBody>
      </p:sp>
    </p:spTree>
    <p:extLst>
      <p:ext uri="{BB962C8B-B14F-4D97-AF65-F5344CB8AC3E}">
        <p14:creationId xmlns:p14="http://schemas.microsoft.com/office/powerpoint/2010/main" val="654060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7CB46A-BDA9-BF4B-8B31-B0B558F3313A}" type="slidenum">
              <a:rPr lang="en-US"/>
              <a:pPr/>
              <a:t>6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902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281DC2A-315A-1A4F-89A0-2FADEFC62277}" type="slidenum">
              <a:rPr lang="en-US" sz="1200">
                <a:latin typeface="Calibri" charset="0"/>
              </a:rPr>
              <a:pPr eaLnBrk="1" hangingPunct="1"/>
              <a:t>7</a:t>
            </a:fld>
            <a:endParaRPr lang="en-US" sz="1200">
              <a:latin typeface="Calibri" charset="0"/>
            </a:endParaRPr>
          </a:p>
        </p:txBody>
      </p:sp>
      <p:sp>
        <p:nvSpPr>
          <p:cNvPr id="737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Everything adds 1, ”I want” used to be 827</a:t>
            </a:r>
          </a:p>
        </p:txBody>
      </p:sp>
    </p:spTree>
    <p:extLst>
      <p:ext uri="{BB962C8B-B14F-4D97-AF65-F5344CB8AC3E}">
        <p14:creationId xmlns:p14="http://schemas.microsoft.com/office/powerpoint/2010/main" val="22600048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80DD158-683E-CA43-8AEA-0C7A6F3C7159}" type="slidenum">
              <a:rPr lang="en-US" sz="1200">
                <a:latin typeface="Calibri" charset="0"/>
              </a:rPr>
              <a:pPr eaLnBrk="1" hangingPunct="1"/>
              <a:t>8</a:t>
            </a:fld>
            <a:endParaRPr lang="en-US" sz="1200">
              <a:latin typeface="Calibri" charset="0"/>
            </a:endParaRPr>
          </a:p>
        </p:txBody>
      </p:sp>
      <p:sp>
        <p:nvSpPr>
          <p:cNvPr id="757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Only a subset of corpus, don’t expect probabilities in this table to add up to 1</a:t>
            </a:r>
          </a:p>
          <a:p>
            <a:pPr eaLnBrk="1" hangingPunct="1">
              <a:spcBef>
                <a:spcPct val="0"/>
              </a:spcBef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Other words can come after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i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besides the ones shown here</a:t>
            </a:r>
          </a:p>
        </p:txBody>
      </p:sp>
    </p:spTree>
    <p:extLst>
      <p:ext uri="{BB962C8B-B14F-4D97-AF65-F5344CB8AC3E}">
        <p14:creationId xmlns:p14="http://schemas.microsoft.com/office/powerpoint/2010/main" val="3971560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1C26481-6374-7A4A-85A2-FE0A76AD0611}" type="slidenum">
              <a:rPr lang="en-US" sz="1200">
                <a:latin typeface="Calibri" charset="0"/>
              </a:rPr>
              <a:pPr eaLnBrk="1" hangingPunct="1"/>
              <a:t>9</a:t>
            </a:fld>
            <a:endParaRPr lang="en-US" sz="1200">
              <a:latin typeface="Calibri" charset="0"/>
            </a:endParaRPr>
          </a:p>
        </p:txBody>
      </p:sp>
      <p:sp>
        <p:nvSpPr>
          <p:cNvPr id="778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Generate our new count estimates for the corpus after smoothing, cell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i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want was 827, +1 to get 828, now 527?</a:t>
            </a:r>
          </a:p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Why reduced?</a:t>
            </a:r>
          </a:p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Why are zeroes not the same?</a:t>
            </a:r>
          </a:p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Just like old slide, expect now we are multiplying by C(wn-1) which is the old count</a:t>
            </a:r>
          </a:p>
        </p:txBody>
      </p:sp>
    </p:spTree>
    <p:extLst>
      <p:ext uri="{BB962C8B-B14F-4D97-AF65-F5344CB8AC3E}">
        <p14:creationId xmlns:p14="http://schemas.microsoft.com/office/powerpoint/2010/main" val="2502861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48DC6ED-55DD-354E-B142-4C651FCA36AE}" type="slidenum">
              <a:rPr lang="en-US" sz="1200">
                <a:latin typeface="Calibri" charset="0"/>
              </a:rPr>
              <a:pPr eaLnBrk="1" hangingPunct="1"/>
              <a:t>10</a:t>
            </a:fld>
            <a:endParaRPr lang="en-US" sz="1200">
              <a:latin typeface="Calibri" charset="0"/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z="2400" dirty="0">
                <a:latin typeface="Calibri" charset="0"/>
              </a:rPr>
              <a:t>C(want to) went from 608 to 238, </a:t>
            </a:r>
            <a:r>
              <a:rPr lang="en-US" dirty="0">
                <a:latin typeface="Calibri" charset="0"/>
              </a:rPr>
              <a:t> </a:t>
            </a:r>
            <a:r>
              <a:rPr lang="en-US" sz="2400" dirty="0">
                <a:latin typeface="Calibri" charset="0"/>
              </a:rPr>
              <a:t>P(</a:t>
            </a:r>
            <a:r>
              <a:rPr lang="en-US" sz="2400" dirty="0" err="1">
                <a:latin typeface="Calibri" charset="0"/>
              </a:rPr>
              <a:t>to|want</a:t>
            </a:r>
            <a:r>
              <a:rPr lang="en-US" sz="2400" dirty="0">
                <a:latin typeface="Calibri" charset="0"/>
              </a:rPr>
              <a:t>) from .66 to .26!</a:t>
            </a:r>
          </a:p>
          <a:p>
            <a:pPr eaLnBrk="1" hangingPunct="1"/>
            <a:r>
              <a:rPr lang="en-US" sz="2400" dirty="0">
                <a:latin typeface="Calibri" charset="0"/>
              </a:rPr>
              <a:t>Discount d= c*/c</a:t>
            </a:r>
          </a:p>
          <a:p>
            <a:pPr lvl="1" eaLnBrk="1" hangingPunct="1"/>
            <a:r>
              <a:rPr lang="en-US" sz="2000" dirty="0">
                <a:latin typeface="Calibri" charset="0"/>
              </a:rPr>
              <a:t>d for “</a:t>
            </a:r>
            <a:r>
              <a:rPr lang="en-US" sz="2000" dirty="0" err="1">
                <a:latin typeface="Calibri" charset="0"/>
              </a:rPr>
              <a:t>chinese</a:t>
            </a:r>
            <a:r>
              <a:rPr lang="en-US" sz="2000" dirty="0">
                <a:latin typeface="Calibri" charset="0"/>
              </a:rPr>
              <a:t> food” =.10!!!   A 10x reduction. Why so much? (Chinese very common prefix for food, “Chinese food” was bigger proportion of #)</a:t>
            </a:r>
          </a:p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723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8F3E2-A380-F949-A0AD-7E616A3F5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1835EF-D9CF-C646-90B0-5BFA1317FC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0EE42-CA46-6D4C-A94B-538C264B7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20FF-0C3B-5244-BF83-AFF0B52DB72A}" type="datetimeFigureOut">
              <a:rPr lang="en-US" smtClean="0"/>
              <a:t>9/1/23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2C4DD-2E0A-FB4B-8AF3-105BF04D9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28BD9-FA69-F44A-9F6C-FCEBB8B53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FCAC-9EB1-384A-9066-875B22D04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638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979F5-923D-6540-BFB7-BA9B5AA3F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DDB3F7-27F7-2E47-8FC8-A76EB2C1A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CEA73-A3BE-EC4C-AE61-898DAB80B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20FF-0C3B-5244-BF83-AFF0B52DB72A}" type="datetimeFigureOut">
              <a:rPr lang="en-US" smtClean="0"/>
              <a:t>9/1/23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DA3A5-FDAC-604F-98F8-80DD2E57A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807B4-DD92-0B4F-A0B9-AD33D7984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FCAC-9EB1-384A-9066-875B22D04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16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ED061D-A6F1-3043-949A-248319566F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F5DF8E-38C2-F34F-B71C-CA93F836D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E1286-7761-EA43-B09D-624D31E56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20FF-0C3B-5244-BF83-AFF0B52DB72A}" type="datetimeFigureOut">
              <a:rPr lang="en-US" smtClean="0"/>
              <a:t>9/1/23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EECBB-7583-0244-BB66-7F2DD9739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05FEB-9225-4540-9ED0-6820305FF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FCAC-9EB1-384A-9066-875B22D04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26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B5A3E-F25E-E44A-B57D-651AE9463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47FFC-1ABC-C34F-90AE-88C4FF2D9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C0A8A-8C46-5E41-9FA9-394B91837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20FF-0C3B-5244-BF83-AFF0B52DB72A}" type="datetimeFigureOut">
              <a:rPr lang="en-US" smtClean="0"/>
              <a:t>9/1/23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6FD10-B27D-E64F-9A62-8C610D978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2147E-BCF2-C946-964C-9A77FBF91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FCAC-9EB1-384A-9066-875B22D04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51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48ACF-E5C3-6B4D-9A61-87DB075EF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11A3A-FDCA-FB43-9D95-6C03046AA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8B069-5E1B-F649-98D8-15C8AC5CA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20FF-0C3B-5244-BF83-AFF0B52DB72A}" type="datetimeFigureOut">
              <a:rPr lang="en-US" smtClean="0"/>
              <a:t>9/1/23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F9967-077A-4740-8096-B67F3137D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9D0CE-A295-7042-A547-2A53AC090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FCAC-9EB1-384A-9066-875B22D04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31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88858-08D5-1B41-A9B9-5375CA719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205EA-C725-F84C-AB30-F03A49BADC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5AB645-5747-D94E-B94F-1AC7706D1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6982D-AC77-FD4F-B64A-D3EA3B656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20FF-0C3B-5244-BF83-AFF0B52DB72A}" type="datetimeFigureOut">
              <a:rPr lang="en-US" smtClean="0"/>
              <a:t>9/1/23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39CA2-27F4-C64E-8C39-3BA63163A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41C39-8B2E-2E4F-92E8-79D78ED7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FCAC-9EB1-384A-9066-875B22D04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64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37051-CE97-574D-836C-FF0CB9F85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BA3209-932F-E94D-A513-AC47BF86D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390419-D78C-F04C-84BC-96BD3F477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D2DF89-08B4-8740-A00D-FBDB33C9E0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108DA3-82A3-FD47-86C7-CF6A6AF467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AC1794-7B72-7B4F-9020-5D686B1CE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20FF-0C3B-5244-BF83-AFF0B52DB72A}" type="datetimeFigureOut">
              <a:rPr lang="en-US" smtClean="0"/>
              <a:t>9/1/23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DC2585-5205-6941-A2A3-854F860F3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270771-3B6D-E645-AA8F-CBDE5054B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FCAC-9EB1-384A-9066-875B22D04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59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BFC14-1383-A247-9B60-7C1B9BBAC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58B7F3-32EB-7F42-BFC0-FFF5DD336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20FF-0C3B-5244-BF83-AFF0B52DB72A}" type="datetimeFigureOut">
              <a:rPr lang="en-US" smtClean="0"/>
              <a:t>9/1/23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2C2337-7E89-DC40-B3AC-CD571A58E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0BDCD9-A9FE-2B4A-92E4-F098C2D91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FCAC-9EB1-384A-9066-875B22D04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318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D002D5-A0E7-CF43-87E0-FEA0B237D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20FF-0C3B-5244-BF83-AFF0B52DB72A}" type="datetimeFigureOut">
              <a:rPr lang="en-US" smtClean="0"/>
              <a:t>9/1/23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4BEAA6-B24A-6C4C-9FBE-2B8E29819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8E38E7-F0D9-8C42-8997-DED23D758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FCAC-9EB1-384A-9066-875B22D04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4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4DCC-7E25-C645-9ED1-EE7A2E1D0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060F4-ED86-4945-B8E4-4D5DDBDED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CFB94E-8963-A245-8404-467AD5D62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5657E-2921-7A4B-ACD6-E02D99302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20FF-0C3B-5244-BF83-AFF0B52DB72A}" type="datetimeFigureOut">
              <a:rPr lang="en-US" smtClean="0"/>
              <a:t>9/1/23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E54C8-85E5-F04C-8BF5-512603E14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D22E07-98B8-BF49-8557-36666C35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FCAC-9EB1-384A-9066-875B22D04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49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80E34-40CA-3C4B-B829-21845065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63F6D6-B883-5E4E-BB16-F4D24436D5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B46DF-D373-B84F-99ED-39D8BD620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E29760-0612-1F43-97D0-AA2BDBE58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20FF-0C3B-5244-BF83-AFF0B52DB72A}" type="datetimeFigureOut">
              <a:rPr lang="en-US" smtClean="0"/>
              <a:t>9/1/23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33636-ECDA-AE4C-8935-7E8F3F9B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E8603-3A7E-214A-921A-F1D70CF0E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FCAC-9EB1-384A-9066-875B22D04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40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BB4276-9C08-BD46-BD58-3BF7AB706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B75DF-B743-4D4C-A2DB-C9D8E95CB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3E6E9-1A5E-6B41-B99F-2030067596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920FF-0C3B-5244-BF83-AFF0B52DB72A}" type="datetimeFigureOut">
              <a:rPr lang="en-US" smtClean="0"/>
              <a:t>9/1/23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6FE0D-3806-804B-B94B-5E057906D2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E8520-A729-DC47-9374-1DCD45210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2FCAC-9EB1-384A-9066-875B22D04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66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t&amp;rct=j&amp;q=&amp;esrc=s&amp;source=web&amp;cd=&amp;ved=2ahUKEwid6o_z3fH5AhWUbzABHTmbAlYQFnoECAUQAQ&amp;url=https%3A%2F%2Fwww.usna.edu%2FUsers%2Fcs%2Fnchamber%2Fcourses%2Fnlp%2Ff20%2Fslides%2Fset4-smoothing.pdf&amp;usg=AOvVaw1RwDqIgT5aS04XA3SxYZFv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8B79E-DA4C-6B49-893A-12C012683B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Lecture 6</a:t>
            </a:r>
            <a:br>
              <a:rPr lang="en-US" dirty="0"/>
            </a:br>
            <a:r>
              <a:rPr lang="en-US" dirty="0"/>
              <a:t>Naïve Bayes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DA69B4-F6D2-CD49-8B90-F7895FE4C3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Sept 1</a:t>
            </a:r>
            <a:r>
              <a:rPr lang="en-US" baseline="30000" dirty="0"/>
              <a:t>st</a:t>
            </a:r>
            <a:r>
              <a:rPr lang="en-US" dirty="0"/>
              <a:t>, 2023</a:t>
            </a:r>
          </a:p>
        </p:txBody>
      </p:sp>
    </p:spTree>
    <p:extLst>
      <p:ext uri="{BB962C8B-B14F-4D97-AF65-F5344CB8AC3E}">
        <p14:creationId xmlns:p14="http://schemas.microsoft.com/office/powerpoint/2010/main" val="2717406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5017"/>
            <a:ext cx="9956800" cy="9906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Compare with raw bigram counts</a:t>
            </a:r>
          </a:p>
        </p:txBody>
      </p:sp>
      <p:pic>
        <p:nvPicPr>
          <p:cNvPr id="5" name="Picture 4" descr="berp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923" y="1092200"/>
            <a:ext cx="8209677" cy="294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laplace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40000" y="4010237"/>
            <a:ext cx="8534400" cy="284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63271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Add-1 estimation is a blunt instrument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latin typeface="Calibri" charset="0"/>
              </a:rPr>
              <a:t>So add-1 isn’t used for N-grams: </a:t>
            </a:r>
          </a:p>
          <a:p>
            <a:pPr lvl="1"/>
            <a:r>
              <a:rPr lang="en-US" sz="2667" dirty="0">
                <a:latin typeface="Calibri" charset="0"/>
              </a:rPr>
              <a:t>We’ll see better methods</a:t>
            </a:r>
          </a:p>
          <a:p>
            <a:pPr eaLnBrk="1" hangingPunct="1"/>
            <a:r>
              <a:rPr lang="en-US" sz="3200" dirty="0">
                <a:latin typeface="Calibri" charset="0"/>
              </a:rPr>
              <a:t>But add-1 is used to smooth other NLP models</a:t>
            </a:r>
          </a:p>
          <a:p>
            <a:pPr lvl="1"/>
            <a:r>
              <a:rPr lang="en-US" sz="3200" dirty="0">
                <a:latin typeface="Calibri" charset="0"/>
              </a:rPr>
              <a:t>For text classification </a:t>
            </a:r>
          </a:p>
          <a:p>
            <a:pPr lvl="1" eaLnBrk="1" hangingPunct="1"/>
            <a:r>
              <a:rPr lang="en-US" sz="3200" dirty="0">
                <a:latin typeface="Calibri" charset="0"/>
              </a:rPr>
              <a:t>In domains where the number of zeros isn’t so huge.</a:t>
            </a:r>
          </a:p>
        </p:txBody>
      </p:sp>
    </p:spTree>
    <p:extLst>
      <p:ext uri="{BB962C8B-B14F-4D97-AF65-F5344CB8AC3E}">
        <p14:creationId xmlns:p14="http://schemas.microsoft.com/office/powerpoint/2010/main" val="1765419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Regularization: Backoff and Interpolation</a:t>
            </a:r>
          </a:p>
        </p:txBody>
      </p:sp>
      <p:sp>
        <p:nvSpPr>
          <p:cNvPr id="57346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dirty="0">
                <a:ea typeface="ＭＳ Ｐゴシック" charset="0"/>
              </a:rPr>
              <a:t>Language models are generated from some corpus of text</a:t>
            </a:r>
          </a:p>
          <a:p>
            <a:pPr eaLnBrk="1" hangingPunct="1"/>
            <a:r>
              <a:rPr lang="en-US" dirty="0">
                <a:ea typeface="ＭＳ Ｐゴシック" charset="0"/>
              </a:rPr>
              <a:t>Do not want to “overfit” your language model, you want it to work in a variety of different contexts / domains</a:t>
            </a:r>
          </a:p>
          <a:p>
            <a:pPr eaLnBrk="1" hangingPunct="1"/>
            <a:endParaRPr lang="en-US" dirty="0">
              <a:ea typeface="ＭＳ Ｐゴシック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0A0ECF-665E-6A75-593F-849312EB19C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ea typeface="ＭＳ Ｐゴシック" charset="0"/>
              </a:rPr>
              <a:t>Sometimes it helps to use </a:t>
            </a:r>
            <a:r>
              <a:rPr lang="en-US" b="1" dirty="0">
                <a:ea typeface="ＭＳ Ｐゴシック" charset="0"/>
              </a:rPr>
              <a:t>less</a:t>
            </a:r>
            <a:r>
              <a:rPr lang="en-US" dirty="0">
                <a:ea typeface="ＭＳ Ｐゴシック" charset="0"/>
              </a:rPr>
              <a:t> context</a:t>
            </a:r>
            <a:endParaRPr lang="en-US" altLang="ja-JP" dirty="0">
              <a:ea typeface="ＭＳ Ｐゴシック" charset="0"/>
            </a:endParaRPr>
          </a:p>
          <a:p>
            <a:pPr lvl="1"/>
            <a:r>
              <a:rPr lang="en-US" dirty="0">
                <a:ea typeface="ＭＳ Ｐゴシック" charset="0"/>
              </a:rPr>
              <a:t>Condition on less context for contexts you haven’</a:t>
            </a:r>
            <a:r>
              <a:rPr lang="en-US" altLang="ja-JP" dirty="0">
                <a:ea typeface="ＭＳ Ｐゴシック" charset="0"/>
              </a:rPr>
              <a:t>t learned much about </a:t>
            </a:r>
            <a:endParaRPr lang="en-US" b="1" dirty="0">
              <a:ea typeface="ＭＳ Ｐゴシック" charset="0"/>
            </a:endParaRPr>
          </a:p>
          <a:p>
            <a:r>
              <a:rPr lang="en-US" b="1" dirty="0">
                <a:ea typeface="ＭＳ Ｐゴシック" charset="0"/>
              </a:rPr>
              <a:t>Backoff: </a:t>
            </a:r>
          </a:p>
          <a:p>
            <a:pPr lvl="1"/>
            <a:r>
              <a:rPr lang="en-US" dirty="0">
                <a:ea typeface="ＭＳ Ｐゴシック" charset="0"/>
              </a:rPr>
              <a:t>use trigram if you have good evidence,</a:t>
            </a:r>
          </a:p>
          <a:p>
            <a:pPr lvl="1"/>
            <a:r>
              <a:rPr lang="en-US" dirty="0">
                <a:ea typeface="ＭＳ Ｐゴシック" charset="0"/>
              </a:rPr>
              <a:t>otherwise bigram, otherwise unigram</a:t>
            </a:r>
          </a:p>
          <a:p>
            <a:r>
              <a:rPr lang="en-US" b="1" dirty="0">
                <a:ea typeface="ＭＳ Ｐゴシック" charset="0"/>
              </a:rPr>
              <a:t>Interpolation: </a:t>
            </a:r>
          </a:p>
          <a:p>
            <a:pPr lvl="1"/>
            <a:r>
              <a:rPr lang="en-US" dirty="0">
                <a:ea typeface="ＭＳ Ｐゴシック" charset="0"/>
              </a:rPr>
              <a:t>mix unigram, bigram, trigram</a:t>
            </a:r>
          </a:p>
          <a:p>
            <a:r>
              <a:rPr lang="en-US" dirty="0">
                <a:ea typeface="ＭＳ Ｐゴシック" charset="0"/>
              </a:rPr>
              <a:t>Interpolation works better</a:t>
            </a:r>
          </a:p>
        </p:txBody>
      </p:sp>
    </p:spTree>
    <p:extLst>
      <p:ext uri="{BB962C8B-B14F-4D97-AF65-F5344CB8AC3E}">
        <p14:creationId xmlns:p14="http://schemas.microsoft.com/office/powerpoint/2010/main" val="345783347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Linear Interpolation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03400"/>
            <a:ext cx="11379200" cy="4445000"/>
          </a:xfrm>
        </p:spPr>
        <p:txBody>
          <a:bodyPr/>
          <a:lstStyle/>
          <a:p>
            <a:pPr eaLnBrk="1" hangingPunct="1"/>
            <a:r>
              <a:rPr lang="en-US" sz="3733" dirty="0">
                <a:latin typeface="Calibri" charset="0"/>
              </a:rPr>
              <a:t>Simple interpolation</a:t>
            </a:r>
          </a:p>
          <a:p>
            <a:pPr eaLnBrk="1" hangingPunct="1"/>
            <a:endParaRPr lang="en-US" sz="3733" dirty="0">
              <a:latin typeface="Calibri" charset="0"/>
            </a:endParaRPr>
          </a:p>
          <a:p>
            <a:pPr marL="0" indent="0">
              <a:buNone/>
            </a:pPr>
            <a:endParaRPr lang="en-US" sz="3733" dirty="0">
              <a:latin typeface="Calibri" charset="0"/>
            </a:endParaRPr>
          </a:p>
          <a:p>
            <a:pPr eaLnBrk="1" hangingPunct="1"/>
            <a:r>
              <a:rPr lang="en-US" sz="3733" dirty="0">
                <a:latin typeface="Calibri" charset="0"/>
              </a:rPr>
              <a:t>Lambdas conditional on context: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56000" y="2370428"/>
            <a:ext cx="4876800" cy="1322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 descr="interp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54401" y="4648201"/>
            <a:ext cx="6656036" cy="1899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70581" y="2370428"/>
            <a:ext cx="1775637" cy="1082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54106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How to set the lambdas?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0" y="1701800"/>
            <a:ext cx="11684000" cy="49784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Use a </a:t>
            </a:r>
            <a:r>
              <a:rPr lang="en-US" b="1" dirty="0">
                <a:latin typeface="Calibri" charset="0"/>
              </a:rPr>
              <a:t>held-out</a:t>
            </a:r>
            <a:r>
              <a:rPr lang="en-US" dirty="0">
                <a:latin typeface="Calibri" charset="0"/>
              </a:rPr>
              <a:t> corpus</a:t>
            </a: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r>
              <a:rPr lang="en-US" dirty="0">
                <a:latin typeface="Calibri" charset="0"/>
              </a:rPr>
              <a:t>Choose </a:t>
            </a:r>
            <a:r>
              <a:rPr lang="en-US" dirty="0" err="1">
                <a:latin typeface="Calibri" charset="0"/>
              </a:rPr>
              <a:t>λs</a:t>
            </a:r>
            <a:r>
              <a:rPr lang="en-US" dirty="0">
                <a:latin typeface="Calibri" charset="0"/>
              </a:rPr>
              <a:t> to maximize the probability of held-out data:</a:t>
            </a:r>
          </a:p>
          <a:p>
            <a:pPr lvl="1" eaLnBrk="1" hangingPunct="1"/>
            <a:r>
              <a:rPr lang="en-US" sz="3200" dirty="0">
                <a:latin typeface="Calibri" charset="0"/>
              </a:rPr>
              <a:t>Fix the N-gram probabilities (on the training data)</a:t>
            </a:r>
          </a:p>
          <a:p>
            <a:pPr lvl="1"/>
            <a:r>
              <a:rPr lang="en-US" sz="3200" dirty="0">
                <a:latin typeface="Calibri" charset="0"/>
              </a:rPr>
              <a:t>Then search for </a:t>
            </a:r>
            <a:r>
              <a:rPr lang="en-US" sz="3200" dirty="0" err="1">
                <a:latin typeface="Calibri" charset="0"/>
              </a:rPr>
              <a:t>λs</a:t>
            </a:r>
            <a:r>
              <a:rPr lang="en-US" sz="3200" dirty="0">
                <a:latin typeface="Calibri" charset="0"/>
              </a:rPr>
              <a:t> that give largest probability to held-out set:</a:t>
            </a:r>
          </a:p>
          <a:p>
            <a:pPr lvl="1" eaLnBrk="1" hangingPunct="1"/>
            <a:endParaRPr lang="en-US" sz="3200" dirty="0">
              <a:latin typeface="Calibri" charset="0"/>
            </a:endParaRPr>
          </a:p>
        </p:txBody>
      </p:sp>
      <p:sp>
        <p:nvSpPr>
          <p:cNvPr id="4" name="Round Single Corner Rectangle 3"/>
          <p:cNvSpPr/>
          <p:nvPr/>
        </p:nvSpPr>
        <p:spPr>
          <a:xfrm>
            <a:off x="711200" y="2311400"/>
            <a:ext cx="4673600" cy="1016000"/>
          </a:xfrm>
          <a:prstGeom prst="round1Rect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733" dirty="0"/>
              <a:t>Training Data</a:t>
            </a:r>
          </a:p>
        </p:txBody>
      </p:sp>
      <p:sp>
        <p:nvSpPr>
          <p:cNvPr id="5" name="Round Single Corner Rectangle 4"/>
          <p:cNvSpPr/>
          <p:nvPr/>
        </p:nvSpPr>
        <p:spPr>
          <a:xfrm>
            <a:off x="5689601" y="2311400"/>
            <a:ext cx="1766956" cy="1016000"/>
          </a:xfrm>
          <a:prstGeom prst="round1Rect">
            <a:avLst>
              <a:gd name="adj" fmla="val 0"/>
            </a:avLst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Held-Out Data</a:t>
            </a:r>
          </a:p>
        </p:txBody>
      </p:sp>
      <p:sp>
        <p:nvSpPr>
          <p:cNvPr id="6" name="Round Single Corner Rectangle 5"/>
          <p:cNvSpPr/>
          <p:nvPr/>
        </p:nvSpPr>
        <p:spPr>
          <a:xfrm>
            <a:off x="7721600" y="2311400"/>
            <a:ext cx="1976581" cy="1016000"/>
          </a:xfrm>
          <a:prstGeom prst="round1Rect">
            <a:avLst>
              <a:gd name="adj" fmla="val 0"/>
            </a:avLst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Test </a:t>
            </a:r>
          </a:p>
          <a:p>
            <a:pPr algn="ctr"/>
            <a:r>
              <a:rPr lang="en-US" sz="32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899133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Unknown words: Open versus closed vocabulary tasks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6425" y="1781175"/>
            <a:ext cx="5565775" cy="4711699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67" dirty="0">
                <a:latin typeface="Calibri" charset="0"/>
              </a:rPr>
              <a:t>If we know all the words in advanced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Vocabulary V is fixed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Closed vocabulary task</a:t>
            </a:r>
          </a:p>
          <a:p>
            <a:pPr eaLnBrk="1" hangingPunct="1">
              <a:lnSpc>
                <a:spcPct val="90000"/>
              </a:lnSpc>
            </a:pPr>
            <a:r>
              <a:rPr lang="en-US" sz="2667" dirty="0">
                <a:latin typeface="Calibri" charset="0"/>
              </a:rPr>
              <a:t>Often we don’t know this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>
                <a:latin typeface="Calibri" charset="0"/>
              </a:rPr>
              <a:t>Out Of Vocabulary</a:t>
            </a:r>
            <a:r>
              <a:rPr lang="en-US" dirty="0">
                <a:latin typeface="Calibri" charset="0"/>
              </a:rPr>
              <a:t> = OOV words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Open vocabulary task</a:t>
            </a:r>
          </a:p>
          <a:p>
            <a:pPr eaLnBrk="1" hangingPunct="1">
              <a:lnSpc>
                <a:spcPct val="90000"/>
              </a:lnSpc>
            </a:pPr>
            <a:r>
              <a:rPr lang="en-US" sz="2667" dirty="0">
                <a:latin typeface="Calibri" charset="0"/>
              </a:rPr>
              <a:t>Instead: create an unknown word token &lt;UNK&gt;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Training of &lt;UNK&gt; probabilities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133" dirty="0">
                <a:latin typeface="Calibri" charset="0"/>
              </a:rPr>
              <a:t>Create a fixed lexicon L of size V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133" dirty="0">
                <a:latin typeface="Calibri" charset="0"/>
              </a:rPr>
              <a:t>At text normalization phase, any training word not in L changed to  &lt;UNK&gt;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133" dirty="0">
                <a:latin typeface="Calibri" charset="0"/>
              </a:rPr>
              <a:t>Now we train its probabilities like a normal word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At decoding time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133" dirty="0">
                <a:latin typeface="Calibri" charset="0"/>
              </a:rPr>
              <a:t>If text input: Use UNK probabilities for any word not in training</a:t>
            </a:r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6BD8C130-CF86-4A3B-7229-87D685326FFA}"/>
              </a:ext>
            </a:extLst>
          </p:cNvPr>
          <p:cNvSpPr txBox="1">
            <a:spLocks/>
          </p:cNvSpPr>
          <p:nvPr/>
        </p:nvSpPr>
        <p:spPr>
          <a:xfrm>
            <a:off x="6623304" y="1606488"/>
            <a:ext cx="5181600" cy="488638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Language models not based on n-grams (almost all models now?) use </a:t>
            </a:r>
            <a:r>
              <a:rPr lang="en-US" sz="3200" dirty="0" err="1"/>
              <a:t>subword</a:t>
            </a:r>
            <a:r>
              <a:rPr lang="en-US" sz="3200" dirty="0"/>
              <a:t> models</a:t>
            </a:r>
          </a:p>
          <a:p>
            <a:pPr lvl="1"/>
            <a:r>
              <a:rPr lang="en-US" sz="2800" b="1" dirty="0"/>
              <a:t>Byte-Pair Encoding (BPE) </a:t>
            </a:r>
            <a:r>
              <a:rPr lang="en-US" sz="2800" dirty="0"/>
              <a:t>(</a:t>
            </a:r>
            <a:r>
              <a:rPr lang="en-US" sz="2800" dirty="0" err="1"/>
              <a:t>Sennrich</a:t>
            </a:r>
            <a:r>
              <a:rPr lang="en-US" sz="2800" dirty="0"/>
              <a:t> et al., 2016)</a:t>
            </a:r>
          </a:p>
          <a:p>
            <a:pPr lvl="1"/>
            <a:r>
              <a:rPr lang="en-US" sz="2800" b="1" dirty="0"/>
              <a:t>Unigram language modeling tokenization </a:t>
            </a:r>
            <a:r>
              <a:rPr lang="en-US" sz="2800" dirty="0"/>
              <a:t>(Kudo, 2018)</a:t>
            </a:r>
          </a:p>
          <a:p>
            <a:pPr lvl="1"/>
            <a:r>
              <a:rPr lang="en-US" sz="2800" b="1" dirty="0" err="1"/>
              <a:t>WordPiece</a:t>
            </a:r>
            <a:r>
              <a:rPr lang="en-US" sz="2800" b="1" dirty="0"/>
              <a:t> </a:t>
            </a:r>
            <a:r>
              <a:rPr lang="en-US" sz="2800" dirty="0"/>
              <a:t>(Schuster and Nakajima, 2012)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93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F15173-35A9-844B-B288-0095EEF12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247636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51E2E-3A0F-5E43-9D22-5F9C60B60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0D626-B907-8242-BF1B-7F94F2ED0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533525"/>
            <a:ext cx="10515600" cy="4366532"/>
          </a:xfrm>
        </p:spPr>
        <p:txBody>
          <a:bodyPr/>
          <a:lstStyle/>
          <a:p>
            <a:r>
              <a:rPr lang="en-US" dirty="0"/>
              <a:t>Finish Language Modeling</a:t>
            </a:r>
          </a:p>
          <a:p>
            <a:pPr lvl="1"/>
            <a:r>
              <a:rPr lang="en-US" dirty="0" err="1"/>
              <a:t>LaPlace</a:t>
            </a:r>
            <a:r>
              <a:rPr lang="en-US" dirty="0"/>
              <a:t> / +1 Smoothing</a:t>
            </a:r>
          </a:p>
          <a:p>
            <a:pPr lvl="1"/>
            <a:r>
              <a:rPr lang="en-US" dirty="0" err="1"/>
              <a:t>Backoff</a:t>
            </a:r>
            <a:endParaRPr lang="en-US" dirty="0"/>
          </a:p>
          <a:p>
            <a:r>
              <a:rPr lang="en-US" dirty="0"/>
              <a:t>Text Classification and Naïve Bayes (modified slides)</a:t>
            </a:r>
          </a:p>
        </p:txBody>
      </p:sp>
    </p:spTree>
    <p:extLst>
      <p:ext uri="{BB962C8B-B14F-4D97-AF65-F5344CB8AC3E}">
        <p14:creationId xmlns:p14="http://schemas.microsoft.com/office/powerpoint/2010/main" val="812626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791200" y="3048000"/>
            <a:ext cx="5689600" cy="2286000"/>
          </a:xfrm>
        </p:spPr>
        <p:txBody>
          <a:bodyPr>
            <a:normAutofit/>
          </a:bodyPr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>
              <a:spcAft>
                <a:spcPts val="800"/>
              </a:spcAft>
            </a:pPr>
            <a:r>
              <a:rPr lang="en-US" sz="4267" dirty="0">
                <a:solidFill>
                  <a:srgbClr val="A50021"/>
                </a:solidFill>
                <a:latin typeface="Calibri" charset="0"/>
              </a:rPr>
              <a:t>Interpolation and </a:t>
            </a:r>
            <a:r>
              <a:rPr lang="en-US" sz="4267" dirty="0" err="1">
                <a:solidFill>
                  <a:srgbClr val="A50021"/>
                </a:solidFill>
                <a:latin typeface="Calibri" charset="0"/>
              </a:rPr>
              <a:t>Subword</a:t>
            </a:r>
            <a:r>
              <a:rPr lang="en-US" sz="4267" dirty="0">
                <a:solidFill>
                  <a:srgbClr val="A50021"/>
                </a:solidFill>
                <a:latin typeface="Calibri" charset="0"/>
              </a:rPr>
              <a:t> Regularization</a:t>
            </a:r>
            <a:endParaRPr lang="en-US" sz="4267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0" y="1600200"/>
            <a:ext cx="5080000" cy="1524000"/>
          </a:xfrm>
        </p:spPr>
        <p:txBody>
          <a:bodyPr>
            <a:normAutofit fontScale="90000"/>
          </a:bodyPr>
          <a:lstStyle/>
          <a:p>
            <a:pPr eaLnBrk="1" hangingPunct="1"/>
            <a:br>
              <a:rPr sz="5867" dirty="0"/>
            </a:br>
            <a:r>
              <a:rPr lang="en-US" sz="5867" dirty="0"/>
              <a:t>Language Modeling</a:t>
            </a:r>
            <a:endParaRPr sz="5867" dirty="0"/>
          </a:p>
        </p:txBody>
      </p:sp>
    </p:spTree>
    <p:extLst>
      <p:ext uri="{BB962C8B-B14F-4D97-AF65-F5344CB8AC3E}">
        <p14:creationId xmlns:p14="http://schemas.microsoft.com/office/powerpoint/2010/main" val="3578758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>
          <a:xfrm>
            <a:off x="1727200" y="0"/>
            <a:ext cx="9956800" cy="990600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Arial" charset="0"/>
                <a:ea typeface="ＭＳ Ｐゴシック" charset="0"/>
                <a:cs typeface="ＭＳ Ｐゴシック" charset="0"/>
              </a:rPr>
              <a:t>The intuition of smoothing (</a:t>
            </a:r>
            <a:r>
              <a:rPr lang="en-US" sz="3200" dirty="0">
                <a:latin typeface="Arial" charset="0"/>
                <a:ea typeface="ＭＳ Ｐゴシック" charset="0"/>
                <a:cs typeface="ＭＳ Ｐゴシック" charset="0"/>
                <a:hlinkClick r:id="rId3"/>
              </a:rPr>
              <a:t>from Dan Klein</a:t>
            </a:r>
            <a:r>
              <a:rPr lang="en-US" sz="3200" dirty="0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42053"/>
            <a:ext cx="10972800" cy="53848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sz="2400" dirty="0">
                <a:latin typeface="Calibri"/>
                <a:ea typeface="ＭＳ Ｐゴシック" charset="0"/>
                <a:cs typeface="Calibri"/>
              </a:rPr>
              <a:t>When we have sparse statistics:</a:t>
            </a:r>
          </a:p>
          <a:p>
            <a:pPr eaLnBrk="1" hangingPunct="1">
              <a:lnSpc>
                <a:spcPct val="70000"/>
              </a:lnSpc>
            </a:pPr>
            <a:endParaRPr lang="en-US" sz="1867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867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867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867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867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867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  <a:buFont typeface="Wingdings" charset="0"/>
              <a:buNone/>
            </a:pPr>
            <a:endParaRPr lang="en-US" sz="1867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r>
              <a:rPr lang="en-US" sz="2400" dirty="0">
                <a:latin typeface="Calibri"/>
                <a:ea typeface="ＭＳ Ｐゴシック" charset="0"/>
                <a:cs typeface="Calibri"/>
              </a:rPr>
              <a:t>Steal probability mass to generalize better</a:t>
            </a:r>
          </a:p>
          <a:p>
            <a:pPr eaLnBrk="1" hangingPunct="1">
              <a:lnSpc>
                <a:spcPct val="70000"/>
              </a:lnSpc>
            </a:pPr>
            <a:endParaRPr lang="en-US" sz="1867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867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867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867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867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867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867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867" dirty="0">
              <a:latin typeface="Calibri"/>
              <a:ea typeface="ＭＳ Ｐゴシック" charset="0"/>
              <a:cs typeface="Calibri"/>
            </a:endParaRPr>
          </a:p>
          <a:p>
            <a:pPr marL="0" indent="0">
              <a:lnSpc>
                <a:spcPct val="70000"/>
              </a:lnSpc>
              <a:buNone/>
            </a:pPr>
            <a:endParaRPr lang="en-US" sz="1867" dirty="0"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64515" name="Text Box 4"/>
          <p:cNvSpPr txBox="1">
            <a:spLocks noChangeArrowheads="1"/>
          </p:cNvSpPr>
          <p:nvPr/>
        </p:nvSpPr>
        <p:spPr bwMode="auto">
          <a:xfrm>
            <a:off x="1828800" y="1727200"/>
            <a:ext cx="3251200" cy="2143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133" dirty="0">
                <a:latin typeface="Calibri"/>
                <a:cs typeface="Calibri"/>
              </a:rPr>
              <a:t>P(w | denied the)</a:t>
            </a:r>
          </a:p>
          <a:p>
            <a:pPr eaLnBrk="1" hangingPunct="1"/>
            <a:r>
              <a:rPr lang="en-US" sz="2133" dirty="0">
                <a:latin typeface="Calibri"/>
                <a:cs typeface="Calibri"/>
              </a:rPr>
              <a:t>  3 allegations</a:t>
            </a:r>
          </a:p>
          <a:p>
            <a:pPr eaLnBrk="1" hangingPunct="1"/>
            <a:r>
              <a:rPr lang="en-US" sz="2133" dirty="0">
                <a:latin typeface="Calibri"/>
                <a:cs typeface="Calibri"/>
              </a:rPr>
              <a:t>  2 reports</a:t>
            </a:r>
          </a:p>
          <a:p>
            <a:pPr eaLnBrk="1" hangingPunct="1"/>
            <a:r>
              <a:rPr lang="en-US" sz="2133" dirty="0">
                <a:latin typeface="Calibri"/>
                <a:cs typeface="Calibri"/>
              </a:rPr>
              <a:t>  1 claims</a:t>
            </a:r>
          </a:p>
          <a:p>
            <a:pPr eaLnBrk="1" hangingPunct="1"/>
            <a:r>
              <a:rPr lang="en-US" sz="2133" dirty="0">
                <a:latin typeface="Calibri"/>
                <a:cs typeface="Calibri"/>
              </a:rPr>
              <a:t>  1 request</a:t>
            </a:r>
          </a:p>
          <a:p>
            <a:pPr eaLnBrk="1" hangingPunct="1"/>
            <a:endParaRPr lang="en-US" sz="533" dirty="0">
              <a:latin typeface="Calibri"/>
              <a:cs typeface="Calibri"/>
            </a:endParaRPr>
          </a:p>
          <a:p>
            <a:pPr eaLnBrk="1" hangingPunct="1"/>
            <a:r>
              <a:rPr lang="en-US" sz="2133" dirty="0">
                <a:latin typeface="Calibri"/>
                <a:cs typeface="Calibri"/>
              </a:rPr>
              <a:t>  7 total</a:t>
            </a:r>
          </a:p>
        </p:txBody>
      </p:sp>
      <p:sp>
        <p:nvSpPr>
          <p:cNvPr id="64541" name="Text Box 30"/>
          <p:cNvSpPr txBox="1">
            <a:spLocks noChangeArrowheads="1"/>
          </p:cNvSpPr>
          <p:nvPr/>
        </p:nvSpPr>
        <p:spPr bwMode="auto">
          <a:xfrm>
            <a:off x="1579836" y="4254894"/>
            <a:ext cx="3251200" cy="2471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133" dirty="0">
                <a:latin typeface="Calibri"/>
                <a:cs typeface="Calibri"/>
              </a:rPr>
              <a:t>P(w | denied the)</a:t>
            </a:r>
          </a:p>
          <a:p>
            <a:pPr eaLnBrk="1" hangingPunct="1"/>
            <a:r>
              <a:rPr lang="en-US" sz="2133" dirty="0">
                <a:latin typeface="Calibri"/>
                <a:cs typeface="Calibri"/>
              </a:rPr>
              <a:t>  2.5 allegations</a:t>
            </a:r>
          </a:p>
          <a:p>
            <a:pPr eaLnBrk="1" hangingPunct="1"/>
            <a:r>
              <a:rPr lang="en-US" sz="2133" dirty="0">
                <a:latin typeface="Calibri"/>
                <a:cs typeface="Calibri"/>
              </a:rPr>
              <a:t>  1.5 reports</a:t>
            </a:r>
          </a:p>
          <a:p>
            <a:pPr eaLnBrk="1" hangingPunct="1"/>
            <a:r>
              <a:rPr lang="en-US" sz="2133" dirty="0">
                <a:latin typeface="Calibri"/>
                <a:cs typeface="Calibri"/>
              </a:rPr>
              <a:t>  0.5 claims</a:t>
            </a:r>
          </a:p>
          <a:p>
            <a:pPr eaLnBrk="1" hangingPunct="1"/>
            <a:r>
              <a:rPr lang="en-US" sz="2133" dirty="0">
                <a:latin typeface="Calibri"/>
                <a:cs typeface="Calibri"/>
              </a:rPr>
              <a:t>  0.5 request</a:t>
            </a:r>
          </a:p>
          <a:p>
            <a:pPr eaLnBrk="1" hangingPunct="1"/>
            <a:r>
              <a:rPr lang="en-US" sz="2133" dirty="0">
                <a:latin typeface="Calibri"/>
                <a:cs typeface="Calibri"/>
              </a:rPr>
              <a:t>  </a:t>
            </a:r>
            <a:r>
              <a:rPr lang="en-US" sz="2133" dirty="0">
                <a:solidFill>
                  <a:srgbClr val="CC0000"/>
                </a:solidFill>
                <a:latin typeface="Calibri"/>
                <a:cs typeface="Calibri"/>
              </a:rPr>
              <a:t>2 other</a:t>
            </a:r>
          </a:p>
          <a:p>
            <a:pPr eaLnBrk="1" hangingPunct="1"/>
            <a:endParaRPr lang="en-US" sz="533" dirty="0">
              <a:latin typeface="Calibri"/>
              <a:cs typeface="Calibri"/>
            </a:endParaRPr>
          </a:p>
          <a:p>
            <a:pPr eaLnBrk="1" hangingPunct="1"/>
            <a:r>
              <a:rPr lang="en-US" sz="2133" dirty="0">
                <a:latin typeface="Calibri"/>
                <a:cs typeface="Calibri"/>
              </a:rPr>
              <a:t>  7 total</a:t>
            </a:r>
          </a:p>
        </p:txBody>
      </p:sp>
      <p:sp>
        <p:nvSpPr>
          <p:cNvPr id="41" name="Rectangle 14"/>
          <p:cNvSpPr>
            <a:spLocks noChangeArrowheads="1"/>
          </p:cNvSpPr>
          <p:nvPr/>
        </p:nvSpPr>
        <p:spPr bwMode="auto">
          <a:xfrm>
            <a:off x="6197600" y="1320800"/>
            <a:ext cx="5283200" cy="2235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42" name="Rectangle 15"/>
          <p:cNvSpPr>
            <a:spLocks noChangeArrowheads="1"/>
          </p:cNvSpPr>
          <p:nvPr/>
        </p:nvSpPr>
        <p:spPr bwMode="auto">
          <a:xfrm rot="16200000">
            <a:off x="5638800" y="2286000"/>
            <a:ext cx="2032000" cy="508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67"/>
              <a:t>allegations</a:t>
            </a:r>
          </a:p>
        </p:txBody>
      </p:sp>
      <p:sp>
        <p:nvSpPr>
          <p:cNvPr id="43" name="Rectangle 16"/>
          <p:cNvSpPr>
            <a:spLocks noChangeArrowheads="1"/>
          </p:cNvSpPr>
          <p:nvPr/>
        </p:nvSpPr>
        <p:spPr bwMode="auto">
          <a:xfrm rot="16200000">
            <a:off x="6553200" y="2590800"/>
            <a:ext cx="1422400" cy="508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67"/>
              <a:t>reports</a:t>
            </a:r>
          </a:p>
        </p:txBody>
      </p:sp>
      <p:sp>
        <p:nvSpPr>
          <p:cNvPr id="44" name="Rectangle 17"/>
          <p:cNvSpPr>
            <a:spLocks noChangeArrowheads="1"/>
          </p:cNvSpPr>
          <p:nvPr/>
        </p:nvSpPr>
        <p:spPr bwMode="auto">
          <a:xfrm rot="16200000">
            <a:off x="7467600" y="2895600"/>
            <a:ext cx="812800" cy="508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67"/>
              <a:t>claims</a:t>
            </a:r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 rot="16200000">
            <a:off x="8462433" y="2573135"/>
            <a:ext cx="1524000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133"/>
              <a:t>attack</a:t>
            </a:r>
          </a:p>
        </p:txBody>
      </p:sp>
      <p:sp>
        <p:nvSpPr>
          <p:cNvPr id="46" name="Rectangle 19"/>
          <p:cNvSpPr>
            <a:spLocks noChangeArrowheads="1"/>
          </p:cNvSpPr>
          <p:nvPr/>
        </p:nvSpPr>
        <p:spPr bwMode="auto">
          <a:xfrm rot="16200000">
            <a:off x="8077200" y="2895600"/>
            <a:ext cx="812800" cy="508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request</a:t>
            </a:r>
          </a:p>
        </p:txBody>
      </p:sp>
      <p:sp>
        <p:nvSpPr>
          <p:cNvPr id="47" name="Text Box 20"/>
          <p:cNvSpPr txBox="1">
            <a:spLocks noChangeArrowheads="1"/>
          </p:cNvSpPr>
          <p:nvPr/>
        </p:nvSpPr>
        <p:spPr bwMode="auto">
          <a:xfrm rot="16200000">
            <a:off x="8970433" y="2583718"/>
            <a:ext cx="1524000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133"/>
              <a:t>man</a:t>
            </a:r>
          </a:p>
        </p:txBody>
      </p:sp>
      <p:sp>
        <p:nvSpPr>
          <p:cNvPr id="48" name="Text Box 21"/>
          <p:cNvSpPr txBox="1">
            <a:spLocks noChangeArrowheads="1"/>
          </p:cNvSpPr>
          <p:nvPr/>
        </p:nvSpPr>
        <p:spPr bwMode="auto">
          <a:xfrm rot="16200000">
            <a:off x="9478433" y="2583719"/>
            <a:ext cx="1524000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133"/>
              <a:t>outcome</a:t>
            </a:r>
          </a:p>
        </p:txBody>
      </p:sp>
      <p:sp>
        <p:nvSpPr>
          <p:cNvPr id="49" name="Text Box 22"/>
          <p:cNvSpPr txBox="1">
            <a:spLocks noChangeArrowheads="1"/>
          </p:cNvSpPr>
          <p:nvPr/>
        </p:nvSpPr>
        <p:spPr bwMode="auto">
          <a:xfrm>
            <a:off x="10566400" y="2641600"/>
            <a:ext cx="711200" cy="74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267"/>
              <a:t>…</a:t>
            </a:r>
          </a:p>
        </p:txBody>
      </p:sp>
      <p:sp>
        <p:nvSpPr>
          <p:cNvPr id="50" name="Rectangle 5"/>
          <p:cNvSpPr>
            <a:spLocks noChangeArrowheads="1"/>
          </p:cNvSpPr>
          <p:nvPr/>
        </p:nvSpPr>
        <p:spPr bwMode="auto">
          <a:xfrm>
            <a:off x="6197600" y="4267200"/>
            <a:ext cx="5283200" cy="2235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51" name="Rectangle 6"/>
          <p:cNvSpPr>
            <a:spLocks noChangeArrowheads="1"/>
          </p:cNvSpPr>
          <p:nvPr/>
        </p:nvSpPr>
        <p:spPr bwMode="auto">
          <a:xfrm rot="16200000">
            <a:off x="5638800" y="5232400"/>
            <a:ext cx="2032000" cy="508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67"/>
              <a:t>allegations</a:t>
            </a:r>
          </a:p>
        </p:txBody>
      </p:sp>
      <p:sp>
        <p:nvSpPr>
          <p:cNvPr id="52" name="Rectangle 7"/>
          <p:cNvSpPr>
            <a:spLocks noChangeArrowheads="1"/>
          </p:cNvSpPr>
          <p:nvPr/>
        </p:nvSpPr>
        <p:spPr bwMode="auto">
          <a:xfrm rot="16200000">
            <a:off x="6553200" y="5537200"/>
            <a:ext cx="1422400" cy="508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en-US" sz="1867"/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 rot="16200000">
            <a:off x="7467600" y="5842000"/>
            <a:ext cx="812800" cy="508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en-US" sz="1867"/>
          </a:p>
        </p:txBody>
      </p:sp>
      <p:sp>
        <p:nvSpPr>
          <p:cNvPr id="54" name="Text Box 9"/>
          <p:cNvSpPr txBox="1">
            <a:spLocks noChangeArrowheads="1"/>
          </p:cNvSpPr>
          <p:nvPr/>
        </p:nvSpPr>
        <p:spPr bwMode="auto">
          <a:xfrm rot="16200000">
            <a:off x="8360833" y="5428518"/>
            <a:ext cx="1524000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133"/>
              <a:t>attack</a:t>
            </a:r>
          </a:p>
        </p:txBody>
      </p:sp>
      <p:sp>
        <p:nvSpPr>
          <p:cNvPr id="55" name="Rectangle 10"/>
          <p:cNvSpPr>
            <a:spLocks noChangeArrowheads="1"/>
          </p:cNvSpPr>
          <p:nvPr/>
        </p:nvSpPr>
        <p:spPr bwMode="auto">
          <a:xfrm rot="16200000">
            <a:off x="8077200" y="5842000"/>
            <a:ext cx="812800" cy="508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en-US" sz="1600"/>
          </a:p>
        </p:txBody>
      </p:sp>
      <p:sp>
        <p:nvSpPr>
          <p:cNvPr id="56" name="Text Box 11"/>
          <p:cNvSpPr txBox="1">
            <a:spLocks noChangeArrowheads="1"/>
          </p:cNvSpPr>
          <p:nvPr/>
        </p:nvSpPr>
        <p:spPr bwMode="auto">
          <a:xfrm rot="16200000">
            <a:off x="8911167" y="5428518"/>
            <a:ext cx="1524000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133"/>
              <a:t>man</a:t>
            </a:r>
          </a:p>
        </p:txBody>
      </p:sp>
      <p:sp>
        <p:nvSpPr>
          <p:cNvPr id="57" name="Text Box 12"/>
          <p:cNvSpPr txBox="1">
            <a:spLocks noChangeArrowheads="1"/>
          </p:cNvSpPr>
          <p:nvPr/>
        </p:nvSpPr>
        <p:spPr bwMode="auto">
          <a:xfrm rot="16200000">
            <a:off x="9520767" y="5428519"/>
            <a:ext cx="1524000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133"/>
              <a:t>outcome</a:t>
            </a:r>
          </a:p>
        </p:txBody>
      </p:sp>
      <p:sp>
        <p:nvSpPr>
          <p:cNvPr id="58" name="Text Box 13"/>
          <p:cNvSpPr txBox="1">
            <a:spLocks noChangeArrowheads="1"/>
          </p:cNvSpPr>
          <p:nvPr/>
        </p:nvSpPr>
        <p:spPr bwMode="auto">
          <a:xfrm>
            <a:off x="10566400" y="5588000"/>
            <a:ext cx="711200" cy="74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267"/>
              <a:t>…</a:t>
            </a:r>
          </a:p>
        </p:txBody>
      </p:sp>
      <p:sp>
        <p:nvSpPr>
          <p:cNvPr id="59" name="Rectangle 23"/>
          <p:cNvSpPr>
            <a:spLocks noChangeArrowheads="1"/>
          </p:cNvSpPr>
          <p:nvPr/>
        </p:nvSpPr>
        <p:spPr bwMode="auto">
          <a:xfrm rot="16200000">
            <a:off x="5791200" y="5384800"/>
            <a:ext cx="1727200" cy="5080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67"/>
              <a:t>allegations</a:t>
            </a:r>
          </a:p>
        </p:txBody>
      </p:sp>
      <p:sp>
        <p:nvSpPr>
          <p:cNvPr id="60" name="Rectangle 24"/>
          <p:cNvSpPr>
            <a:spLocks noChangeArrowheads="1"/>
          </p:cNvSpPr>
          <p:nvPr/>
        </p:nvSpPr>
        <p:spPr bwMode="auto">
          <a:xfrm rot="16200000">
            <a:off x="6705600" y="5689600"/>
            <a:ext cx="1117600" cy="5080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67"/>
              <a:t>reports</a:t>
            </a:r>
          </a:p>
        </p:txBody>
      </p:sp>
      <p:sp>
        <p:nvSpPr>
          <p:cNvPr id="61" name="Rectangle 25"/>
          <p:cNvSpPr>
            <a:spLocks noChangeArrowheads="1"/>
          </p:cNvSpPr>
          <p:nvPr/>
        </p:nvSpPr>
        <p:spPr bwMode="auto">
          <a:xfrm rot="16200000">
            <a:off x="7569200" y="5943600"/>
            <a:ext cx="609600" cy="5080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claims</a:t>
            </a:r>
          </a:p>
        </p:txBody>
      </p:sp>
      <p:sp>
        <p:nvSpPr>
          <p:cNvPr id="62" name="Rectangle 26"/>
          <p:cNvSpPr>
            <a:spLocks noChangeArrowheads="1"/>
          </p:cNvSpPr>
          <p:nvPr/>
        </p:nvSpPr>
        <p:spPr bwMode="auto">
          <a:xfrm rot="16200000">
            <a:off x="8178800" y="5943600"/>
            <a:ext cx="609600" cy="5080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333"/>
              <a:t>request</a:t>
            </a:r>
          </a:p>
        </p:txBody>
      </p:sp>
      <p:sp>
        <p:nvSpPr>
          <p:cNvPr id="63" name="Rectangle 27"/>
          <p:cNvSpPr>
            <a:spLocks noChangeArrowheads="1"/>
          </p:cNvSpPr>
          <p:nvPr/>
        </p:nvSpPr>
        <p:spPr bwMode="auto">
          <a:xfrm rot="16200000">
            <a:off x="9042400" y="6197600"/>
            <a:ext cx="101600" cy="5080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en-US" sz="1333"/>
          </a:p>
        </p:txBody>
      </p:sp>
      <p:sp>
        <p:nvSpPr>
          <p:cNvPr id="64" name="Rectangle 28"/>
          <p:cNvSpPr>
            <a:spLocks noChangeArrowheads="1"/>
          </p:cNvSpPr>
          <p:nvPr/>
        </p:nvSpPr>
        <p:spPr bwMode="auto">
          <a:xfrm rot="16200000">
            <a:off x="9652000" y="6197600"/>
            <a:ext cx="101600" cy="5080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en-US" sz="1333"/>
          </a:p>
        </p:txBody>
      </p:sp>
      <p:sp>
        <p:nvSpPr>
          <p:cNvPr id="65" name="Rectangle 29"/>
          <p:cNvSpPr>
            <a:spLocks noChangeArrowheads="1"/>
          </p:cNvSpPr>
          <p:nvPr/>
        </p:nvSpPr>
        <p:spPr bwMode="auto">
          <a:xfrm rot="16200000">
            <a:off x="10261600" y="6197600"/>
            <a:ext cx="101600" cy="5080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en-US" sz="1333"/>
          </a:p>
        </p:txBody>
      </p:sp>
    </p:spTree>
    <p:extLst>
      <p:ext uri="{BB962C8B-B14F-4D97-AF65-F5344CB8AC3E}">
        <p14:creationId xmlns:p14="http://schemas.microsoft.com/office/powerpoint/2010/main" val="935606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4147"/>
            <a:ext cx="9550400" cy="1291253"/>
          </a:xfrm>
        </p:spPr>
        <p:txBody>
          <a:bodyPr/>
          <a:lstStyle/>
          <a:p>
            <a:pPr eaLnBrk="1" hangingPunct="1"/>
            <a:r>
              <a:rPr lang="en-US" dirty="0"/>
              <a:t>Add-one estimation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sz="3733" dirty="0">
                <a:latin typeface="Calibri" charset="0"/>
              </a:rPr>
              <a:t>Also called Laplace smoothing</a:t>
            </a:r>
          </a:p>
          <a:p>
            <a:pPr eaLnBrk="1" hangingPunct="1"/>
            <a:r>
              <a:rPr lang="en-US" sz="3733" dirty="0">
                <a:latin typeface="Calibri" charset="0"/>
              </a:rPr>
              <a:t>Pretend we saw each word one more time than we did</a:t>
            </a:r>
          </a:p>
          <a:p>
            <a:pPr eaLnBrk="1" hangingPunct="1"/>
            <a:r>
              <a:rPr lang="en-US" sz="3733" dirty="0">
                <a:latin typeface="Calibri" charset="0"/>
              </a:rPr>
              <a:t>Just add one to all the counts!</a:t>
            </a:r>
          </a:p>
          <a:p>
            <a:pPr eaLnBrk="1" hangingPunct="1"/>
            <a:endParaRPr lang="en-US" sz="3733" dirty="0">
              <a:latin typeface="Calibri" charset="0"/>
            </a:endParaRPr>
          </a:p>
          <a:p>
            <a:pPr eaLnBrk="1" hangingPunct="1"/>
            <a:r>
              <a:rPr lang="en-US" sz="3733" dirty="0">
                <a:latin typeface="Calibri" charset="0"/>
              </a:rPr>
              <a:t>MLE estimate:</a:t>
            </a:r>
          </a:p>
          <a:p>
            <a:pPr eaLnBrk="1" hangingPunct="1"/>
            <a:endParaRPr lang="en-US" sz="3733" dirty="0">
              <a:latin typeface="Calibri" charset="0"/>
            </a:endParaRPr>
          </a:p>
          <a:p>
            <a:pPr eaLnBrk="1" hangingPunct="1"/>
            <a:r>
              <a:rPr lang="en-US" sz="3733" dirty="0">
                <a:latin typeface="Calibri" charset="0"/>
              </a:rPr>
              <a:t>Add-1 estimate:</a:t>
            </a:r>
          </a:p>
          <a:p>
            <a:pPr eaLnBrk="1" hangingPunct="1"/>
            <a:endParaRPr lang="en-US" sz="3733" dirty="0">
              <a:latin typeface="Calibri" charset="0"/>
            </a:endParaRP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5384800" y="3829050"/>
          <a:ext cx="4961467" cy="1327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12900" imgH="431800" progId="Equation.3">
                  <p:embed/>
                </p:oleObj>
              </mc:Choice>
              <mc:Fallback>
                <p:oleObj name="Equation" r:id="rId3" imgW="1612900" imgH="431800" progId="Equation.3">
                  <p:embed/>
                  <p:pic>
                    <p:nvPicPr>
                      <p:cNvPr id="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4800" y="3829050"/>
                        <a:ext cx="4961467" cy="13271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/>
        </p:nvGraphicFramePr>
        <p:xfrm>
          <a:off x="5228167" y="5454651"/>
          <a:ext cx="5666317" cy="13271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841500" imgH="431800" progId="Equation.3">
                  <p:embed/>
                </p:oleObj>
              </mc:Choice>
              <mc:Fallback>
                <p:oleObj name="Equation" r:id="rId5" imgW="1841500" imgH="431800" progId="Equation.3">
                  <p:embed/>
                  <p:pic>
                    <p:nvPicPr>
                      <p:cNvPr id="1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8167" y="5454651"/>
                        <a:ext cx="5666317" cy="1327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8361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Maximum Likelihood Estimates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06400" y="1701800"/>
            <a:ext cx="11379200" cy="4876800"/>
          </a:xfrm>
        </p:spPr>
        <p:txBody>
          <a:bodyPr/>
          <a:lstStyle/>
          <a:p>
            <a:pPr eaLnBrk="1" hangingPunct="1"/>
            <a:r>
              <a:rPr lang="en-US" sz="2667" dirty="0">
                <a:latin typeface="Calibri" charset="0"/>
              </a:rPr>
              <a:t>The maximum likelihood estimate</a:t>
            </a:r>
          </a:p>
          <a:p>
            <a:pPr lvl="1"/>
            <a:r>
              <a:rPr lang="en-US" dirty="0">
                <a:latin typeface="Calibri" charset="0"/>
              </a:rPr>
              <a:t>of some parameter of a model M from a training set T</a:t>
            </a:r>
          </a:p>
          <a:p>
            <a:pPr lvl="1" eaLnBrk="1" hangingPunct="1"/>
            <a:r>
              <a:rPr lang="en-US" dirty="0">
                <a:latin typeface="Calibri" charset="0"/>
              </a:rPr>
              <a:t>maximizes the likelihood of the training set T given the model M</a:t>
            </a:r>
          </a:p>
          <a:p>
            <a:pPr eaLnBrk="1" hangingPunct="1"/>
            <a:r>
              <a:rPr lang="en-US" sz="2667" dirty="0">
                <a:latin typeface="Calibri" charset="0"/>
              </a:rPr>
              <a:t>Suppose the word “bagel” occurs 400 times in a corpus of a million words</a:t>
            </a:r>
          </a:p>
          <a:p>
            <a:pPr eaLnBrk="1" hangingPunct="1"/>
            <a:r>
              <a:rPr lang="en-US" sz="2667" dirty="0">
                <a:latin typeface="Calibri" charset="0"/>
              </a:rPr>
              <a:t>What is the probability that a random word from some other text will be “bagel”?</a:t>
            </a:r>
          </a:p>
          <a:p>
            <a:pPr eaLnBrk="1" hangingPunct="1"/>
            <a:r>
              <a:rPr lang="en-US" sz="2667" dirty="0">
                <a:latin typeface="Calibri" charset="0"/>
              </a:rPr>
              <a:t>MLE estimate is 400/1,000,000 = .0004</a:t>
            </a:r>
          </a:p>
          <a:p>
            <a:r>
              <a:rPr lang="en-US" sz="2933" dirty="0">
                <a:latin typeface="Calibri" charset="0"/>
              </a:rPr>
              <a:t>This may be a bad estimate for some other corpus</a:t>
            </a:r>
          </a:p>
          <a:p>
            <a:pPr lvl="1"/>
            <a:r>
              <a:rPr lang="en-US" dirty="0">
                <a:latin typeface="Calibri" charset="0"/>
              </a:rPr>
              <a:t>But it is the </a:t>
            </a:r>
            <a:r>
              <a:rPr lang="en-US" b="1" dirty="0">
                <a:latin typeface="Calibri" charset="0"/>
              </a:rPr>
              <a:t>estimate</a:t>
            </a:r>
            <a:r>
              <a:rPr lang="en-US" dirty="0">
                <a:latin typeface="Calibri" charset="0"/>
              </a:rPr>
              <a:t> that makes it </a:t>
            </a:r>
            <a:r>
              <a:rPr lang="en-US" b="1" dirty="0">
                <a:latin typeface="Calibri" charset="0"/>
              </a:rPr>
              <a:t>most likely</a:t>
            </a:r>
            <a:r>
              <a:rPr lang="en-US" dirty="0">
                <a:latin typeface="Calibri" charset="0"/>
              </a:rPr>
              <a:t> that “bagel” will occur 400 times in a million word corpus.</a:t>
            </a:r>
            <a:endParaRPr lang="en-US" sz="32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74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Berkeley Restaurant Corpus: Laplace smoothed bigram counts</a:t>
            </a:r>
          </a:p>
        </p:txBody>
      </p:sp>
      <p:pic>
        <p:nvPicPr>
          <p:cNvPr id="5" name="Picture 4" descr="addone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108200"/>
            <a:ext cx="12327467" cy="4385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67841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Laplace-smoothed bigrams</a:t>
            </a:r>
          </a:p>
        </p:txBody>
      </p:sp>
      <p:pic>
        <p:nvPicPr>
          <p:cNvPr id="6" name="Picture 4" descr="addone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32000" y="1763347"/>
            <a:ext cx="7315200" cy="1564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laplace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6401" y="3530601"/>
            <a:ext cx="11424673" cy="308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31571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9956800" cy="9906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Reconstituted counts</a:t>
            </a:r>
          </a:p>
        </p:txBody>
      </p:sp>
      <p:pic>
        <p:nvPicPr>
          <p:cNvPr id="6" name="Picture 4" descr="addone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32000" y="1498600"/>
            <a:ext cx="7621131" cy="1362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laplace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6400" y="3102033"/>
            <a:ext cx="11379200" cy="3797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83477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2076</TotalTime>
  <Words>776</Words>
  <Application>Microsoft Macintosh PowerPoint</Application>
  <PresentationFormat>Widescreen</PresentationFormat>
  <Paragraphs>160</Paragraphs>
  <Slides>16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Equation</vt:lpstr>
      <vt:lpstr>Lecture 6 Naïve Bayes</vt:lpstr>
      <vt:lpstr>Overview</vt:lpstr>
      <vt:lpstr> Language Modeling</vt:lpstr>
      <vt:lpstr>The intuition of smoothing (from Dan Klein)</vt:lpstr>
      <vt:lpstr>Add-one estimation</vt:lpstr>
      <vt:lpstr>Maximum Likelihood Estimates</vt:lpstr>
      <vt:lpstr>Berkeley Restaurant Corpus: Laplace smoothed bigram counts</vt:lpstr>
      <vt:lpstr>Laplace-smoothed bigrams</vt:lpstr>
      <vt:lpstr>Reconstituted counts</vt:lpstr>
      <vt:lpstr>Compare with raw bigram counts</vt:lpstr>
      <vt:lpstr>Add-1 estimation is a blunt instrument</vt:lpstr>
      <vt:lpstr>Regularization: Backoff and Interpolation</vt:lpstr>
      <vt:lpstr>Linear Interpolation</vt:lpstr>
      <vt:lpstr>How to set the lambdas?</vt:lpstr>
      <vt:lpstr>Unknown words: Open versus closed vocabulary tasks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5</dc:title>
  <dc:creator>Osborne, John D.</dc:creator>
  <cp:lastModifiedBy>Osborne, John David (Campus)</cp:lastModifiedBy>
  <cp:revision>31</cp:revision>
  <dcterms:created xsi:type="dcterms:W3CDTF">2019-09-05T03:00:59Z</dcterms:created>
  <dcterms:modified xsi:type="dcterms:W3CDTF">2023-09-01T18:23:44Z</dcterms:modified>
</cp:coreProperties>
</file>