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56"/>
  </p:notesMasterIdLst>
  <p:handoutMasterIdLst>
    <p:handoutMasterId r:id="rId57"/>
  </p:handoutMasterIdLst>
  <p:sldIdLst>
    <p:sldId id="268" r:id="rId2"/>
    <p:sldId id="386" r:id="rId3"/>
    <p:sldId id="436" r:id="rId4"/>
    <p:sldId id="435" r:id="rId5"/>
    <p:sldId id="551" r:id="rId6"/>
    <p:sldId id="434" r:id="rId7"/>
    <p:sldId id="472" r:id="rId8"/>
    <p:sldId id="387" r:id="rId9"/>
    <p:sldId id="388" r:id="rId10"/>
    <p:sldId id="390" r:id="rId11"/>
    <p:sldId id="439" r:id="rId12"/>
    <p:sldId id="391" r:id="rId13"/>
    <p:sldId id="515" r:id="rId14"/>
    <p:sldId id="392" r:id="rId15"/>
    <p:sldId id="544" r:id="rId16"/>
    <p:sldId id="447" r:id="rId17"/>
    <p:sldId id="517" r:id="rId18"/>
    <p:sldId id="400" r:id="rId19"/>
    <p:sldId id="450" r:id="rId20"/>
    <p:sldId id="451" r:id="rId21"/>
    <p:sldId id="453" r:id="rId22"/>
    <p:sldId id="454" r:id="rId23"/>
    <p:sldId id="456" r:id="rId24"/>
    <p:sldId id="547" r:id="rId25"/>
    <p:sldId id="548" r:id="rId26"/>
    <p:sldId id="519" r:id="rId27"/>
    <p:sldId id="458" r:id="rId28"/>
    <p:sldId id="477" r:id="rId29"/>
    <p:sldId id="459" r:id="rId30"/>
    <p:sldId id="409" r:id="rId31"/>
    <p:sldId id="410" r:id="rId32"/>
    <p:sldId id="549" r:id="rId33"/>
    <p:sldId id="550" r:id="rId34"/>
    <p:sldId id="521" r:id="rId35"/>
    <p:sldId id="489" r:id="rId36"/>
    <p:sldId id="473" r:id="rId37"/>
    <p:sldId id="461" r:id="rId38"/>
    <p:sldId id="460" r:id="rId39"/>
    <p:sldId id="523" r:id="rId40"/>
    <p:sldId id="474" r:id="rId41"/>
    <p:sldId id="484" r:id="rId42"/>
    <p:sldId id="485" r:id="rId43"/>
    <p:sldId id="537" r:id="rId44"/>
    <p:sldId id="538" r:id="rId45"/>
    <p:sldId id="539" r:id="rId46"/>
    <p:sldId id="545" r:id="rId47"/>
    <p:sldId id="540" r:id="rId48"/>
    <p:sldId id="546" r:id="rId49"/>
    <p:sldId id="527" r:id="rId50"/>
    <p:sldId id="530" r:id="rId51"/>
    <p:sldId id="531" r:id="rId52"/>
    <p:sldId id="532" r:id="rId53"/>
    <p:sldId id="534" r:id="rId54"/>
    <p:sldId id="535" r:id="rId5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85850" autoAdjust="0"/>
  </p:normalViewPr>
  <p:slideViewPr>
    <p:cSldViewPr>
      <p:cViewPr varScale="1">
        <p:scale>
          <a:sx n="145" d="100"/>
          <a:sy n="145" d="100"/>
        </p:scale>
        <p:origin x="11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Modified slides – good intro to ML in NLP</a:t>
            </a:r>
          </a:p>
        </p:txBody>
      </p:sp>
    </p:spTree>
    <p:extLst>
      <p:ext uri="{BB962C8B-B14F-4D97-AF65-F5344CB8AC3E}">
        <p14:creationId xmlns:p14="http://schemas.microsoft.com/office/powerpoint/2010/main" val="113135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7706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Bayes Rule, trying to find the probability of it belonging to a class c (like positive movie review, female author, etc...) given an input document</a:t>
            </a:r>
          </a:p>
          <a:p>
            <a:r>
              <a:rPr lang="en-US" dirty="0"/>
              <a:t>P(</a:t>
            </a:r>
            <a:r>
              <a:rPr lang="en-US" dirty="0" err="1"/>
              <a:t>c|d</a:t>
            </a:r>
            <a:r>
              <a:rPr lang="en-US" dirty="0"/>
              <a:t>) is the posterior probability</a:t>
            </a:r>
          </a:p>
          <a:p>
            <a:r>
              <a:rPr lang="en-US" dirty="0"/>
              <a:t>P(</a:t>
            </a:r>
            <a:r>
              <a:rPr lang="en-US" dirty="0" err="1"/>
              <a:t>d|c</a:t>
            </a:r>
            <a:r>
              <a:rPr lang="en-US" dirty="0"/>
              <a:t>) likelihood , since P(</a:t>
            </a:r>
            <a:r>
              <a:rPr lang="en-US" dirty="0" err="1"/>
              <a:t>d|c</a:t>
            </a:r>
            <a:r>
              <a:rPr lang="en-US" dirty="0"/>
              <a:t>) = likelihood (</a:t>
            </a:r>
            <a:r>
              <a:rPr lang="en-US" dirty="0" err="1"/>
              <a:t>c|d</a:t>
            </a:r>
            <a:r>
              <a:rPr lang="en-US" dirty="0"/>
              <a:t>)</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224976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Why drop the denominator? P(d) is the same for all classes. Input document is a given.</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92750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why do we break down document into features?</a:t>
            </a:r>
          </a:p>
          <a:p>
            <a:r>
              <a:rPr lang="en-US" dirty="0"/>
              <a:t>-why not label encode documents?</a:t>
            </a:r>
          </a:p>
          <a:p>
            <a:r>
              <a:rPr lang="en-US" dirty="0"/>
              <a:t>-no comparison would be possible, all documents in own class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24177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Huge order for parameters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Curse of dimensionality..</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122765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 of words assumption – true? What about negation?</a:t>
            </a:r>
          </a:p>
          <a:p>
            <a:r>
              <a:rPr lang="en-US" dirty="0"/>
              <a:t>Only true that middle character positions in words don’t matter to the human brain</a:t>
            </a:r>
          </a:p>
          <a:p>
            <a:r>
              <a:rPr lang="en-US" dirty="0"/>
              <a:t>Conditional independence - true enough usually, this is the Naïve </a:t>
            </a:r>
            <a:r>
              <a:rPr lang="en-US" dirty="0" err="1"/>
              <a:t>Baye</a:t>
            </a:r>
            <a:r>
              <a:rPr lang="en-US" dirty="0"/>
              <a:t> assumption.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183001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positions?</a:t>
            </a:r>
          </a:p>
          <a:p>
            <a:r>
              <a:rPr lang="en-US" dirty="0"/>
              <a:t>Likely just iterating through all words, except maybe not stop words (if using), maybe using character n-grams (especially authorship attribution)  which is why they used positions instead of words (probably, not a mind reader…)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235767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865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Make sure students understand what is meant by multinomial</a:t>
            </a:r>
          </a:p>
          <a:p>
            <a:pPr marL="228600" indent="-228600">
              <a:buAutoNum type="arabicParenR"/>
            </a:pPr>
            <a:r>
              <a:rPr lang="en-US" dirty="0"/>
              <a:t>Have students translate formulas into English</a:t>
            </a:r>
          </a:p>
          <a:p>
            <a:pPr marL="228600" indent="-228600">
              <a:buAutoNum type="arabicParenR"/>
            </a:pPr>
            <a:endParaRPr lang="en-US" dirty="0"/>
          </a:p>
          <a:p>
            <a:pPr marL="228600" indent="-228600">
              <a:buAutoNum type="arabicParenR"/>
            </a:pPr>
            <a:r>
              <a:rPr lang="en-US" dirty="0"/>
              <a:t>Probability of class based on class frequency</a:t>
            </a:r>
          </a:p>
          <a:p>
            <a:pPr marL="228600" indent="-228600">
              <a:buAutoNum type="arabicParenR"/>
            </a:pPr>
            <a:r>
              <a:rPr lang="en-US" dirty="0"/>
              <a:t>Probability of word in a given class is the count of the word in that class, divided by all words in that class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257523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Don’t really have to create a mega-document, just iterate.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14430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 look at link versus who it is from</a:t>
            </a:r>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880623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 </a:t>
            </a:r>
            <a:r>
              <a:rPr lang="en-US" b="1" dirty="0"/>
              <a:t>maximum a posteriori probability</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142361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language modelling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34602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-Calculation of 2 terms from Naïve Bayes after we dropped denominator</a:t>
            </a:r>
          </a:p>
          <a:p>
            <a:r>
              <a:rPr lang="en-US" dirty="0"/>
              <a:t>-what is your intuition about why we need P(</a:t>
            </a:r>
            <a:r>
              <a:rPr lang="en-US" dirty="0" err="1"/>
              <a:t>cj</a:t>
            </a:r>
            <a:r>
              <a:rPr lang="en-US" dirty="0"/>
              <a:t>)?</a:t>
            </a:r>
          </a:p>
          <a:p>
            <a:r>
              <a:rPr lang="en-US" dirty="0"/>
              <a:t>-note the alpha parameter – what is this? -&gt; hyperparameter (could use 1, could do hyper-parameter tuning…)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938325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problem from fantastic not appearing in the positive class as discussed earlier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105653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88482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of documents (for example a country like China) can generate text so if some constraints are true, it is a language model</a:t>
            </a:r>
          </a:p>
        </p:txBody>
      </p:sp>
      <p:sp>
        <p:nvSpPr>
          <p:cNvPr id="4" name="Slide Number Placeholder 3"/>
          <p:cNvSpPr>
            <a:spLocks noGrp="1"/>
          </p:cNvSpPr>
          <p:nvPr>
            <p:ph type="sldNum" sz="quarter" idx="5"/>
          </p:nvPr>
        </p:nvSpPr>
        <p:spPr/>
        <p:txBody>
          <a:bodyPr/>
          <a:lstStyle/>
          <a:p>
            <a:fld id="{3EB9031F-EB71-7642-8F3C-6FDC1408CB92}" type="slidenum">
              <a:rPr lang="en-US" smtClean="0"/>
              <a:pPr/>
              <a:t>35</a:t>
            </a:fld>
            <a:endParaRPr lang="en-US"/>
          </a:p>
        </p:txBody>
      </p:sp>
    </p:spTree>
    <p:extLst>
      <p:ext uri="{BB962C8B-B14F-4D97-AF65-F5344CB8AC3E}">
        <p14:creationId xmlns:p14="http://schemas.microsoft.com/office/powerpoint/2010/main" val="208255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often will use other features than just words, and probably not used ALL the words (remove stop words)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2593696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you are getting the probability of a series of words, so language model</a:t>
            </a:r>
          </a:p>
        </p:txBody>
      </p:sp>
      <p:sp>
        <p:nvSpPr>
          <p:cNvPr id="4" name="Slide Number Placeholder 3"/>
          <p:cNvSpPr>
            <a:spLocks noGrp="1"/>
          </p:cNvSpPr>
          <p:nvPr>
            <p:ph type="sldNum" sz="quarter" idx="5"/>
          </p:nvPr>
        </p:nvSpPr>
        <p:spPr/>
        <p:txBody>
          <a:bodyPr/>
          <a:lstStyle/>
          <a:p>
            <a:fld id="{3EB9031F-EB71-7642-8F3C-6FDC1408CB92}" type="slidenum">
              <a:rPr lang="en-US" smtClean="0"/>
              <a:pPr/>
              <a:t>37</a:t>
            </a:fld>
            <a:endParaRPr lang="en-US"/>
          </a:p>
        </p:txBody>
      </p:sp>
    </p:spTree>
    <p:extLst>
      <p:ext uri="{BB962C8B-B14F-4D97-AF65-F5344CB8AC3E}">
        <p14:creationId xmlns:p14="http://schemas.microsoft.com/office/powerpoint/2010/main" val="794249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4175752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3733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Gender stereotypical... need better example</a:t>
            </a:r>
          </a:p>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Tokens (words) in Chinese mega-document</a:t>
            </a:r>
          </a:p>
          <a:p>
            <a:r>
              <a:rPr lang="en-US" dirty="0"/>
              <a:t>3 tokens in </a:t>
            </a:r>
            <a:r>
              <a:rPr lang="en-US" dirty="0" err="1"/>
              <a:t>Japanesse</a:t>
            </a:r>
            <a:endParaRPr lang="en-US" dirty="0"/>
          </a:p>
          <a:p>
            <a:r>
              <a:rPr lang="en-US" dirty="0"/>
              <a:t>Chinese, Beijing, Shanghai, Macao, </a:t>
            </a:r>
          </a:p>
          <a:p>
            <a:r>
              <a:rPr lang="en-US" dirty="0"/>
              <a:t>Tokyo, Japan</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4192952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just use words now with Deep Learning?</a:t>
            </a:r>
          </a:p>
          <a:p>
            <a:r>
              <a:rPr lang="en-US" dirty="0"/>
              <a:t>Maybe? Size of corpus, model, etc...</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4137891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5474073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44</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Correct vs Not Correct – where do they come from?</a:t>
            </a:r>
          </a:p>
          <a:p>
            <a:r>
              <a:rPr lang="en-US" dirty="0">
                <a:latin typeface="Arial" charset="0"/>
                <a:ea typeface="ＭＳ Ｐゴシック" charset="0"/>
                <a:cs typeface="ＭＳ Ｐゴシック" charset="0"/>
              </a:rPr>
              <a:t>-human annotators / gold standard / ground truth</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Selected and Not Selected – where do they from?</a:t>
            </a:r>
          </a:p>
          <a:p>
            <a:r>
              <a:rPr lang="en-US" dirty="0">
                <a:latin typeface="Arial" charset="0"/>
                <a:ea typeface="ＭＳ Ｐゴシック" charset="0"/>
                <a:cs typeface="ＭＳ Ｐゴシック" charset="0"/>
              </a:rPr>
              <a:t> -your system</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-Definition False Positive, </a:t>
            </a:r>
            <a:r>
              <a:rPr lang="en-US" dirty="0" err="1">
                <a:latin typeface="Arial" charset="0"/>
                <a:ea typeface="ＭＳ Ｐゴシック" charset="0"/>
                <a:cs typeface="ＭＳ Ｐゴシック" charset="0"/>
              </a:rPr>
              <a:t>etc</a:t>
            </a:r>
            <a:r>
              <a:rPr lang="en-US" dirty="0">
                <a:latin typeface="Arial" charset="0"/>
                <a:ea typeface="ＭＳ Ｐゴシック" charset="0"/>
                <a:cs typeface="ＭＳ Ｐゴシック" charset="0"/>
              </a:rPr>
              <a:t>… (ask students for example with movie reviews)</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540846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45</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recall: what proportion of true entities did you get right?</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18041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ea typeface="ＭＳ Ｐゴシック" charset="0"/>
                <a:cs typeface="ＭＳ Ｐゴシック" charset="0"/>
              </a:rPr>
              <a:t>ASK STUDENTS HERE ABOUT WHY NOT TO USE ACCURACY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ea typeface="ＭＳ Ｐゴシック" charset="0"/>
                <a:cs typeface="ＭＳ Ｐゴシック" charset="0"/>
              </a:rPr>
              <a:t>-when class is unbalanced, results are misleading… (if TP &gt;&gt; TN or vice versa)</a:t>
            </a:r>
          </a:p>
        </p:txBody>
      </p:sp>
      <p:sp>
        <p:nvSpPr>
          <p:cNvPr id="4" name="Slide Number Placeholder 3"/>
          <p:cNvSpPr>
            <a:spLocks noGrp="1"/>
          </p:cNvSpPr>
          <p:nvPr>
            <p:ph type="sldNum" sz="quarter" idx="5"/>
          </p:nvPr>
        </p:nvSpPr>
        <p:spPr/>
        <p:txBody>
          <a:bodyPr/>
          <a:lstStyle/>
          <a:p>
            <a:fld id="{3EB9031F-EB71-7642-8F3C-6FDC1408CB92}" type="slidenum">
              <a:rPr lang="en-US" smtClean="0"/>
              <a:pPr/>
              <a:t>46</a:t>
            </a:fld>
            <a:endParaRPr lang="en-US"/>
          </a:p>
        </p:txBody>
      </p:sp>
    </p:spTree>
    <p:extLst>
      <p:ext uri="{BB962C8B-B14F-4D97-AF65-F5344CB8AC3E}">
        <p14:creationId xmlns:p14="http://schemas.microsoft.com/office/powerpoint/2010/main" val="1221060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47</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a combined measure: F-measure: weighted harmonic mean between precision and recall (formula below with alpha)</a:t>
            </a:r>
          </a:p>
          <a:p>
            <a:r>
              <a:rPr lang="en-US" dirty="0">
                <a:latin typeface="Arial" charset="0"/>
                <a:ea typeface="ＭＳ Ｐゴシック" charset="0"/>
                <a:cs typeface="ＭＳ Ｐゴシック" charset="0"/>
              </a:rPr>
              <a:t>-multiply numerator and denominator by 2PR</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[why weighted?  in some applications you may care more about P or R]</a:t>
            </a:r>
          </a:p>
          <a:p>
            <a:r>
              <a:rPr lang="en-US" dirty="0">
                <a:latin typeface="Arial" charset="0"/>
                <a:ea typeface="ＭＳ Ｐゴシック" charset="0"/>
                <a:cs typeface="ＭＳ Ｐゴシック" charset="0"/>
              </a:rPr>
              <a:t>[why harmonic?  it's conservative -- lower than </a:t>
            </a:r>
            <a:r>
              <a:rPr lang="en-US" dirty="0" err="1">
                <a:latin typeface="Arial" charset="0"/>
                <a:ea typeface="ＭＳ Ｐゴシック" charset="0"/>
                <a:cs typeface="ＭＳ Ｐゴシック" charset="0"/>
              </a:rPr>
              <a:t>arith</a:t>
            </a:r>
            <a:r>
              <a:rPr lang="en-US" dirty="0">
                <a:latin typeface="Arial" charset="0"/>
                <a:ea typeface="ＭＳ Ｐゴシック" charset="0"/>
                <a:cs typeface="ＭＳ Ｐゴシック" charset="0"/>
              </a:rPr>
              <a:t> or geo mean]</a:t>
            </a:r>
          </a:p>
          <a:p>
            <a:r>
              <a:rPr lang="en-US" dirty="0">
                <a:latin typeface="Arial" charset="0"/>
                <a:ea typeface="ＭＳ Ｐゴシック" charset="0"/>
                <a:cs typeface="ＭＳ Ｐゴシック" charset="0"/>
              </a:rPr>
              <a:t>[if P and R are far apart, F tends to be near lower value]</a:t>
            </a:r>
          </a:p>
          <a:p>
            <a:r>
              <a:rPr lang="en-US" dirty="0">
                <a:latin typeface="Arial" charset="0"/>
                <a:ea typeface="ＭＳ Ｐゴシック" charset="0"/>
                <a:cs typeface="ＭＳ Ｐゴシック" charset="0"/>
              </a:rPr>
              <a:t>[in order to do well on F1, need to do well on BOTH P and R]</a:t>
            </a:r>
          </a:p>
          <a:p>
            <a:r>
              <a:rPr lang="en-US" dirty="0">
                <a:latin typeface="Arial" charset="0"/>
                <a:ea typeface="ＭＳ Ｐゴシック" charset="0"/>
                <a:cs typeface="ＭＳ Ｐゴシック" charset="0"/>
              </a:rPr>
              <a:t>[this way, can't beat the system by being either too reluctant or too promiscuous]</a:t>
            </a:r>
          </a:p>
          <a:p>
            <a:endParaRPr lang="en-US" dirty="0">
              <a:latin typeface="Arial" charset="0"/>
              <a:ea typeface="ＭＳ Ｐゴシック" charset="0"/>
              <a:cs typeface="ＭＳ Ｐゴシック" charset="0"/>
            </a:endParaRP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 Values of b &gt;  1 favor recall, while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values of b &lt;  1 favor precision.</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Comment: when </a:t>
            </a:r>
            <a:r>
              <a:rPr lang="en-US" dirty="0" err="1">
                <a:latin typeface="Arial" charset="0"/>
                <a:ea typeface="ＭＳ Ｐゴシック" charset="0"/>
                <a:cs typeface="ＭＳ Ｐゴシック" charset="0"/>
              </a:rPr>
              <a:t>ppl</a:t>
            </a:r>
            <a:r>
              <a:rPr lang="en-US" dirty="0">
                <a:latin typeface="Arial" charset="0"/>
                <a:ea typeface="ＭＳ Ｐゴシック" charset="0"/>
                <a:cs typeface="ＭＳ Ｐゴシック" charset="0"/>
              </a:rPr>
              <a:t> say f-measure w/o specifying beta, they mean balanced, and this is by far the most common way of doing it</a:t>
            </a:r>
          </a:p>
        </p:txBody>
      </p:sp>
    </p:spTree>
    <p:extLst>
      <p:ext uri="{BB962C8B-B14F-4D97-AF65-F5344CB8AC3E}">
        <p14:creationId xmlns:p14="http://schemas.microsoft.com/office/powerpoint/2010/main" val="184809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x1 and x2 are what? Precision and Recall</a:t>
            </a:r>
          </a:p>
          <a:p>
            <a:r>
              <a:rPr lang="en-US" dirty="0"/>
              <a:t>Hardest to game, will be lower than AM or GM for unequal value pairs, try plugging in different values for precision and recall and see</a:t>
            </a:r>
          </a:p>
        </p:txBody>
      </p:sp>
      <p:sp>
        <p:nvSpPr>
          <p:cNvPr id="4" name="Slide Number Placeholder 3"/>
          <p:cNvSpPr>
            <a:spLocks noGrp="1"/>
          </p:cNvSpPr>
          <p:nvPr>
            <p:ph type="sldNum" sz="quarter" idx="5"/>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4139114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91714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50</a:t>
            </a:fld>
            <a:endParaRPr lang="en-US"/>
          </a:p>
        </p:txBody>
      </p:sp>
    </p:spTree>
    <p:extLst>
      <p:ext uri="{BB962C8B-B14F-4D97-AF65-F5344CB8AC3E}">
        <p14:creationId xmlns:p14="http://schemas.microsoft.com/office/powerpoint/2010/main" val="20103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Guergana</a:t>
            </a:r>
            <a:r>
              <a:rPr lang="en-US" dirty="0"/>
              <a:t> </a:t>
            </a:r>
            <a:r>
              <a:rPr lang="en-US" dirty="0" err="1"/>
              <a:t>Savova</a:t>
            </a:r>
            <a:endParaRPr lang="en-US" dirty="0"/>
          </a:p>
          <a:p>
            <a:r>
              <a:rPr lang="en-US" dirty="0"/>
              <a:t>Stephane </a:t>
            </a:r>
            <a:r>
              <a:rPr lang="en-US" dirty="0" err="1"/>
              <a:t>Meystre</a:t>
            </a:r>
            <a:endParaRPr lang="en-US" dirty="0"/>
          </a:p>
          <a:p>
            <a:r>
              <a:rPr lang="en-US" dirty="0"/>
              <a:t>Abstracts from 2010 to 2008</a:t>
            </a:r>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3521280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Multi-value classification – </a:t>
            </a:r>
            <a:r>
              <a:rPr lang="en-US"/>
              <a:t>livestock and hogs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51</a:t>
            </a:fld>
            <a:endParaRPr lang="en-US"/>
          </a:p>
        </p:txBody>
      </p:sp>
    </p:spTree>
    <p:extLst>
      <p:ext uri="{BB962C8B-B14F-4D97-AF65-F5344CB8AC3E}">
        <p14:creationId xmlns:p14="http://schemas.microsoft.com/office/powerpoint/2010/main" val="1357455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assigning poultry to wheat? Investigate…</a:t>
            </a:r>
          </a:p>
        </p:txBody>
      </p:sp>
      <p:sp>
        <p:nvSpPr>
          <p:cNvPr id="4" name="Slide Number Placeholder 3"/>
          <p:cNvSpPr>
            <a:spLocks noGrp="1"/>
          </p:cNvSpPr>
          <p:nvPr>
            <p:ph type="sldNum" sz="quarter" idx="5"/>
          </p:nvPr>
        </p:nvSpPr>
        <p:spPr/>
        <p:txBody>
          <a:bodyPr/>
          <a:lstStyle/>
          <a:p>
            <a:fld id="{3EB9031F-EB71-7642-8F3C-6FDC1408CB92}" type="slidenum">
              <a:rPr lang="en-US" smtClean="0"/>
              <a:pPr/>
              <a:t>52</a:t>
            </a:fld>
            <a:endParaRPr lang="en-US"/>
          </a:p>
        </p:txBody>
      </p:sp>
    </p:spTree>
    <p:extLst>
      <p:ext uri="{BB962C8B-B14F-4D97-AF65-F5344CB8AC3E}">
        <p14:creationId xmlns:p14="http://schemas.microsoft.com/office/powerpoint/2010/main" val="4245997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54</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10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4898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t>Not k-nearest neighbors is NOT k-means!</a:t>
            </a:r>
          </a:p>
          <a:p>
            <a:r>
              <a:rPr lang="en-US" dirty="0"/>
              <a:t>Any other classifier? Conditional Random Field? </a:t>
            </a:r>
          </a:p>
          <a:p>
            <a:r>
              <a:rPr lang="en-US" dirty="0"/>
              <a:t>Decision trees? Random forests? Gradient Boosting?</a:t>
            </a:r>
          </a:p>
        </p:txBody>
      </p:sp>
    </p:spTree>
    <p:extLst>
      <p:ext uri="{BB962C8B-B14F-4D97-AF65-F5344CB8AC3E}">
        <p14:creationId xmlns:p14="http://schemas.microsoft.com/office/powerpoint/2010/main" val="114515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141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used as baseline</a:t>
            </a:r>
          </a:p>
          <a:p>
            <a:r>
              <a:rPr lang="en-US" dirty="0"/>
              <a:t>Often replaced with “Bag of X” where X is some feature..</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244041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changes (delta?) in the bag of words representation between classes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2866260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4"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6.bin"/><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oleObject" Target="../embeddings/oleObject17.bin"/><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oleObject" Target="../embeddings/oleObject19.bin"/><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21.bin"/><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emf"/><Relationship Id="rId9" Type="http://schemas.openxmlformats.org/officeDocument/2006/relationships/image" Target="../media/image20.emf"/></Relationships>
</file>

<file path=ppt/slides/_rels/slide41.xml.rels><?xml version="1.0" encoding="UTF-8" standalone="yes"?>
<Relationships xmlns="http://schemas.openxmlformats.org/package/2006/relationships"><Relationship Id="rId3" Type="http://schemas.openxmlformats.org/officeDocument/2006/relationships/hyperlink" Target="http://spamassassin.apache.org/tests_3_3_x.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295953"/>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
        <p:nvSpPr>
          <p:cNvPr id="2" name="Rectangle 1">
            <a:extLst>
              <a:ext uri="{FF2B5EF4-FFF2-40B4-BE49-F238E27FC236}">
                <a16:creationId xmlns:a16="http://schemas.microsoft.com/office/drawing/2014/main" id="{C660AF05-6EA1-3B41-92B3-A5873E8970BF}"/>
              </a:ext>
            </a:extLst>
          </p:cNvPr>
          <p:cNvSpPr/>
          <p:nvPr/>
        </p:nvSpPr>
        <p:spPr>
          <a:xfrm>
            <a:off x="152400" y="4476750"/>
            <a:ext cx="8991600" cy="369332"/>
          </a:xfrm>
          <a:prstGeom prst="rect">
            <a:avLst/>
          </a:prstGeom>
        </p:spPr>
        <p:txBody>
          <a:bodyPr wrap="square">
            <a:spAutoFit/>
          </a:bodyPr>
          <a:lstStyle/>
          <a:p>
            <a:r>
              <a:rPr lang="en-US" sz="1800" dirty="0"/>
              <a:t>https://</a:t>
            </a:r>
            <a:r>
              <a:rPr lang="en-US" sz="1800" dirty="0" err="1"/>
              <a:t>web.stanford.edu</a:t>
            </a:r>
            <a:r>
              <a:rPr lang="en-US" sz="1800" dirty="0"/>
              <a:t>/~</a:t>
            </a:r>
            <a:r>
              <a:rPr lang="en-US" sz="1800" dirty="0" err="1"/>
              <a:t>jurafsky</a:t>
            </a:r>
            <a:r>
              <a:rPr lang="en-US" sz="1800" dirty="0"/>
              <a:t>/slp3/slides/4_NB_Apr_4_2021.pptx</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AND “have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a:t>
            </a:r>
            <a:r>
              <a:rPr lang="en-US" sz="2400" i="1" dirty="0">
                <a:solidFill>
                  <a:srgbClr val="FF0000"/>
                </a:solidFill>
                <a:latin typeface="Calibri" charset="0"/>
              </a:rPr>
              <a:t>: d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11</a:t>
            </a:fld>
            <a:endParaRPr lang="en-US"/>
          </a:p>
        </p:txBody>
      </p:sp>
    </p:spTree>
    <p:extLst>
      <p:ext uri="{BB962C8B-B14F-4D97-AF65-F5344CB8AC3E}">
        <p14:creationId xmlns:p14="http://schemas.microsoft.com/office/powerpoint/2010/main" val="309159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a:t>The Bag of Words Representation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pic>
        <p:nvPicPr>
          <p:cNvPr id="5" name="Picture 4" descr="bagofwords.pdf"/>
          <p:cNvPicPr>
            <a:picLocks noChangeAspect="1"/>
          </p:cNvPicPr>
          <p:nvPr/>
        </p:nvPicPr>
        <p:blipFill rotWithShape="1">
          <a:blip r:embed="rId3">
            <a:extLst>
              <a:ext uri="{28A0092B-C50C-407E-A947-70E740481C1C}">
                <a14:useLocalDpi xmlns:a14="http://schemas.microsoft.com/office/drawing/2010/main" val="0"/>
              </a:ext>
            </a:extLst>
          </a:blip>
          <a:srcRect l="1" r="72556"/>
          <a:stretch/>
        </p:blipFill>
        <p:spPr>
          <a:xfrm>
            <a:off x="304800" y="666750"/>
            <a:ext cx="2496312" cy="5143500"/>
          </a:xfrm>
          <a:prstGeom prst="rect">
            <a:avLst/>
          </a:prstGeom>
        </p:spPr>
      </p:pic>
      <p:pic>
        <p:nvPicPr>
          <p:cNvPr id="6" name="Picture 5" descr="bagofwords.pdf"/>
          <p:cNvPicPr>
            <a:picLocks noChangeAspect="1"/>
          </p:cNvPicPr>
          <p:nvPr/>
        </p:nvPicPr>
        <p:blipFill rotWithShape="1">
          <a:blip r:embed="rId3">
            <a:extLst>
              <a:ext uri="{28A0092B-C50C-407E-A947-70E740481C1C}">
                <a14:useLocalDpi xmlns:a14="http://schemas.microsoft.com/office/drawing/2010/main" val="0"/>
              </a:ext>
            </a:extLst>
          </a:blip>
          <a:srcRect l="72368" r="-2024"/>
          <a:stretch/>
        </p:blipFill>
        <p:spPr>
          <a:xfrm>
            <a:off x="6690021" y="742950"/>
            <a:ext cx="2377779" cy="4533900"/>
          </a:xfrm>
          <a:prstGeom prst="rect">
            <a:avLst/>
          </a:prstGeom>
        </p:spPr>
      </p:pic>
      <p:pic>
        <p:nvPicPr>
          <p:cNvPr id="7" name="Picture 6" descr="bagofwords.pdf"/>
          <p:cNvPicPr>
            <a:picLocks noChangeAspect="1"/>
          </p:cNvPicPr>
          <p:nvPr/>
        </p:nvPicPr>
        <p:blipFill rotWithShape="1">
          <a:blip r:embed="rId3">
            <a:extLst>
              <a:ext uri="{28A0092B-C50C-407E-A947-70E740481C1C}">
                <a14:useLocalDpi xmlns:a14="http://schemas.microsoft.com/office/drawing/2010/main" val="0"/>
              </a:ext>
            </a:extLst>
          </a:blip>
          <a:srcRect l="27128" r="27127"/>
          <a:stretch/>
        </p:blipFill>
        <p:spPr>
          <a:xfrm>
            <a:off x="2895600" y="819150"/>
            <a:ext cx="3667421" cy="4533900"/>
          </a:xfrm>
          <a:prstGeom prst="rect">
            <a:avLst/>
          </a:prstGeom>
        </p:spPr>
      </p:pic>
    </p:spTree>
    <p:extLst>
      <p:ext uri="{BB962C8B-B14F-4D97-AF65-F5344CB8AC3E}">
        <p14:creationId xmlns:p14="http://schemas.microsoft.com/office/powerpoint/2010/main" val="41305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381000" y="1733550"/>
            <a:ext cx="14477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seen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sweet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whimsical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Problems with multiplying lots of probs</a:t>
            </a:r>
          </a:p>
        </p:txBody>
      </p:sp>
      <p:sp>
        <p:nvSpPr>
          <p:cNvPr id="54276" name="Rectangle 3"/>
          <p:cNvSpPr>
            <a:spLocks noGrp="1" noChangeArrowheads="1"/>
          </p:cNvSpPr>
          <p:nvPr>
            <p:ph idx="1"/>
          </p:nvPr>
        </p:nvSpPr>
        <p:spPr>
          <a:xfrm>
            <a:off x="822960" y="1200150"/>
            <a:ext cx="8168640" cy="3657600"/>
          </a:xfrm>
        </p:spPr>
        <p:txBody>
          <a:bodyPr>
            <a:normAutofit fontScale="92500"/>
          </a:bodyPr>
          <a:lstStyle/>
          <a:p>
            <a:r>
              <a:rPr lang="en-US" sz="2400">
                <a:latin typeface="Calibri" charset="0"/>
              </a:rPr>
              <a:t>There's a problem with this:</a:t>
            </a:r>
          </a:p>
          <a:p>
            <a:endParaRPr lang="en-US" sz="2400">
              <a:latin typeface="Calibri" charset="0"/>
            </a:endParaRPr>
          </a:p>
          <a:p>
            <a:endParaRPr lang="en-US" sz="2400">
              <a:latin typeface="Calibri" charset="0"/>
            </a:endParaRPr>
          </a:p>
          <a:p>
            <a:endParaRPr lang="en-US" sz="2400">
              <a:latin typeface="Calibri" charset="0"/>
            </a:endParaRPr>
          </a:p>
          <a:p>
            <a:r>
              <a:rPr lang="en-US" sz="2200">
                <a:latin typeface="Calibri" charset="0"/>
              </a:rPr>
              <a:t>Multiplying lots of probabilities can result in floating-point underflow!</a:t>
            </a:r>
          </a:p>
          <a:p>
            <a:r>
              <a:rPr lang="en-US" sz="2200">
                <a:latin typeface="Calibri" charset="0"/>
              </a:rPr>
              <a:t>		.0006 * .0007 * .0009 * .01 * .5 * .000008….</a:t>
            </a:r>
          </a:p>
          <a:p>
            <a:r>
              <a:rPr lang="en-US" sz="2200">
                <a:latin typeface="Calibri" charset="0"/>
              </a:rPr>
              <a:t>Idea:   Use logs, because  log(</a:t>
            </a:r>
            <a:r>
              <a:rPr lang="en-US" sz="2200" i="1">
                <a:latin typeface="Calibri" charset="0"/>
              </a:rPr>
              <a:t>ab</a:t>
            </a:r>
            <a:r>
              <a:rPr lang="en-US" sz="2200">
                <a:latin typeface="Calibri" charset="0"/>
              </a:rPr>
              <a:t>) = log(</a:t>
            </a:r>
            <a:r>
              <a:rPr lang="en-US" sz="2200" i="1">
                <a:latin typeface="Calibri" charset="0"/>
              </a:rPr>
              <a:t>a</a:t>
            </a:r>
            <a:r>
              <a:rPr lang="en-US" sz="2200">
                <a:latin typeface="Calibri" charset="0"/>
              </a:rPr>
              <a:t>) + log(</a:t>
            </a:r>
            <a:r>
              <a:rPr lang="en-US" sz="2200" i="1">
                <a:latin typeface="Calibri" charset="0"/>
              </a:rPr>
              <a:t>b</a:t>
            </a:r>
            <a:r>
              <a:rPr lang="en-US" sz="2200">
                <a:latin typeface="Calibri" charset="0"/>
              </a:rPr>
              <a:t>)</a:t>
            </a:r>
          </a:p>
          <a:p>
            <a:r>
              <a:rPr lang="en-US" sz="2200">
                <a:latin typeface="Calibri" charset="0"/>
              </a:rPr>
              <a:t>		We'll sum logs of probabilities instead of multiplying probabilities!</a:t>
            </a:r>
          </a:p>
          <a:p>
            <a:endParaRPr lang="en-US" sz="2000">
              <a:latin typeface="Calibri" charset="0"/>
            </a:endParaRPr>
          </a:p>
          <a:p>
            <a:endParaRPr lang="en-US" sz="2000">
              <a:latin typeface="Calibri" charset="0"/>
            </a:endParaRPr>
          </a:p>
          <a:p>
            <a:endParaRPr lang="en-US" sz="2000">
              <a:latin typeface="Calibri" charset="0"/>
            </a:endParaRPr>
          </a:p>
        </p:txBody>
      </p:sp>
      <p:graphicFrame>
        <p:nvGraphicFramePr>
          <p:cNvPr id="5" name="Object 2">
            <a:extLst>
              <a:ext uri="{FF2B5EF4-FFF2-40B4-BE49-F238E27FC236}">
                <a16:creationId xmlns:a16="http://schemas.microsoft.com/office/drawing/2014/main" id="{8A740B1F-5B8B-4E44-83B7-29DC285E29EE}"/>
              </a:ext>
            </a:extLst>
          </p:cNvPr>
          <p:cNvGraphicFramePr>
            <a:graphicFrameLocks noChangeAspect="1"/>
          </p:cNvGraphicFramePr>
          <p:nvPr/>
        </p:nvGraphicFramePr>
        <p:xfrm>
          <a:off x="1943100" y="1809750"/>
          <a:ext cx="5257800" cy="959605"/>
        </p:xfrm>
        <a:graphic>
          <a:graphicData uri="http://schemas.openxmlformats.org/presentationml/2006/ole">
            <mc:AlternateContent xmlns:mc="http://schemas.openxmlformats.org/markup-compatibility/2006">
              <mc:Choice xmlns:v="urn:schemas-microsoft-com:vml" Requires="v">
                <p:oleObj name="Equation" r:id="rId2" imgW="2146300" imgH="393700" progId="Equation.3">
                  <p:embed/>
                </p:oleObj>
              </mc:Choice>
              <mc:Fallback>
                <p:oleObj name="Equation" r:id="rId2" imgW="2146300" imgH="393700" progId="Equation.3">
                  <p:embed/>
                  <p:pic>
                    <p:nvPicPr>
                      <p:cNvPr id="5" name="Object 2">
                        <a:extLst>
                          <a:ext uri="{FF2B5EF4-FFF2-40B4-BE49-F238E27FC236}">
                            <a16:creationId xmlns:a16="http://schemas.microsoft.com/office/drawing/2014/main" id="{8A740B1F-5B8B-4E44-83B7-29DC285E29EE}"/>
                          </a:ext>
                        </a:extLst>
                      </p:cNvPr>
                      <p:cNvPicPr>
                        <a:picLocks noChangeAspect="1" noChangeArrowheads="1"/>
                      </p:cNvPicPr>
                      <p:nvPr/>
                    </p:nvPicPr>
                    <p:blipFill>
                      <a:blip r:embed="rId3"/>
                      <a:srcRect/>
                      <a:stretch>
                        <a:fillRect/>
                      </a:stretch>
                    </p:blipFill>
                    <p:spPr bwMode="auto">
                      <a:xfrm>
                        <a:off x="1943100" y="1809750"/>
                        <a:ext cx="5257800" cy="95960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03607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We actually do everything in log space</a:t>
            </a:r>
          </a:p>
        </p:txBody>
      </p:sp>
      <p:sp>
        <p:nvSpPr>
          <p:cNvPr id="54276" name="Rectangle 3"/>
          <p:cNvSpPr>
            <a:spLocks noGrp="1" noChangeArrowheads="1"/>
          </p:cNvSpPr>
          <p:nvPr>
            <p:ph idx="1"/>
          </p:nvPr>
        </p:nvSpPr>
        <p:spPr>
          <a:xfrm>
            <a:off x="822960" y="1047750"/>
            <a:ext cx="8244840" cy="3976048"/>
          </a:xfrm>
        </p:spPr>
        <p:txBody>
          <a:bodyPr>
            <a:normAutofit/>
          </a:bodyPr>
          <a:lstStyle/>
          <a:p>
            <a:pPr marL="0" indent="0">
              <a:buNone/>
            </a:pPr>
            <a:r>
              <a:rPr lang="en-US" sz="2000">
                <a:latin typeface="Calibri" charset="0"/>
              </a:rPr>
              <a:t>Instead of this:</a:t>
            </a:r>
          </a:p>
          <a:p>
            <a:endParaRPr lang="en-US" sz="2000">
              <a:latin typeface="Calibri" charset="0"/>
            </a:endParaRPr>
          </a:p>
          <a:p>
            <a:pPr marL="0" indent="0">
              <a:buNone/>
            </a:pPr>
            <a:endParaRPr lang="en-US" sz="600">
              <a:latin typeface="Calibri" charset="0"/>
            </a:endParaRPr>
          </a:p>
          <a:p>
            <a:pPr marL="0" indent="0">
              <a:buNone/>
            </a:pPr>
            <a:r>
              <a:rPr lang="en-US" sz="2000">
                <a:latin typeface="Calibri" charset="0"/>
              </a:rPr>
              <a:t>This:</a:t>
            </a:r>
          </a:p>
          <a:p>
            <a:pPr marL="0" indent="0">
              <a:buNone/>
            </a:pPr>
            <a:endParaRPr lang="en-US" sz="1100">
              <a:latin typeface="Calibri" charset="0"/>
            </a:endParaRPr>
          </a:p>
          <a:p>
            <a:pPr marL="0" indent="0">
              <a:buNone/>
            </a:pPr>
            <a:r>
              <a:rPr lang="en-US" sz="2000">
                <a:latin typeface="Calibri" charset="0"/>
              </a:rPr>
              <a:t>Notes:</a:t>
            </a:r>
            <a:endParaRPr lang="en-US" sz="700">
              <a:latin typeface="Calibri" charset="0"/>
            </a:endParaRPr>
          </a:p>
          <a:p>
            <a:pPr marL="396875" lvl="1" indent="0">
              <a:buNone/>
            </a:pPr>
            <a:r>
              <a:rPr lang="en-US" sz="2000">
                <a:latin typeface="Calibri" charset="0"/>
              </a:rPr>
              <a:t>1) Taking log doesn't change the ranking of classes!</a:t>
            </a:r>
          </a:p>
          <a:p>
            <a:pPr marL="396875" lvl="1" indent="0">
              <a:buNone/>
            </a:pPr>
            <a:r>
              <a:rPr lang="en-US" sz="2000">
                <a:latin typeface="Calibri" charset="0"/>
              </a:rPr>
              <a:t>	The class with highest probability also has highest log probability!</a:t>
            </a:r>
          </a:p>
          <a:p>
            <a:pPr marL="396875" lvl="1" indent="0">
              <a:buNone/>
            </a:pPr>
            <a:r>
              <a:rPr lang="en-US" sz="2000">
                <a:latin typeface="Calibri" charset="0"/>
              </a:rPr>
              <a:t>2) It's a linear model:</a:t>
            </a:r>
          </a:p>
          <a:p>
            <a:pPr marL="396875" lvl="1" indent="0">
              <a:buNone/>
            </a:pPr>
            <a:r>
              <a:rPr lang="en-US" sz="2000">
                <a:latin typeface="Calibri" charset="0"/>
              </a:rPr>
              <a:t>	Just a max of a sum of weights: a </a:t>
            </a:r>
            <a:r>
              <a:rPr lang="en-US" sz="2000" b="1">
                <a:latin typeface="Calibri" charset="0"/>
              </a:rPr>
              <a:t>linear</a:t>
            </a:r>
            <a:r>
              <a:rPr lang="en-US" sz="2000">
                <a:latin typeface="Calibri" charset="0"/>
              </a:rPr>
              <a:t> function of the inputs</a:t>
            </a:r>
          </a:p>
          <a:p>
            <a:pPr marL="396875" lvl="1" indent="0">
              <a:buNone/>
            </a:pPr>
            <a:r>
              <a:rPr lang="en-US" sz="2000">
                <a:latin typeface="Calibri" charset="0"/>
              </a:rPr>
              <a:t>	So naive bayes is a </a:t>
            </a:r>
            <a:r>
              <a:rPr lang="en-US" sz="2000" b="1">
                <a:latin typeface="Calibri" charset="0"/>
              </a:rPr>
              <a:t>linear classifier</a:t>
            </a:r>
          </a:p>
        </p:txBody>
      </p:sp>
      <p:pic>
        <p:nvPicPr>
          <p:cNvPr id="6" name="Picture 5">
            <a:extLst>
              <a:ext uri="{FF2B5EF4-FFF2-40B4-BE49-F238E27FC236}">
                <a16:creationId xmlns:a16="http://schemas.microsoft.com/office/drawing/2014/main" id="{C5EBCC25-8AE3-C74C-91FF-A6535FA1994A}"/>
              </a:ext>
            </a:extLst>
          </p:cNvPr>
          <p:cNvPicPr>
            <a:picLocks noChangeAspect="1"/>
          </p:cNvPicPr>
          <p:nvPr/>
        </p:nvPicPr>
        <p:blipFill>
          <a:blip r:embed="rId2"/>
          <a:stretch>
            <a:fillRect/>
          </a:stretch>
        </p:blipFill>
        <p:spPr>
          <a:xfrm>
            <a:off x="2057400" y="1789669"/>
            <a:ext cx="5740399" cy="937646"/>
          </a:xfrm>
          <a:prstGeom prst="rect">
            <a:avLst/>
          </a:prstGeom>
        </p:spPr>
      </p:pic>
      <p:graphicFrame>
        <p:nvGraphicFramePr>
          <p:cNvPr id="5" name="Object 2">
            <a:extLst>
              <a:ext uri="{FF2B5EF4-FFF2-40B4-BE49-F238E27FC236}">
                <a16:creationId xmlns:a16="http://schemas.microsoft.com/office/drawing/2014/main" id="{8A740B1F-5B8B-4E44-83B7-29DC285E29EE}"/>
              </a:ext>
            </a:extLst>
          </p:cNvPr>
          <p:cNvGraphicFramePr>
            <a:graphicFrameLocks noChangeAspect="1"/>
          </p:cNvGraphicFramePr>
          <p:nvPr/>
        </p:nvGraphicFramePr>
        <p:xfrm>
          <a:off x="2853834" y="981748"/>
          <a:ext cx="3954492" cy="721737"/>
        </p:xfrm>
        <a:graphic>
          <a:graphicData uri="http://schemas.openxmlformats.org/presentationml/2006/ole">
            <mc:AlternateContent xmlns:mc="http://schemas.openxmlformats.org/markup-compatibility/2006">
              <mc:Choice xmlns:v="urn:schemas-microsoft-com:vml" Requires="v">
                <p:oleObj name="Equation" r:id="rId3" imgW="2146300" imgH="393700" progId="Equation.3">
                  <p:embed/>
                </p:oleObj>
              </mc:Choice>
              <mc:Fallback>
                <p:oleObj name="Equation" r:id="rId3" imgW="2146300" imgH="393700" progId="Equation.3">
                  <p:embed/>
                  <p:pic>
                    <p:nvPicPr>
                      <p:cNvPr id="5" name="Object 2">
                        <a:extLst>
                          <a:ext uri="{FF2B5EF4-FFF2-40B4-BE49-F238E27FC236}">
                            <a16:creationId xmlns:a16="http://schemas.microsoft.com/office/drawing/2014/main" id="{8A740B1F-5B8B-4E44-83B7-29DC285E29EE}"/>
                          </a:ext>
                        </a:extLst>
                      </p:cNvPr>
                      <p:cNvPicPr>
                        <a:picLocks noChangeAspect="1" noChangeArrowheads="1"/>
                      </p:cNvPicPr>
                      <p:nvPr/>
                    </p:nvPicPr>
                    <p:blipFill>
                      <a:blip r:embed="rId4"/>
                      <a:srcRect/>
                      <a:stretch>
                        <a:fillRect/>
                      </a:stretch>
                    </p:blipFill>
                    <p:spPr bwMode="auto">
                      <a:xfrm>
                        <a:off x="2853834" y="981748"/>
                        <a:ext cx="3954492" cy="721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832B95-5B70-3F40-B737-7F057106428C}"/>
              </a:ext>
            </a:extLst>
          </p:cNvPr>
          <p:cNvSpPr txBox="1"/>
          <p:nvPr/>
        </p:nvSpPr>
        <p:spPr>
          <a:xfrm>
            <a:off x="325925" y="4246075"/>
            <a:ext cx="184731" cy="461665"/>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3199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7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27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2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4163732170"/>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
        <p:nvSpPr>
          <p:cNvPr id="2" name="Rectangle 1">
            <a:extLst>
              <a:ext uri="{FF2B5EF4-FFF2-40B4-BE49-F238E27FC236}">
                <a16:creationId xmlns:a16="http://schemas.microsoft.com/office/drawing/2014/main" id="{CA6BE526-7F25-BD47-BE59-285DADE7E7A5}"/>
              </a:ext>
            </a:extLst>
          </p:cNvPr>
          <p:cNvSpPr/>
          <p:nvPr/>
        </p:nvSpPr>
        <p:spPr>
          <a:xfrm>
            <a:off x="6706720" y="3810420"/>
            <a:ext cx="329453" cy="461665"/>
          </a:xfrm>
          <a:prstGeom prst="rect">
            <a:avLst/>
          </a:prstGeom>
        </p:spPr>
        <p:txBody>
          <a:bodyPr wrap="square">
            <a:spAutoFit/>
          </a:bodyPr>
          <a:lstStyle/>
          <a:p>
            <a:r>
              <a:rPr lang="en-US" i="1" baseline="-25000" dirty="0">
                <a:latin typeface="Calibri"/>
                <a:ea typeface="ＭＳ Ｐゴシック" charset="-128"/>
                <a:cs typeface="Calibri"/>
              </a:rPr>
              <a:t>k</a:t>
            </a:r>
            <a:r>
              <a:rPr lang="en-US" i="1" dirty="0">
                <a:latin typeface="Calibri"/>
                <a:ea typeface="ＭＳ Ｐゴシック" charset="-128"/>
                <a:cs typeface="Calibri"/>
              </a:rPr>
              <a:t> </a:t>
            </a:r>
            <a:endParaRPr lang="en-US" dirty="0"/>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ED69B3-D5B3-574F-9818-F323E76C17EE}"/>
              </a:ext>
            </a:extLst>
          </p:cNvPr>
          <p:cNvSpPr>
            <a:spLocks noGrp="1"/>
          </p:cNvSpPr>
          <p:nvPr>
            <p:ph type="title"/>
          </p:nvPr>
        </p:nvSpPr>
        <p:spPr/>
        <p:txBody>
          <a:bodyPr/>
          <a:lstStyle/>
          <a:p>
            <a:r>
              <a:rPr lang="en-US"/>
              <a:t>Unknown words</a:t>
            </a:r>
          </a:p>
        </p:txBody>
      </p:sp>
      <p:sp>
        <p:nvSpPr>
          <p:cNvPr id="8" name="Content Placeholder 7">
            <a:extLst>
              <a:ext uri="{FF2B5EF4-FFF2-40B4-BE49-F238E27FC236}">
                <a16:creationId xmlns:a16="http://schemas.microsoft.com/office/drawing/2014/main" id="{273B1AD8-BC8F-A14C-8CC2-168C9A3E2FEB}"/>
              </a:ext>
            </a:extLst>
          </p:cNvPr>
          <p:cNvSpPr>
            <a:spLocks noGrp="1"/>
          </p:cNvSpPr>
          <p:nvPr>
            <p:ph idx="1"/>
          </p:nvPr>
        </p:nvSpPr>
        <p:spPr>
          <a:xfrm>
            <a:off x="822960" y="1200150"/>
            <a:ext cx="8016240" cy="3823648"/>
          </a:xfrm>
        </p:spPr>
        <p:txBody>
          <a:bodyPr>
            <a:normAutofit/>
          </a:bodyPr>
          <a:lstStyle/>
          <a:p>
            <a:r>
              <a:rPr lang="en-US" dirty="0"/>
              <a:t>What about unknown words hat appear in our test data but not in our training data or vocabulary?</a:t>
            </a:r>
          </a:p>
          <a:p>
            <a:r>
              <a:rPr lang="en-US" dirty="0"/>
              <a:t>We </a:t>
            </a:r>
            <a:r>
              <a:rPr lang="en-US" b="1" dirty="0"/>
              <a:t>ignore</a:t>
            </a:r>
            <a:r>
              <a:rPr lang="en-US" dirty="0"/>
              <a:t> them</a:t>
            </a:r>
          </a:p>
          <a:p>
            <a:pPr lvl="1"/>
            <a:r>
              <a:rPr lang="en-US" dirty="0"/>
              <a:t>Remove them from the test document!</a:t>
            </a:r>
          </a:p>
          <a:p>
            <a:pPr lvl="1"/>
            <a:r>
              <a:rPr lang="en-US" dirty="0"/>
              <a:t>Pretend they weren't there!</a:t>
            </a:r>
          </a:p>
          <a:p>
            <a:pPr lvl="1"/>
            <a:r>
              <a:rPr lang="en-US" dirty="0"/>
              <a:t>Don't include any probability for them at all!</a:t>
            </a:r>
          </a:p>
          <a:p>
            <a:r>
              <a:rPr lang="en-US" dirty="0"/>
              <a:t>Why don't we build an unknown word model?</a:t>
            </a:r>
          </a:p>
          <a:p>
            <a:pPr lvl="1"/>
            <a:r>
              <a:rPr lang="en-US" dirty="0"/>
              <a:t>It doesn't help: knowing which class has more unknown words is not generally helpful!</a:t>
            </a:r>
          </a:p>
          <a:p>
            <a:endParaRPr lang="en-US" dirty="0"/>
          </a:p>
        </p:txBody>
      </p:sp>
    </p:spTree>
    <p:extLst>
      <p:ext uri="{BB962C8B-B14F-4D97-AF65-F5344CB8AC3E}">
        <p14:creationId xmlns:p14="http://schemas.microsoft.com/office/powerpoint/2010/main" val="264932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1A0F-A7E2-5F4E-AF6A-7166F8DB212F}"/>
              </a:ext>
            </a:extLst>
          </p:cNvPr>
          <p:cNvSpPr>
            <a:spLocks noGrp="1"/>
          </p:cNvSpPr>
          <p:nvPr>
            <p:ph type="title"/>
          </p:nvPr>
        </p:nvSpPr>
        <p:spPr/>
        <p:txBody>
          <a:bodyPr/>
          <a:lstStyle/>
          <a:p>
            <a:r>
              <a:rPr lang="en-US"/>
              <a:t>Stop words</a:t>
            </a:r>
          </a:p>
        </p:txBody>
      </p:sp>
      <p:sp>
        <p:nvSpPr>
          <p:cNvPr id="3" name="Content Placeholder 2">
            <a:extLst>
              <a:ext uri="{FF2B5EF4-FFF2-40B4-BE49-F238E27FC236}">
                <a16:creationId xmlns:a16="http://schemas.microsoft.com/office/drawing/2014/main" id="{0D25C8EB-58F8-3245-846E-B538A745351C}"/>
              </a:ext>
            </a:extLst>
          </p:cNvPr>
          <p:cNvSpPr>
            <a:spLocks noGrp="1"/>
          </p:cNvSpPr>
          <p:nvPr>
            <p:ph idx="1"/>
          </p:nvPr>
        </p:nvSpPr>
        <p:spPr>
          <a:xfrm>
            <a:off x="822960" y="1200150"/>
            <a:ext cx="7940040" cy="3733800"/>
          </a:xfrm>
        </p:spPr>
        <p:txBody>
          <a:bodyPr>
            <a:normAutofit/>
          </a:bodyPr>
          <a:lstStyle/>
          <a:p>
            <a:r>
              <a:rPr lang="en-US"/>
              <a:t>Some systems ignore stop words</a:t>
            </a:r>
          </a:p>
          <a:p>
            <a:pPr lvl="1"/>
            <a:r>
              <a:rPr lang="en-US" b="1" dirty="0"/>
              <a:t>Stop words:</a:t>
            </a:r>
            <a:r>
              <a:rPr lang="en-US" dirty="0"/>
              <a:t> very frequent words like </a:t>
            </a:r>
            <a:r>
              <a:rPr lang="en-US" i="1" dirty="0"/>
              <a:t>the </a:t>
            </a:r>
            <a:r>
              <a:rPr lang="en-US" dirty="0"/>
              <a:t>and </a:t>
            </a:r>
            <a:r>
              <a:rPr lang="en-US" i="1" dirty="0"/>
              <a:t>a</a:t>
            </a:r>
            <a:r>
              <a:rPr lang="en-US" dirty="0"/>
              <a:t>.</a:t>
            </a:r>
          </a:p>
          <a:p>
            <a:pPr lvl="2"/>
            <a:r>
              <a:rPr lang="en-US" dirty="0"/>
              <a:t>Sort the vocabulary by word frequency in training set</a:t>
            </a:r>
          </a:p>
          <a:p>
            <a:pPr lvl="2"/>
            <a:r>
              <a:rPr lang="en-US" dirty="0"/>
              <a:t>Call the top 10 or 50 words the </a:t>
            </a:r>
            <a:r>
              <a:rPr lang="en-US" b="1" dirty="0" err="1"/>
              <a:t>stopword</a:t>
            </a:r>
            <a:r>
              <a:rPr lang="en-US" b="1" dirty="0"/>
              <a:t> list</a:t>
            </a:r>
            <a:r>
              <a:rPr lang="en-US" dirty="0"/>
              <a:t>.</a:t>
            </a:r>
          </a:p>
          <a:p>
            <a:pPr lvl="2"/>
            <a:r>
              <a:rPr lang="en-US" dirty="0"/>
              <a:t>Remove all stop words from both training and test sets</a:t>
            </a:r>
          </a:p>
          <a:p>
            <a:pPr lvl="3"/>
            <a:r>
              <a:rPr lang="en-US" sz="1800" dirty="0"/>
              <a:t>As if they were never there!</a:t>
            </a:r>
          </a:p>
          <a:p>
            <a:r>
              <a:rPr lang="en-US" dirty="0"/>
              <a:t>But removing stop words doesn't usually help</a:t>
            </a:r>
          </a:p>
          <a:p>
            <a:pPr marL="458788" lvl="1" indent="-279400">
              <a:buFont typeface="Arial" panose="020B0604020202020204" pitchFamily="34" charset="0"/>
              <a:buChar char="•"/>
            </a:pPr>
            <a:r>
              <a:rPr lang="en-US" dirty="0"/>
              <a:t>So in practice most NB algorithms use </a:t>
            </a:r>
            <a:r>
              <a:rPr lang="en-US" b="1" dirty="0"/>
              <a:t>all</a:t>
            </a:r>
            <a:r>
              <a:rPr lang="en-US" dirty="0"/>
              <a:t> words and </a:t>
            </a:r>
            <a:r>
              <a:rPr lang="en-US" b="1" dirty="0"/>
              <a:t>don't</a:t>
            </a:r>
            <a:r>
              <a:rPr lang="en-US" dirty="0"/>
              <a:t> use </a:t>
            </a:r>
            <a:r>
              <a:rPr lang="en-US" dirty="0" err="1"/>
              <a:t>stopword</a:t>
            </a:r>
            <a:r>
              <a:rPr lang="en-US" dirty="0"/>
              <a:t> lists</a:t>
            </a:r>
          </a:p>
          <a:p>
            <a:endParaRPr lang="en-US" dirty="0"/>
          </a:p>
        </p:txBody>
      </p:sp>
    </p:spTree>
    <p:extLst>
      <p:ext uri="{BB962C8B-B14F-4D97-AF65-F5344CB8AC3E}">
        <p14:creationId xmlns:p14="http://schemas.microsoft.com/office/powerpoint/2010/main" val="1665313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363664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0.05</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8" name="Object 2"/>
          <p:cNvGraphicFramePr>
            <a:graphicFrameLocks noChangeAspect="1"/>
          </p:cNvGraphicFramePr>
          <p:nvPr>
            <p:extLst>
              <p:ext uri="{D42A27DB-BD31-4B8C-83A1-F6EECF244321}">
                <p14:modId xmlns:p14="http://schemas.microsoft.com/office/powerpoint/2010/main" val="1980384640"/>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name="Equation" r:id="rId3" imgW="660400" imgH="393700" progId="Equation.3">
                  <p:embed/>
                </p:oleObj>
              </mc:Choice>
              <mc:Fallback>
                <p:oleObj name="Equation" r:id="rId3" imgW="660400" imgH="393700" progId="Equation.3">
                  <p:embed/>
                  <p:pic>
                    <p:nvPicPr>
                      <p:cNvPr id="0" name=""/>
                      <p:cNvPicPr>
                        <a:picLocks noChangeAspect="1" noChangeArrowheads="1"/>
                      </p:cNvPicPr>
                      <p:nvPr/>
                    </p:nvPicPr>
                    <p:blipFill>
                      <a:blip r:embed="rId4"/>
                      <a:srcRect/>
                      <a:stretch>
                        <a:fillRect/>
                      </a:stretch>
                    </p:blipFill>
                    <p:spPr bwMode="auto">
                      <a:xfrm>
                        <a:off x="1524000" y="306388"/>
                        <a:ext cx="1079500" cy="644525"/>
                      </a:xfrm>
                      <a:prstGeom prst="rect">
                        <a:avLst/>
                      </a:prstGeom>
                      <a:noFill/>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name="Equation" r:id="rId5" imgW="152280" imgH="126720" progId="Equation.3">
                  <p:embed/>
                </p:oleObj>
              </mc:Choice>
              <mc:Fallback>
                <p:oleObj name="Equation" r:id="rId5" imgW="15228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6" name="Object 2">
            <a:extLst>
              <a:ext uri="{FF2B5EF4-FFF2-40B4-BE49-F238E27FC236}">
                <a16:creationId xmlns:a16="http://schemas.microsoft.com/office/drawing/2014/main" id="{2B4E2B62-65D4-6E48-89C9-781790476BBA}"/>
              </a:ext>
            </a:extLst>
          </p:cNvPr>
          <p:cNvGraphicFramePr>
            <a:graphicFrameLocks noChangeAspect="1"/>
          </p:cNvGraphicFramePr>
          <p:nvPr>
            <p:extLst>
              <p:ext uri="{D42A27DB-BD31-4B8C-83A1-F6EECF244321}">
                <p14:modId xmlns:p14="http://schemas.microsoft.com/office/powerpoint/2010/main" val="3869868826"/>
              </p:ext>
            </p:extLst>
          </p:nvPr>
        </p:nvGraphicFramePr>
        <p:xfrm>
          <a:off x="41857" y="1027709"/>
          <a:ext cx="2466393" cy="823781"/>
        </p:xfrm>
        <a:graphic>
          <a:graphicData uri="http://schemas.openxmlformats.org/presentationml/2006/ole">
            <mc:AlternateContent xmlns:mc="http://schemas.openxmlformats.org/markup-compatibility/2006">
              <mc:Choice xmlns:v="urn:schemas-microsoft-com:vml" Requires="v">
                <p:oleObj name="Equation" r:id="rId8" imgW="1739900" imgH="584200" progId="Equation.3">
                  <p:embed/>
                </p:oleObj>
              </mc:Choice>
              <mc:Fallback>
                <p:oleObj name="Equation" r:id="rId8" imgW="1739900" imgH="584200" progId="Equation.3">
                  <p:embed/>
                  <p:pic>
                    <p:nvPicPr>
                      <p:cNvPr id="60" name="Object 2"/>
                      <p:cNvPicPr>
                        <a:picLocks noChangeAspect="1" noChangeArrowheads="1"/>
                      </p:cNvPicPr>
                      <p:nvPr/>
                    </p:nvPicPr>
                    <p:blipFill>
                      <a:blip r:embed="rId9"/>
                      <a:srcRect/>
                      <a:stretch>
                        <a:fillRect/>
                      </a:stretch>
                    </p:blipFill>
                    <p:spPr bwMode="auto">
                      <a:xfrm>
                        <a:off x="41857" y="1027709"/>
                        <a:ext cx="2466393" cy="823781"/>
                      </a:xfrm>
                      <a:prstGeom prst="rect">
                        <a:avLst/>
                      </a:prstGeom>
                      <a:noFill/>
                      <a:ln>
                        <a:noFill/>
                      </a:ln>
                      <a:effectLst/>
                    </p:spPr>
                  </p:pic>
                </p:oleObj>
              </mc:Fallback>
            </mc:AlternateContent>
          </a:graphicData>
        </a:graphic>
      </p:graphicFrame>
      <p:sp>
        <p:nvSpPr>
          <p:cNvPr id="2" name="TextBox 1">
            <a:extLst>
              <a:ext uri="{FF2B5EF4-FFF2-40B4-BE49-F238E27FC236}">
                <a16:creationId xmlns:a16="http://schemas.microsoft.com/office/drawing/2014/main" id="{11226104-8247-AA56-D863-E0E563103A45}"/>
              </a:ext>
            </a:extLst>
          </p:cNvPr>
          <p:cNvSpPr txBox="1"/>
          <p:nvPr/>
        </p:nvSpPr>
        <p:spPr>
          <a:xfrm>
            <a:off x="2286000" y="982733"/>
            <a:ext cx="444500" cy="369332"/>
          </a:xfrm>
          <a:prstGeom prst="rect">
            <a:avLst/>
          </a:prstGeom>
          <a:noFill/>
        </p:spPr>
        <p:txBody>
          <a:bodyPr wrap="square" rtlCol="0">
            <a:spAutoFit/>
          </a:bodyPr>
          <a:lstStyle/>
          <a:p>
            <a:r>
              <a:rPr lang="en-US" sz="1800" dirty="0">
                <a:latin typeface="+mn-lt"/>
              </a:rPr>
              <a:t>+1</a:t>
            </a:r>
          </a:p>
        </p:txBody>
      </p:sp>
      <p:sp>
        <p:nvSpPr>
          <p:cNvPr id="3" name="TextBox 2">
            <a:extLst>
              <a:ext uri="{FF2B5EF4-FFF2-40B4-BE49-F238E27FC236}">
                <a16:creationId xmlns:a16="http://schemas.microsoft.com/office/drawing/2014/main" id="{7E4711E5-523C-CCD5-2570-1CFBD0CA14BE}"/>
              </a:ext>
            </a:extLst>
          </p:cNvPr>
          <p:cNvSpPr txBox="1"/>
          <p:nvPr/>
        </p:nvSpPr>
        <p:spPr>
          <a:xfrm>
            <a:off x="2356801" y="1319799"/>
            <a:ext cx="912498" cy="369332"/>
          </a:xfrm>
          <a:prstGeom prst="rect">
            <a:avLst/>
          </a:prstGeom>
          <a:noFill/>
        </p:spPr>
        <p:txBody>
          <a:bodyPr wrap="square" rtlCol="0">
            <a:spAutoFit/>
          </a:bodyPr>
          <a:lstStyle/>
          <a:p>
            <a:r>
              <a:rPr lang="en-US" sz="1800" dirty="0">
                <a:latin typeface="+mn-lt"/>
              </a:rPr>
              <a:t>+|V|</a:t>
            </a:r>
          </a:p>
        </p:txBody>
      </p:sp>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p:tgtEl>
                                          <p:spTgt spid="26"/>
                                        </p:tgtEl>
                                        <p:attrNameLst>
                                          <p:attrName>ppt_y</p:attrName>
                                        </p:attrNameLst>
                                      </p:cBhvr>
                                      <p:tavLst>
                                        <p:tav tm="0">
                                          <p:val>
                                            <p:strVal val="#ppt_y+#ppt_h*1.125000"/>
                                          </p:val>
                                        </p:tav>
                                        <p:tav tm="100000">
                                          <p:val>
                                            <p:strVal val="#ppt_y"/>
                                          </p:val>
                                        </p:tav>
                                      </p:tavLst>
                                    </p:anim>
                                    <p:animEffect transition="in" filter="wipe(up)">
                                      <p:cBhvr>
                                        <p:cTn id="46" dur="500"/>
                                        <p:tgtEl>
                                          <p:spTgt spid="26"/>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p:tgtEl>
                                          <p:spTgt spid="3"/>
                                        </p:tgtEl>
                                        <p:attrNameLst>
                                          <p:attrName>ppt_y</p:attrName>
                                        </p:attrNameLst>
                                      </p:cBhvr>
                                      <p:tavLst>
                                        <p:tav tm="0">
                                          <p:val>
                                            <p:strVal val="#ppt_y+#ppt_h*1.125000"/>
                                          </p:val>
                                        </p:tav>
                                        <p:tav tm="100000">
                                          <p:val>
                                            <p:strVal val="#ppt_y"/>
                                          </p:val>
                                        </p:tav>
                                      </p:tavLst>
                                    </p:anim>
                                    <p:animEffect transition="in" filter="wipe(up)">
                                      <p:cBhvr>
                                        <p:cTn id="50" dur="500"/>
                                        <p:tgtEl>
                                          <p:spTgt spid="3"/>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p:tgtEl>
                                          <p:spTgt spid="2"/>
                                        </p:tgtEl>
                                        <p:attrNameLst>
                                          <p:attrName>ppt_y</p:attrName>
                                        </p:attrNameLst>
                                      </p:cBhvr>
                                      <p:tavLst>
                                        <p:tav tm="0">
                                          <p:val>
                                            <p:strVal val="#ppt_y+#ppt_h*1.125000"/>
                                          </p:val>
                                        </p:tav>
                                        <p:tav tm="100000">
                                          <p:val>
                                            <p:strVal val="#ppt_y"/>
                                          </p:val>
                                        </p:tav>
                                      </p:tavLst>
                                    </p:anim>
                                    <p:animEffect transition="in" filter="wipe(up)">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81000"/>
            <a:ext cx="8153400" cy="742950"/>
          </a:xfrm>
        </p:spPr>
        <p:txBody>
          <a:bodyPr/>
          <a:lstStyle/>
          <a:p>
            <a:r>
              <a:rPr lang="en-GB" dirty="0"/>
              <a:t>Na</a:t>
            </a:r>
            <a:r>
              <a:rPr lang="fr-FR" dirty="0" err="1"/>
              <a:t>ï</a:t>
            </a:r>
            <a:r>
              <a:rPr lang="en-GB" dirty="0" err="1"/>
              <a:t>ve</a:t>
            </a:r>
            <a:r>
              <a:rPr lang="en-GB" dirty="0"/>
              <a:t> Bayes in Spam Filtering – Not Just Words</a:t>
            </a:r>
            <a:endParaRPr lang="en-US" dirty="0"/>
          </a:p>
        </p:txBody>
      </p:sp>
      <p:sp>
        <p:nvSpPr>
          <p:cNvPr id="74755" name="Rectangle 3"/>
          <p:cNvSpPr>
            <a:spLocks noGrp="1" noChangeArrowheads="1"/>
          </p:cNvSpPr>
          <p:nvPr>
            <p:ph sz="quarter" idx="1"/>
          </p:nvPr>
        </p:nvSpPr>
        <p:spPr/>
        <p:txBody>
          <a:bodyPr/>
          <a:lstStyle/>
          <a:p>
            <a:r>
              <a:rPr lang="en-US" dirty="0" err="1">
                <a:latin typeface="Calibri" charset="0"/>
              </a:rPr>
              <a:t>SpamAssassin</a:t>
            </a:r>
            <a:r>
              <a:rPr lang="en-US" dirty="0">
                <a:latin typeface="Calibri" charset="0"/>
              </a:rPr>
              <a:t> Features:</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3"/>
              </a:rPr>
              <a:t>http://spamassassin.apache.org/tests_3_3_x.html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066800" y="438150"/>
            <a:ext cx="7467600" cy="742950"/>
          </a:xfrm>
        </p:spPr>
        <p:txBody>
          <a:bodyPr/>
          <a:lstStyle/>
          <a:p>
            <a:pPr eaLnBrk="1" hangingPunct="1"/>
            <a:r>
              <a:rPr lang="en-US" dirty="0">
                <a:ea typeface="ＭＳ Ｐゴシック" charset="0"/>
                <a:cs typeface="ＭＳ Ｐゴシック" charset="0"/>
              </a:rPr>
              <a:t>The 2-by-2 Contingency Table</a:t>
            </a:r>
          </a:p>
        </p:txBody>
      </p:sp>
      <p:graphicFrame>
        <p:nvGraphicFramePr>
          <p:cNvPr id="4" name="Group 4">
            <a:extLst>
              <a:ext uri="{FF2B5EF4-FFF2-40B4-BE49-F238E27FC236}">
                <a16:creationId xmlns:a16="http://schemas.microsoft.com/office/drawing/2014/main" id="{1C2DA9CD-4DF0-164F-81C7-C749D390FD3A}"/>
              </a:ext>
            </a:extLst>
          </p:cNvPr>
          <p:cNvGraphicFramePr>
            <a:graphicFrameLocks noGrp="1"/>
          </p:cNvGraphicFramePr>
          <p:nvPr>
            <p:extLst>
              <p:ext uri="{D42A27DB-BD31-4B8C-83A1-F6EECF244321}">
                <p14:modId xmlns:p14="http://schemas.microsoft.com/office/powerpoint/2010/main" val="3424286570"/>
              </p:ext>
            </p:extLst>
          </p:nvPr>
        </p:nvGraphicFramePr>
        <p:xfrm>
          <a:off x="1066800" y="180975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TN</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2710087727"/>
              </p:ext>
            </p:extLst>
          </p:nvPr>
        </p:nvGraphicFramePr>
        <p:xfrm>
          <a:off x="1219200" y="3019425"/>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TN</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F97F67-4F19-EF4A-849D-40191F8B2C16}"/>
              </a:ext>
            </a:extLst>
          </p:cNvPr>
          <p:cNvSpPr>
            <a:spLocks noGrp="1"/>
          </p:cNvSpPr>
          <p:nvPr>
            <p:ph type="title"/>
          </p:nvPr>
        </p:nvSpPr>
        <p:spPr>
          <a:xfrm>
            <a:off x="1447800" y="84609"/>
            <a:ext cx="5029200" cy="742950"/>
          </a:xfrm>
        </p:spPr>
        <p:txBody>
          <a:bodyPr/>
          <a:lstStyle/>
          <a:p>
            <a:r>
              <a:rPr lang="en-US" dirty="0"/>
              <a:t>Wikipedia – Related terms</a:t>
            </a:r>
          </a:p>
        </p:txBody>
      </p:sp>
      <p:pic>
        <p:nvPicPr>
          <p:cNvPr id="10" name="Content Placeholder 9">
            <a:extLst>
              <a:ext uri="{FF2B5EF4-FFF2-40B4-BE49-F238E27FC236}">
                <a16:creationId xmlns:a16="http://schemas.microsoft.com/office/drawing/2014/main" id="{9A713964-69BE-854B-BEF9-9CB1BFB6B7B6}"/>
              </a:ext>
            </a:extLst>
          </p:cNvPr>
          <p:cNvPicPr>
            <a:picLocks noGrp="1" noChangeAspect="1"/>
          </p:cNvPicPr>
          <p:nvPr>
            <p:ph sz="half" idx="1"/>
          </p:nvPr>
        </p:nvPicPr>
        <p:blipFill>
          <a:blip r:embed="rId3"/>
          <a:stretch>
            <a:fillRect/>
          </a:stretch>
        </p:blipFill>
        <p:spPr>
          <a:xfrm>
            <a:off x="304800" y="1592094"/>
            <a:ext cx="3810000" cy="2816561"/>
          </a:xfrm>
          <a:prstGeom prst="rect">
            <a:avLst/>
          </a:prstGeom>
        </p:spPr>
      </p:pic>
      <p:pic>
        <p:nvPicPr>
          <p:cNvPr id="11" name="Content Placeholder 10">
            <a:extLst>
              <a:ext uri="{FF2B5EF4-FFF2-40B4-BE49-F238E27FC236}">
                <a16:creationId xmlns:a16="http://schemas.microsoft.com/office/drawing/2014/main" id="{3EC6E98E-6C87-7146-9BBE-65AC94E0C38A}"/>
              </a:ext>
            </a:extLst>
          </p:cNvPr>
          <p:cNvPicPr>
            <a:picLocks noGrp="1" noChangeAspect="1"/>
          </p:cNvPicPr>
          <p:nvPr>
            <p:ph sz="half" idx="2"/>
          </p:nvPr>
        </p:nvPicPr>
        <p:blipFill>
          <a:blip r:embed="rId4"/>
          <a:stretch>
            <a:fillRect/>
          </a:stretch>
        </p:blipFill>
        <p:spPr>
          <a:xfrm>
            <a:off x="4347916" y="1314450"/>
            <a:ext cx="3648567" cy="3371850"/>
          </a:xfrm>
          <a:prstGeom prst="rect">
            <a:avLst/>
          </a:prstGeom>
        </p:spPr>
      </p:pic>
      <p:sp>
        <p:nvSpPr>
          <p:cNvPr id="12" name="Rectangle 11">
            <a:extLst>
              <a:ext uri="{FF2B5EF4-FFF2-40B4-BE49-F238E27FC236}">
                <a16:creationId xmlns:a16="http://schemas.microsoft.com/office/drawing/2014/main" id="{9DE919D8-4AA4-6A4F-958A-C8CEB6A8797D}"/>
              </a:ext>
            </a:extLst>
          </p:cNvPr>
          <p:cNvSpPr/>
          <p:nvPr/>
        </p:nvSpPr>
        <p:spPr>
          <a:xfrm>
            <a:off x="308811" y="827559"/>
            <a:ext cx="8763000" cy="461665"/>
          </a:xfrm>
          <a:prstGeom prst="rect">
            <a:avLst/>
          </a:prstGeom>
        </p:spPr>
        <p:txBody>
          <a:bodyPr wrap="square">
            <a:spAutoFit/>
          </a:bodyPr>
          <a:lstStyle/>
          <a:p>
            <a:r>
              <a:rPr lang="en-US" dirty="0"/>
              <a:t>https://</a:t>
            </a:r>
            <a:r>
              <a:rPr lang="en-US" dirty="0" err="1"/>
              <a:t>en.wikipedia.org</a:t>
            </a:r>
            <a:r>
              <a:rPr lang="en-US" dirty="0"/>
              <a:t>/wiki/</a:t>
            </a:r>
            <a:r>
              <a:rPr lang="en-US" dirty="0" err="1"/>
              <a:t>Precision_and_recall</a:t>
            </a:r>
            <a:endParaRPr lang="en-US" dirty="0"/>
          </a:p>
        </p:txBody>
      </p:sp>
    </p:spTree>
    <p:extLst>
      <p:ext uri="{BB962C8B-B14F-4D97-AF65-F5344CB8AC3E}">
        <p14:creationId xmlns:p14="http://schemas.microsoft.com/office/powerpoint/2010/main" val="2944307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a:xfrm>
            <a:off x="304800" y="1133475"/>
            <a:ext cx="8534400" cy="3333750"/>
          </a:xfrm>
        </p:spPr>
        <p:txBody>
          <a:bodyPr/>
          <a:lstStyle/>
          <a:p>
            <a:r>
              <a:rPr lang="en-US" dirty="0"/>
              <a:t>A combined measure that assesses the P/R tradeoff is F measure (</a:t>
            </a:r>
            <a:r>
              <a:rPr lang="en-US" b="1" dirty="0"/>
              <a:t>weighted</a:t>
            </a:r>
            <a:r>
              <a:rPr lang="en-US" dirty="0"/>
              <a:t> </a:t>
            </a:r>
            <a:r>
              <a:rPr lang="en-US" b="1" dirty="0"/>
              <a:t>harmonic</a:t>
            </a:r>
            <a:r>
              <a:rPr lang="en-US" dirty="0"/>
              <a:t> mean):</a:t>
            </a:r>
          </a:p>
          <a:p>
            <a:pPr marL="0" indent="0">
              <a:buNone/>
            </a:pPr>
            <a:endParaRPr lang="en-US" dirty="0"/>
          </a:p>
          <a:p>
            <a:r>
              <a:rPr lang="en-US" dirty="0"/>
              <a:t>Why weighted mean?</a:t>
            </a:r>
          </a:p>
          <a:p>
            <a:pPr lvl="1"/>
            <a:r>
              <a:rPr lang="en-US" dirty="0"/>
              <a:t>People usually use balanced F1 measure</a:t>
            </a:r>
          </a:p>
          <a:p>
            <a:pPr lvl="2"/>
            <a:r>
              <a:rPr lang="en-US" dirty="0"/>
              <a:t>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p>
          <a:p>
            <a:r>
              <a:rPr lang="en-US" dirty="0"/>
              <a:t>Why harmonic mean?</a:t>
            </a:r>
          </a:p>
          <a:p>
            <a:pPr lvl="1"/>
            <a:r>
              <a:rPr lang="en-US" dirty="0"/>
              <a:t>Very conservative average (least of the 3 Pythagorean means)</a:t>
            </a:r>
          </a:p>
          <a:p>
            <a:pPr marL="457200" lvl="1" indent="0">
              <a:buNone/>
            </a:pP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3366549460"/>
              </p:ext>
            </p:extLst>
          </p:nvPr>
        </p:nvGraphicFramePr>
        <p:xfrm>
          <a:off x="4541520" y="1733550"/>
          <a:ext cx="4191000" cy="1219200"/>
        </p:xfrm>
        <a:graphic>
          <a:graphicData uri="http://schemas.openxmlformats.org/presentationml/2006/ole">
            <mc:AlternateContent xmlns:mc="http://schemas.openxmlformats.org/markup-compatibility/2006">
              <mc:Choice xmlns:v="urn:schemas-microsoft-com:vml" Requires="v">
                <p:oleObj name="Equation" r:id="rId3" imgW="2084400" imgH="594000" progId="Equation.3">
                  <p:embed/>
                </p:oleObj>
              </mc:Choice>
              <mc:Fallback>
                <p:oleObj name="Equation" r:id="rId3" imgW="2084400" imgH="59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520" y="1733550"/>
                        <a:ext cx="4191000" cy="1219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xEl>
                                              <p:pRg st="3" end="3"/>
                                            </p:txEl>
                                          </p:spTgt>
                                        </p:tgtEl>
                                        <p:attrNameLst>
                                          <p:attrName>style.visibility</p:attrName>
                                        </p:attrNameLst>
                                      </p:cBhvr>
                                      <p:to>
                                        <p:strVal val="visible"/>
                                      </p:to>
                                    </p:set>
                                    <p:anim calcmode="lin" valueType="num">
                                      <p:cBhvr additive="base">
                                        <p:cTn id="7" dur="500" fill="hold"/>
                                        <p:tgtEl>
                                          <p:spTgt spid="6758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6">
                                            <p:txEl>
                                              <p:pRg st="4" end="4"/>
                                            </p:txEl>
                                          </p:spTgt>
                                        </p:tgtEl>
                                        <p:attrNameLst>
                                          <p:attrName>style.visibility</p:attrName>
                                        </p:attrNameLst>
                                      </p:cBhvr>
                                      <p:to>
                                        <p:strVal val="visible"/>
                                      </p:to>
                                    </p:set>
                                    <p:anim calcmode="lin" valueType="num">
                                      <p:cBhvr additive="base">
                                        <p:cTn id="11" dur="500" fill="hold"/>
                                        <p:tgtEl>
                                          <p:spTgt spid="6758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7586">
                                            <p:txEl>
                                              <p:pRg st="5" end="5"/>
                                            </p:txEl>
                                          </p:spTgt>
                                        </p:tgtEl>
                                        <p:attrNameLst>
                                          <p:attrName>style.visibility</p:attrName>
                                        </p:attrNameLst>
                                      </p:cBhvr>
                                      <p:to>
                                        <p:strVal val="visible"/>
                                      </p:to>
                                    </p:set>
                                    <p:anim calcmode="lin" valueType="num">
                                      <p:cBhvr additive="base">
                                        <p:cTn id="17" dur="500" fill="hold"/>
                                        <p:tgtEl>
                                          <p:spTgt spid="6758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6">
                                            <p:txEl>
                                              <p:pRg st="6" end="6"/>
                                            </p:txEl>
                                          </p:spTgt>
                                        </p:tgtEl>
                                        <p:attrNameLst>
                                          <p:attrName>style.visibility</p:attrName>
                                        </p:attrNameLst>
                                      </p:cBhvr>
                                      <p:to>
                                        <p:strVal val="visible"/>
                                      </p:to>
                                    </p:set>
                                    <p:anim calcmode="lin" valueType="num">
                                      <p:cBhvr additive="base">
                                        <p:cTn id="23" dur="500" fill="hold"/>
                                        <p:tgtEl>
                                          <p:spTgt spid="6758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0140-5417-E24B-8E53-E7BF86D6925D}"/>
              </a:ext>
            </a:extLst>
          </p:cNvPr>
          <p:cNvSpPr>
            <a:spLocks noGrp="1"/>
          </p:cNvSpPr>
          <p:nvPr>
            <p:ph type="title"/>
          </p:nvPr>
        </p:nvSpPr>
        <p:spPr/>
        <p:txBody>
          <a:bodyPr/>
          <a:lstStyle/>
          <a:p>
            <a:r>
              <a:rPr lang="en-US" dirty="0"/>
              <a:t>Harmonic Mean</a:t>
            </a:r>
          </a:p>
        </p:txBody>
      </p:sp>
      <p:pic>
        <p:nvPicPr>
          <p:cNvPr id="5" name="Content Placeholder 4">
            <a:extLst>
              <a:ext uri="{FF2B5EF4-FFF2-40B4-BE49-F238E27FC236}">
                <a16:creationId xmlns:a16="http://schemas.microsoft.com/office/drawing/2014/main" id="{A0AA117E-2BD3-C040-BF66-C4F9D056136E}"/>
              </a:ext>
            </a:extLst>
          </p:cNvPr>
          <p:cNvPicPr>
            <a:picLocks noGrp="1" noChangeAspect="1"/>
          </p:cNvPicPr>
          <p:nvPr>
            <p:ph idx="1"/>
          </p:nvPr>
        </p:nvPicPr>
        <p:blipFill>
          <a:blip r:embed="rId3"/>
          <a:stretch>
            <a:fillRect/>
          </a:stretch>
        </p:blipFill>
        <p:spPr>
          <a:xfrm>
            <a:off x="432509" y="1955800"/>
            <a:ext cx="6730291" cy="2214563"/>
          </a:xfrm>
          <a:prstGeom prst="rect">
            <a:avLst/>
          </a:prstGeom>
        </p:spPr>
      </p:pic>
      <p:sp>
        <p:nvSpPr>
          <p:cNvPr id="4" name="Slide Number Placeholder 3">
            <a:extLst>
              <a:ext uri="{FF2B5EF4-FFF2-40B4-BE49-F238E27FC236}">
                <a16:creationId xmlns:a16="http://schemas.microsoft.com/office/drawing/2014/main" id="{67F99F2C-E75E-AF41-994E-FD556E04805D}"/>
              </a:ext>
            </a:extLst>
          </p:cNvPr>
          <p:cNvSpPr>
            <a:spLocks noGrp="1"/>
          </p:cNvSpPr>
          <p:nvPr>
            <p:ph type="sldNum" sz="quarter" idx="12"/>
          </p:nvPr>
        </p:nvSpPr>
        <p:spPr/>
        <p:txBody>
          <a:bodyPr/>
          <a:lstStyle/>
          <a:p>
            <a:fld id="{10F35DC5-7E65-8247-99AB-4E984F8A921E}" type="slidenum">
              <a:rPr lang="en-US" smtClean="0"/>
              <a:pPr/>
              <a:t>48</a:t>
            </a:fld>
            <a:endParaRPr lang="en-US"/>
          </a:p>
        </p:txBody>
      </p:sp>
      <p:sp>
        <p:nvSpPr>
          <p:cNvPr id="6" name="Rectangle 5">
            <a:extLst>
              <a:ext uri="{FF2B5EF4-FFF2-40B4-BE49-F238E27FC236}">
                <a16:creationId xmlns:a16="http://schemas.microsoft.com/office/drawing/2014/main" id="{69F9D18F-5498-9145-9AFE-739F2CD33805}"/>
              </a:ext>
            </a:extLst>
          </p:cNvPr>
          <p:cNvSpPr/>
          <p:nvPr/>
        </p:nvSpPr>
        <p:spPr>
          <a:xfrm>
            <a:off x="432509" y="4221413"/>
            <a:ext cx="8788400" cy="461665"/>
          </a:xfrm>
          <a:prstGeom prst="rect">
            <a:avLst/>
          </a:prstGeom>
        </p:spPr>
        <p:txBody>
          <a:bodyPr wrap="square">
            <a:spAutoFit/>
          </a:bodyPr>
          <a:lstStyle/>
          <a:p>
            <a:r>
              <a:rPr lang="en-US" dirty="0"/>
              <a:t>https://</a:t>
            </a:r>
            <a:r>
              <a:rPr lang="en-US" dirty="0" err="1"/>
              <a:t>en.wikipedia.org</a:t>
            </a:r>
            <a:r>
              <a:rPr lang="en-US" dirty="0"/>
              <a:t>/wiki/</a:t>
            </a:r>
            <a:r>
              <a:rPr lang="en-US" dirty="0" err="1"/>
              <a:t>Harmonic_mean</a:t>
            </a:r>
            <a:endParaRPr lang="en-US" dirty="0"/>
          </a:p>
        </p:txBody>
      </p:sp>
      <p:pic>
        <p:nvPicPr>
          <p:cNvPr id="3" name="Picture 2">
            <a:extLst>
              <a:ext uri="{FF2B5EF4-FFF2-40B4-BE49-F238E27FC236}">
                <a16:creationId xmlns:a16="http://schemas.microsoft.com/office/drawing/2014/main" id="{205B9594-C838-1842-86D2-A025059B4781}"/>
              </a:ext>
            </a:extLst>
          </p:cNvPr>
          <p:cNvPicPr>
            <a:picLocks noChangeAspect="1"/>
          </p:cNvPicPr>
          <p:nvPr/>
        </p:nvPicPr>
        <p:blipFill>
          <a:blip r:embed="rId4"/>
          <a:stretch>
            <a:fillRect/>
          </a:stretch>
        </p:blipFill>
        <p:spPr>
          <a:xfrm>
            <a:off x="5181600" y="285750"/>
            <a:ext cx="3810000" cy="2260600"/>
          </a:xfrm>
          <a:prstGeom prst="rect">
            <a:avLst/>
          </a:prstGeom>
        </p:spPr>
      </p:pic>
    </p:spTree>
    <p:extLst>
      <p:ext uri="{BB962C8B-B14F-4D97-AF65-F5344CB8AC3E}">
        <p14:creationId xmlns:p14="http://schemas.microsoft.com/office/powerpoint/2010/main" val="24577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184D-55EA-08EE-F611-5CFB6DA2C616}"/>
              </a:ext>
            </a:extLst>
          </p:cNvPr>
          <p:cNvSpPr>
            <a:spLocks noGrp="1"/>
          </p:cNvSpPr>
          <p:nvPr>
            <p:ph type="title"/>
          </p:nvPr>
        </p:nvSpPr>
        <p:spPr>
          <a:xfrm>
            <a:off x="1240972" y="61232"/>
            <a:ext cx="7467600" cy="742950"/>
          </a:xfrm>
        </p:spPr>
        <p:txBody>
          <a:bodyPr/>
          <a:lstStyle/>
          <a:p>
            <a:r>
              <a:rPr lang="en-US" dirty="0"/>
              <a:t>Male or female author?</a:t>
            </a:r>
          </a:p>
        </p:txBody>
      </p:sp>
      <p:sp>
        <p:nvSpPr>
          <p:cNvPr id="3" name="Content Placeholder 2">
            <a:extLst>
              <a:ext uri="{FF2B5EF4-FFF2-40B4-BE49-F238E27FC236}">
                <a16:creationId xmlns:a16="http://schemas.microsoft.com/office/drawing/2014/main" id="{23E73336-C063-6CE7-6194-59AECF4F2DB0}"/>
              </a:ext>
            </a:extLst>
          </p:cNvPr>
          <p:cNvSpPr>
            <a:spLocks noGrp="1"/>
          </p:cNvSpPr>
          <p:nvPr>
            <p:ph idx="1"/>
          </p:nvPr>
        </p:nvSpPr>
        <p:spPr>
          <a:xfrm>
            <a:off x="206829" y="904875"/>
            <a:ext cx="8534400" cy="3333750"/>
          </a:xfrm>
        </p:spPr>
        <p:txBody>
          <a:bodyPr/>
          <a:lstStyle/>
          <a:p>
            <a:r>
              <a:rPr lang="en-US" dirty="0"/>
              <a:t>The </a:t>
            </a:r>
            <a:r>
              <a:rPr lang="en-US" dirty="0" err="1"/>
              <a:t>cTAKES</a:t>
            </a:r>
            <a:r>
              <a:rPr lang="en-US" dirty="0"/>
              <a:t> builds on existing open-source technologies—the Unstructured Information Management Architecture framework and </a:t>
            </a:r>
            <a:r>
              <a:rPr lang="en-US" dirty="0" err="1"/>
              <a:t>OpenNLP</a:t>
            </a:r>
            <a:r>
              <a:rPr lang="en-US" dirty="0"/>
              <a:t> natural language processing toolkit. Its components, specifically trained for the clinical domain, create rich linguistic and semantic annotations</a:t>
            </a:r>
          </a:p>
          <a:p>
            <a:r>
              <a:rPr lang="en-US" dirty="0"/>
              <a:t>Competitive challenges for information extraction from clinical text, along with the availability of annotated clinical text corpora, and further improvements in system performance are important factors to stimulate advances in this field and to increase the acceptance and usage of these systems in concrete clinical and biomedical research contexts.</a:t>
            </a:r>
          </a:p>
        </p:txBody>
      </p:sp>
      <p:sp>
        <p:nvSpPr>
          <p:cNvPr id="4" name="Slide Number Placeholder 3">
            <a:extLst>
              <a:ext uri="{FF2B5EF4-FFF2-40B4-BE49-F238E27FC236}">
                <a16:creationId xmlns:a16="http://schemas.microsoft.com/office/drawing/2014/main" id="{BB0918BF-8492-F483-6710-01B581FEF740}"/>
              </a:ext>
            </a:extLst>
          </p:cNvPr>
          <p:cNvSpPr>
            <a:spLocks noGrp="1"/>
          </p:cNvSpPr>
          <p:nvPr>
            <p:ph type="sldNum" sz="quarter" idx="12"/>
          </p:nvPr>
        </p:nvSpPr>
        <p:spPr/>
        <p:txBody>
          <a:bodyPr/>
          <a:lstStyle/>
          <a:p>
            <a:fld id="{10F35DC5-7E65-8247-99AB-4E984F8A921E}" type="slidenum">
              <a:rPr lang="en-US" smtClean="0"/>
              <a:pPr/>
              <a:t>5</a:t>
            </a:fld>
            <a:endParaRPr lang="en-US"/>
          </a:p>
        </p:txBody>
      </p:sp>
    </p:spTree>
    <p:extLst>
      <p:ext uri="{BB962C8B-B14F-4D97-AF65-F5344CB8AC3E}">
        <p14:creationId xmlns:p14="http://schemas.microsoft.com/office/powerpoint/2010/main" val="2529294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50</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tokens)</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pic>
        <p:nvPicPr>
          <p:cNvPr id="2" name="Picture 1">
            <a:extLst>
              <a:ext uri="{FF2B5EF4-FFF2-40B4-BE49-F238E27FC236}">
                <a16:creationId xmlns:a16="http://schemas.microsoft.com/office/drawing/2014/main" id="{69F14A54-FC17-FDBE-2390-6B4B98C5E53B}"/>
              </a:ext>
            </a:extLst>
          </p:cNvPr>
          <p:cNvPicPr>
            <a:picLocks noChangeAspect="1"/>
          </p:cNvPicPr>
          <p:nvPr/>
        </p:nvPicPr>
        <p:blipFill>
          <a:blip r:embed="rId3"/>
          <a:stretch>
            <a:fillRect/>
          </a:stretch>
        </p:blipFill>
        <p:spPr>
          <a:xfrm>
            <a:off x="339969" y="1029230"/>
            <a:ext cx="8000723" cy="2809882"/>
          </a:xfrm>
          <a:prstGeom prst="rect">
            <a:avLst/>
          </a:prstGeom>
        </p:spPr>
      </p:pic>
    </p:spTree>
    <p:extLst>
      <p:ext uri="{BB962C8B-B14F-4D97-AF65-F5344CB8AC3E}">
        <p14:creationId xmlns:p14="http://schemas.microsoft.com/office/powerpoint/2010/main" val="16255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51</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53</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54</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a:t>Antagonists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7</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15213</TotalTime>
  <Words>3776</Words>
  <Application>Microsoft Macintosh PowerPoint</Application>
  <PresentationFormat>On-screen Show (16:9)</PresentationFormat>
  <Paragraphs>636</Paragraphs>
  <Slides>54</Slides>
  <Notes>42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7" baseType="lpstr">
      <vt:lpstr>Arial</vt:lpstr>
      <vt:lpstr>Calibri</vt:lpstr>
      <vt:lpstr>Calibri (Headings)</vt:lpstr>
      <vt:lpstr>Courier</vt:lpstr>
      <vt:lpstr>Lucida Grande</vt:lpstr>
      <vt:lpstr>Lucida Sans</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Applying Multinomial Naive Bayes Classifiers to Text Classification</vt:lpstr>
      <vt:lpstr>Problems with multiplying lots of probs</vt:lpstr>
      <vt:lpstr>We actually do everything in log space</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Unknown words</vt:lpstr>
      <vt:lpstr>Stop words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PowerPoint Presentation</vt:lpstr>
      <vt:lpstr>Naïve Bayes in Spam Filtering – Not Just Words</vt:lpstr>
      <vt:lpstr>Summary: Naive Bayes is Not So Naive</vt:lpstr>
      <vt:lpstr>Text Classification and Naïve Bayes</vt:lpstr>
      <vt:lpstr>The 2-by-2 Contingency Table</vt:lpstr>
      <vt:lpstr>Precision and Recall</vt:lpstr>
      <vt:lpstr>Wikipedia – Related terms</vt:lpstr>
      <vt:lpstr>A combined measure: F</vt:lpstr>
      <vt:lpstr>Harmonic Mean</vt:lpstr>
      <vt:lpstr>Text Classification and Naïve Bayes</vt:lpstr>
      <vt:lpstr>Evaluation:  Classic Reuters-21578 Data Set </vt:lpstr>
      <vt:lpstr>Reuters Text Categorization data set (Reuters-21578) document</vt:lpstr>
      <vt:lpstr>Confusion matrix c</vt:lpstr>
      <vt:lpstr>Micro- vs. Macro-Averaging</vt:lpstr>
      <vt:lpstr>Micro- vs. Macro-Averaging: Example</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Osborne, John David (Campus)</cp:lastModifiedBy>
  <cp:revision>270</cp:revision>
  <cp:lastPrinted>2012-03-27T19:39:52Z</cp:lastPrinted>
  <dcterms:created xsi:type="dcterms:W3CDTF">2010-04-19T15:31:24Z</dcterms:created>
  <dcterms:modified xsi:type="dcterms:W3CDTF">2023-09-07T17:28:09Z</dcterms:modified>
</cp:coreProperties>
</file>