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1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4"/><Relationship Target="../media/image06.png" Type="http://schemas.openxmlformats.org/officeDocument/2006/relationships/image" Id="rId3"/><Relationship Target="../media/image08.png" Type="http://schemas.openxmlformats.org/officeDocument/2006/relationships/image" Id="rId5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3" name="Shape 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641675" x="4444125"/>
            <a:ext cy="5401974" cx="676942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/>
          <p:nvPr>
            <p:ph type="ctrTitle"/>
          </p:nvPr>
        </p:nvSpPr>
        <p:spPr>
          <a:xfrm>
            <a:off y="418901" x="685800"/>
            <a:ext cy="6951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l">
              <a:buNone/>
            </a:pPr>
            <a:r>
              <a:rPr sz="3600" lang="en">
                <a:latin typeface="Droid Sans"/>
                <a:ea typeface="Droid Sans"/>
                <a:cs typeface="Droid Sans"/>
                <a:sym typeface="Droid Sans"/>
              </a:rPr>
              <a:t>Aluminum Falcon Overdrive</a:t>
            </a:r>
          </a:p>
        </p:txBody>
      </p:sp>
      <p:sp>
        <p:nvSpPr>
          <p:cNvPr id="25" name="Shape 25"/>
          <p:cNvSpPr txBox="1"/>
          <p:nvPr>
            <p:ph idx="1" type="subTitle"/>
          </p:nvPr>
        </p:nvSpPr>
        <p:spPr>
          <a:xfrm>
            <a:off y="1497250" x="561025"/>
            <a:ext cy="2646900" cx="4501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lnSpc>
                <a:spcPct val="115000"/>
              </a:lnSpc>
              <a:buNone/>
            </a:pPr>
            <a:r>
              <a:rPr sz="1800" lang="en">
                <a:solidFill>
                  <a:srgbClr val="793F04"/>
                </a:solidFill>
                <a:latin typeface="Droid Sans"/>
                <a:ea typeface="Droid Sans"/>
                <a:cs typeface="Droid Sans"/>
                <a:sym typeface="Droid Sans"/>
              </a:rPr>
              <a:t>Christopher Christensen</a:t>
            </a:r>
          </a:p>
          <a:p>
            <a:pPr algn="l" rtl="0" lvl="0" indent="457200">
              <a:lnSpc>
                <a:spcPct val="150000"/>
              </a:lnSpc>
              <a:buNone/>
            </a:pPr>
            <a:r>
              <a:rPr sz="1400" lang="en"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rPr>
              <a:t>Lead Designer, Level Designer</a:t>
            </a:r>
          </a:p>
          <a:p>
            <a:pPr algn="l" rtl="0" lvl="0">
              <a:lnSpc>
                <a:spcPct val="115000"/>
              </a:lnSpc>
              <a:buNone/>
            </a:pPr>
            <a:r>
              <a:rPr sz="1800" lang="en">
                <a:solidFill>
                  <a:srgbClr val="793F04"/>
                </a:solidFill>
                <a:latin typeface="Droid Sans"/>
                <a:ea typeface="Droid Sans"/>
                <a:cs typeface="Droid Sans"/>
                <a:sym typeface="Droid Sans"/>
              </a:rPr>
              <a:t>Garrett Huxtable</a:t>
            </a:r>
          </a:p>
          <a:p>
            <a:pPr algn="l" rtl="0" lvl="0" indent="457200">
              <a:lnSpc>
                <a:spcPct val="150000"/>
              </a:lnSpc>
              <a:buNone/>
            </a:pPr>
            <a:r>
              <a:rPr sz="1400" lang="en">
                <a:latin typeface="Droid Sans"/>
                <a:ea typeface="Droid Sans"/>
                <a:cs typeface="Droid Sans"/>
                <a:sym typeface="Droid Sans"/>
              </a:rPr>
              <a:t>Technical Lead, Weapons Designer</a:t>
            </a:r>
          </a:p>
          <a:p>
            <a:pPr algn="l" rtl="0" lvl="0">
              <a:lnSpc>
                <a:spcPct val="115000"/>
              </a:lnSpc>
              <a:buNone/>
            </a:pPr>
            <a:r>
              <a:rPr sz="1800" lang="en">
                <a:solidFill>
                  <a:srgbClr val="793F04"/>
                </a:solidFill>
                <a:latin typeface="Droid Sans"/>
                <a:ea typeface="Droid Sans"/>
                <a:cs typeface="Droid Sans"/>
                <a:sym typeface="Droid Sans"/>
              </a:rPr>
              <a:t>Travis Moore</a:t>
            </a:r>
          </a:p>
          <a:p>
            <a:pPr algn="l" rtl="0" lvl="0" indent="457200">
              <a:lnSpc>
                <a:spcPct val="150000"/>
              </a:lnSpc>
              <a:buNone/>
            </a:pPr>
            <a:r>
              <a:rPr sz="1400" lang="en">
                <a:latin typeface="Droid Sans"/>
                <a:ea typeface="Droid Sans"/>
                <a:cs typeface="Droid Sans"/>
                <a:sym typeface="Droid Sans"/>
              </a:rPr>
              <a:t>Lead Artist, UX Designer</a:t>
            </a:r>
          </a:p>
          <a:p>
            <a:pPr algn="l" rtl="0" lvl="0">
              <a:lnSpc>
                <a:spcPct val="115000"/>
              </a:lnSpc>
              <a:buNone/>
            </a:pPr>
            <a:r>
              <a:rPr sz="1800" lang="en">
                <a:solidFill>
                  <a:srgbClr val="793F04"/>
                </a:solidFill>
                <a:latin typeface="Droid Sans"/>
                <a:ea typeface="Droid Sans"/>
                <a:cs typeface="Droid Sans"/>
                <a:sym typeface="Droid Sans"/>
              </a:rPr>
              <a:t>Michael Van Zant</a:t>
            </a:r>
          </a:p>
          <a:p>
            <a:pPr algn="l" indent="457200">
              <a:lnSpc>
                <a:spcPct val="150000"/>
              </a:lnSpc>
              <a:buNone/>
            </a:pPr>
            <a:r>
              <a:rPr sz="1400" lang="en">
                <a:latin typeface="Droid Sans"/>
                <a:ea typeface="Droid Sans"/>
                <a:cs typeface="Droid Sans"/>
                <a:sym typeface="Droid Sans"/>
              </a:rPr>
              <a:t>Producer, Mechanics Designer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0" name="Shape 3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588225" x="4352225"/>
            <a:ext cy="5423674" cx="679659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Project SNAIL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y="1820600" x="492875"/>
            <a:ext cy="2314800" cx="3461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Snail features </a:t>
            </a:r>
            <a:r>
              <a:rPr b="1" sz="1800" lang="en">
                <a:solidFill>
                  <a:srgbClr val="793F04"/>
                </a:solidFill>
                <a:latin typeface="Droid Sans"/>
                <a:ea typeface="Droid Sans"/>
                <a:cs typeface="Droid Sans"/>
                <a:sym typeface="Droid Sans"/>
              </a:rPr>
              <a:t>simple controls</a:t>
            </a:r>
            <a:r>
              <a:rPr sz="1800" lang="en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, </a:t>
            </a:r>
            <a:r>
              <a:rPr b="1" sz="1800" lang="en">
                <a:solidFill>
                  <a:srgbClr val="793F04"/>
                </a:solidFill>
                <a:latin typeface="Droid Sans"/>
                <a:ea typeface="Droid Sans"/>
                <a:cs typeface="Droid Sans"/>
                <a:sym typeface="Droid Sans"/>
              </a:rPr>
              <a:t>modular level design</a:t>
            </a:r>
            <a:r>
              <a:rPr sz="1800" lang="en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that increase in difficulty, and features </a:t>
            </a:r>
            <a:r>
              <a:rPr b="1" sz="1800" lang="en">
                <a:solidFill>
                  <a:srgbClr val="793F04"/>
                </a:solidFill>
                <a:latin typeface="Droid Sans"/>
                <a:ea typeface="Droid Sans"/>
                <a:cs typeface="Droid Sans"/>
                <a:sym typeface="Droid Sans"/>
              </a:rPr>
              <a:t>fun power-ups</a:t>
            </a:r>
            <a:r>
              <a:rPr sz="1800" lang="en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!</a:t>
            </a:r>
          </a:p>
          <a:p>
            <a:r>
              <a:t/>
            </a:r>
          </a:p>
        </p:txBody>
      </p:sp>
      <p:sp>
        <p:nvSpPr>
          <p:cNvPr id="33" name="Shape 33"/>
          <p:cNvSpPr txBox="1"/>
          <p:nvPr/>
        </p:nvSpPr>
        <p:spPr>
          <a:xfrm>
            <a:off y="1083300" x="457200"/>
            <a:ext cy="392100" cx="5516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1800" lang="en"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rPr>
              <a:t>Snail is a 2D arcade-style platforming experience!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Our Hero, Snail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956425" x="3948157"/>
            <a:ext cy="4080125" cx="3979617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/>
          <p:nvPr/>
        </p:nvSpPr>
        <p:spPr>
          <a:xfrm>
            <a:off y="1716550" x="528500"/>
            <a:ext cy="3000000" cx="31791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50000"/>
              </a:lnSpc>
              <a:buNone/>
            </a:pPr>
            <a:r>
              <a:rPr sz="1800" lang="en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Snail’s shell changes based on which power-up it currently has. Right now the snail has the goo power-up which allows him to burp up goo.</a:t>
            </a:r>
          </a:p>
          <a:p>
            <a:r>
              <a:t/>
            </a:r>
          </a:p>
        </p:txBody>
      </p:sp>
      <p:sp>
        <p:nvSpPr>
          <p:cNvPr id="41" name="Shape 41"/>
          <p:cNvSpPr/>
          <p:nvPr/>
        </p:nvSpPr>
        <p:spPr>
          <a:xfrm>
            <a:off y="873400" x="3965975"/>
            <a:ext cy="623099" cx="305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2" name="Shape 42"/>
          <p:cNvSpPr txBox="1"/>
          <p:nvPr/>
        </p:nvSpPr>
        <p:spPr>
          <a:xfrm>
            <a:off y="956425" x="528500"/>
            <a:ext cy="537300" cx="6122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1800" lang="en"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rPr>
              <a:t>Snail is fast, friendly, and has gas…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Snail’s Enemies</a:t>
            </a:r>
          </a:p>
        </p:txBody>
      </p:sp>
      <p:pic>
        <p:nvPicPr>
          <p:cNvPr id="48" name="Shape 4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032000" x="315825"/>
            <a:ext cy="3111499" cx="311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Shape 4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032000" x="3059670"/>
            <a:ext cy="3111500" cx="2670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Shape 50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1926175" x="5926675"/>
            <a:ext cy="3217324" cx="321732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/>
        </p:nvSpPr>
        <p:spPr>
          <a:xfrm>
            <a:off y="956425" x="528500"/>
            <a:ext cy="537300" cx="6122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1800" lang="en"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rPr>
              <a:t>Snail seems to offend enemies such as these…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Basic Level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063375" x="940358"/>
            <a:ext cy="4080124" cx="726327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Advanced Level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063375" x="940362"/>
            <a:ext cy="4080124" cx="726327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68" name="Shape 6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-269975" x="1780700"/>
            <a:ext cy="6366124" cx="797762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Let’s Do This!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y="997200" x="0"/>
            <a:ext cy="507600" cx="9144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1800" lang="en"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rPr>
              <a:t>(chris hates this phrase)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5" name="Shape 7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560925" x="4542577"/>
            <a:ext cy="5419499" cx="67913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Next Milestone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y="1071750" x="457200"/>
            <a:ext cy="3000000" cx="50450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1800" lang="en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More Levels…</a:t>
            </a:r>
          </a:p>
          <a:p>
            <a:pPr rtl="0" lvl="0">
              <a:buNone/>
            </a:pPr>
            <a:r>
              <a:rPr sz="3000" lang="en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More Enemies…</a:t>
            </a:r>
          </a:p>
          <a:p>
            <a:pPr rtl="0" lvl="0">
              <a:buNone/>
            </a:pPr>
            <a:r>
              <a:rPr sz="3600" lang="en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MORE POWER-UPS!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rPr>
              <a:t>(also level transitions and playtesting)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Risks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66225" x="4421550"/>
            <a:ext cy="5606475" cx="70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y="1132025" x="543650"/>
            <a:ext cy="3551399" cx="4851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b="1" lang="en">
                <a:solidFill>
                  <a:srgbClr val="793F04"/>
                </a:solidFill>
              </a:rPr>
              <a:t>Polish</a:t>
            </a:r>
          </a:p>
          <a:p>
            <a:pPr rtl="0" lvl="0">
              <a:lnSpc>
                <a:spcPct val="115000"/>
              </a:lnSpc>
              <a:buNone/>
            </a:pPr>
            <a:r>
              <a:rPr lang="en">
                <a:solidFill>
                  <a:srgbClr val="666666"/>
                </a:solidFill>
              </a:rPr>
              <a:t>Ensuring we implement all mechanics and art assets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buNone/>
            </a:pPr>
            <a:r>
              <a:rPr b="1" lang="en">
                <a:solidFill>
                  <a:srgbClr val="793F04"/>
                </a:solidFill>
              </a:rPr>
              <a:t>Final Boss</a:t>
            </a:r>
          </a:p>
          <a:p>
            <a:pPr rtl="0" lvl="0">
              <a:lnSpc>
                <a:spcPct val="115000"/>
              </a:lnSpc>
              <a:buNone/>
            </a:pPr>
            <a:r>
              <a:rPr lang="en">
                <a:solidFill>
                  <a:srgbClr val="666666"/>
                </a:solidFill>
              </a:rPr>
              <a:t>Implement a climactic final battle for the player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buNone/>
            </a:pPr>
            <a:r>
              <a:rPr b="1" lang="en">
                <a:solidFill>
                  <a:srgbClr val="793F04"/>
                </a:solidFill>
              </a:rPr>
              <a:t>Consistency</a:t>
            </a:r>
          </a:p>
          <a:p>
            <a:pPr rtl="0" lvl="0">
              <a:lnSpc>
                <a:spcPct val="115000"/>
              </a:lnSpc>
              <a:buNone/>
            </a:pPr>
            <a:r>
              <a:rPr lang="en">
                <a:solidFill>
                  <a:srgbClr val="666666"/>
                </a:solidFill>
              </a:rPr>
              <a:t>All components of the game must work well together.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buNone/>
            </a:pPr>
            <a:r>
              <a:rPr b="1" lang="en">
                <a:solidFill>
                  <a:srgbClr val="793F04"/>
                </a:solidFill>
              </a:rPr>
              <a:t>Code Requirement</a:t>
            </a:r>
          </a:p>
          <a:p>
            <a:pPr rtl="0" lvl="0">
              <a:lnSpc>
                <a:spcPct val="115000"/>
              </a:lnSpc>
              <a:buNone/>
            </a:pPr>
            <a:r>
              <a:rPr lang="en">
                <a:solidFill>
                  <a:srgbClr val="666666"/>
                </a:solidFill>
              </a:rPr>
              <a:t>Making sure all members have their code requirements.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