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59" r:id="rId7"/>
    <p:sldId id="265"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66CCFF"/>
    <a:srgbClr val="404040"/>
    <a:srgbClr val="6B7D72"/>
    <a:srgbClr val="93A2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655" autoAdjust="0"/>
  </p:normalViewPr>
  <p:slideViewPr>
    <p:cSldViewPr snapToGrid="0">
      <p:cViewPr>
        <p:scale>
          <a:sx n="75" d="100"/>
          <a:sy n="75" d="100"/>
        </p:scale>
        <p:origin x="-1458"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4/21/2015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4/21/2015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4/21/2015</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4/21/2015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09785"/>
            <a:ext cx="10058400" cy="3566160"/>
          </a:xfrm>
        </p:spPr>
        <p:txBody>
          <a:bodyPr/>
          <a:lstStyle/>
          <a:p>
            <a:r>
              <a:rPr lang="en-US" dirty="0" smtClean="0">
                <a:latin typeface="Cubano" panose="00000500000000000000" pitchFamily="50" charset="0"/>
              </a:rPr>
              <a:t>Subterfuge RPG</a:t>
            </a:r>
            <a:endParaRPr lang="en-US" dirty="0">
              <a:latin typeface="Cubano" panose="00000500000000000000" pitchFamily="50" charset="0"/>
            </a:endParaRPr>
          </a:p>
        </p:txBody>
      </p:sp>
      <p:sp>
        <p:nvSpPr>
          <p:cNvPr id="3" name="Subtitle 2"/>
          <p:cNvSpPr>
            <a:spLocks noGrp="1"/>
          </p:cNvSpPr>
          <p:nvPr>
            <p:ph type="subTitle" idx="1"/>
          </p:nvPr>
        </p:nvSpPr>
        <p:spPr>
          <a:xfrm>
            <a:off x="1100051" y="4406454"/>
            <a:ext cx="10058400" cy="1143000"/>
          </a:xfrm>
        </p:spPr>
        <p:txBody>
          <a:bodyPr/>
          <a:lstStyle/>
          <a:p>
            <a:r>
              <a:rPr lang="en-US" cap="none" dirty="0" smtClean="0">
                <a:latin typeface="Open Sans" panose="020B0606030504020204" pitchFamily="34" charset="0"/>
                <a:ea typeface="Open Sans" panose="020B0606030504020204" pitchFamily="34" charset="0"/>
                <a:cs typeface="Open Sans" panose="020B0606030504020204" pitchFamily="34" charset="0"/>
              </a:rPr>
              <a:t>Final Presentation</a:t>
            </a:r>
            <a:endParaRPr lang="en-US" cap="none"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158262" y="6502149"/>
            <a:ext cx="11878407" cy="461665"/>
          </a:xfrm>
          <a:prstGeom prst="rect">
            <a:avLst/>
          </a:prstGeom>
          <a:noFill/>
        </p:spPr>
        <p:txBody>
          <a:bodyPr wrap="square" rtlCol="0">
            <a:spAutoFit/>
          </a:bodyPr>
          <a:lstStyle/>
          <a:p>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GAT212 Spring 2015—Travis Moore													                   © 2015 DigiPen Institute of Technology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96762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ubano" panose="00000500000000000000" pitchFamily="50" charset="0"/>
              </a:rPr>
              <a:t>Game SYSTEM</a:t>
            </a:r>
            <a:endParaRPr lang="en-US" dirty="0">
              <a:latin typeface="Cubano" panose="00000500000000000000" pitchFamily="50" charset="0"/>
            </a:endParaRPr>
          </a:p>
        </p:txBody>
      </p:sp>
      <p:sp>
        <p:nvSpPr>
          <p:cNvPr id="3" name="Content Placeholder 2"/>
          <p:cNvSpPr>
            <a:spLocks noGrp="1"/>
          </p:cNvSpPr>
          <p:nvPr>
            <p:ph idx="1"/>
          </p:nvPr>
        </p:nvSpPr>
        <p:spPr>
          <a:xfrm>
            <a:off x="1097280" y="1845733"/>
            <a:ext cx="10058400" cy="4244824"/>
          </a:xfrm>
        </p:spPr>
        <p:txBody>
          <a:bodyPr numCol="1">
            <a:normAutofit/>
          </a:bodyPr>
          <a:lstStyle/>
          <a:p>
            <a:pPr marL="0" indent="0">
              <a:lnSpc>
                <a:spcPct val="100000"/>
              </a:lnSpc>
              <a:spcBef>
                <a:spcPts val="500"/>
              </a:spcBef>
              <a:buClr>
                <a:schemeClr val="tx1"/>
              </a:buClr>
              <a:buNone/>
            </a:pPr>
            <a:r>
              <a:rPr lang="en-US" i="1" dirty="0" smtClean="0">
                <a:solidFill>
                  <a:srgbClr val="6B7D72"/>
                </a:solidFill>
                <a:latin typeface="Open Sans Extrabold" panose="020B0906030804020204" pitchFamily="34" charset="0"/>
                <a:ea typeface="Open Sans Extrabold" panose="020B0906030804020204" pitchFamily="34" charset="0"/>
                <a:cs typeface="Open Sans Extrabold" panose="020B0906030804020204" pitchFamily="34" charset="0"/>
              </a:rPr>
              <a:t>Description</a:t>
            </a:r>
          </a:p>
          <a:p>
            <a:pPr marL="0" indent="0">
              <a:lnSpc>
                <a:spcPct val="100000"/>
              </a:lnSpc>
              <a:spcBef>
                <a:spcPts val="500"/>
              </a:spcBef>
              <a:buClr>
                <a:schemeClr val="tx1"/>
              </a:buClr>
              <a:buNone/>
            </a:pPr>
            <a:r>
              <a:rPr lang="en-US" i="1" dirty="0" smtClean="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Subterfuge </a:t>
            </a:r>
            <a:r>
              <a:rPr lang="en-US" i="1" dirty="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RPG </a:t>
            </a:r>
            <a:r>
              <a:rPr lang="en-US" dirty="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is a spy-fiction game set in the year 2015. This era is in an unstable state sitting at the brink of what could be a truly devastating world war. Governments take secret actions in order to stay safe not to implicate themselves in </a:t>
            </a:r>
            <a:r>
              <a:rPr lang="en-US" dirty="0" smtClean="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events </a:t>
            </a:r>
            <a:r>
              <a:rPr lang="en-US" dirty="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that might be seen </a:t>
            </a:r>
            <a:r>
              <a:rPr lang="en-US" dirty="0" smtClean="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as </a:t>
            </a:r>
            <a:r>
              <a:rPr lang="en-US" dirty="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acts of war</a:t>
            </a:r>
            <a:r>
              <a:rPr lang="en-US" dirty="0" smtClean="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a:t>
            </a:r>
          </a:p>
          <a:p>
            <a:pPr marL="0" indent="0">
              <a:lnSpc>
                <a:spcPct val="100000"/>
              </a:lnSpc>
              <a:spcBef>
                <a:spcPts val="500"/>
              </a:spcBef>
              <a:buClr>
                <a:schemeClr val="tx1"/>
              </a:buClr>
              <a:buNone/>
            </a:pPr>
            <a:endParaRPr lang="en-US"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ct val="100000"/>
              </a:lnSpc>
              <a:spcBef>
                <a:spcPts val="500"/>
              </a:spcBef>
              <a:buClr>
                <a:schemeClr val="tx1"/>
              </a:buClr>
              <a:buNone/>
            </a:pPr>
            <a:r>
              <a:rPr lang="en-US" i="1" dirty="0" smtClean="0">
                <a:solidFill>
                  <a:srgbClr val="6B7D72"/>
                </a:solidFill>
                <a:latin typeface="Open Sans Extrabold" panose="020B0906030804020204" pitchFamily="34" charset="0"/>
                <a:ea typeface="Open Sans Extrabold" panose="020B0906030804020204" pitchFamily="34" charset="0"/>
                <a:cs typeface="Open Sans Extrabold" panose="020B0906030804020204" pitchFamily="34" charset="0"/>
              </a:rPr>
              <a:t>Unique Features</a:t>
            </a:r>
          </a:p>
          <a:p>
            <a:pPr marL="0" indent="0">
              <a:lnSpc>
                <a:spcPct val="100000"/>
              </a:lnSpc>
              <a:spcBef>
                <a:spcPts val="500"/>
              </a:spcBef>
              <a:buClr>
                <a:schemeClr val="tx1"/>
              </a:buClr>
              <a:buNone/>
            </a:pPr>
            <a:r>
              <a:rPr lang="en-US" dirty="0" smtClean="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Push your luck dice mechanic that allows players to push their spies to the limits of their abilities.</a:t>
            </a:r>
          </a:p>
          <a:p>
            <a:pPr lvl="1">
              <a:lnSpc>
                <a:spcPct val="100000"/>
              </a:lnSpc>
              <a:spcBef>
                <a:spcPts val="500"/>
              </a:spcBef>
              <a:buClr>
                <a:schemeClr val="tx1"/>
              </a:buClr>
              <a:buFont typeface="Wingdings" panose="05000000000000000000" pitchFamily="2" charset="2"/>
              <a:buChar char="§"/>
            </a:pPr>
            <a:r>
              <a:rPr lang="en-US" dirty="0" smtClean="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rPr>
              <a:t>For example: Your Spy has a Melee Combat ability of 10. You roll a D6 and get a 5. You can choose to keep rolling and increase your score up to your ability of 10. If you go over your ability, then you bust and only get half of your last score.</a:t>
            </a:r>
            <a:endParaRPr lang="en-US" dirty="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ct val="100000"/>
              </a:lnSpc>
              <a:spcBef>
                <a:spcPts val="500"/>
              </a:spcBef>
              <a:buClr>
                <a:schemeClr val="tx1"/>
              </a:buClr>
              <a:buNone/>
            </a:pPr>
            <a:endParaRPr lang="en-US" i="1" dirty="0" smtClean="0">
              <a:solidFill>
                <a:srgbClr val="6B7D7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 name="TextBox 3"/>
          <p:cNvSpPr txBox="1"/>
          <p:nvPr/>
        </p:nvSpPr>
        <p:spPr>
          <a:xfrm>
            <a:off x="158262" y="6502149"/>
            <a:ext cx="11878407" cy="461665"/>
          </a:xfrm>
          <a:prstGeom prst="rect">
            <a:avLst/>
          </a:prstGeom>
          <a:noFill/>
        </p:spPr>
        <p:txBody>
          <a:bodyPr wrap="square" rtlCol="0">
            <a:spAutoFit/>
          </a:bodyPr>
          <a:lstStyle/>
          <a:p>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GAT212 Spring 2015—Travis Moore													                   © 2015 DigiPen Institute of Technology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42274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ubano" panose="00000500000000000000" pitchFamily="50" charset="0"/>
              </a:rPr>
              <a:t>Player &amp; Game Master GUIDE</a:t>
            </a:r>
            <a:endParaRPr lang="en-US" dirty="0">
              <a:latin typeface="Cubano" panose="00000500000000000000" pitchFamily="50" charset="0"/>
            </a:endParaRPr>
          </a:p>
        </p:txBody>
      </p:sp>
      <p:sp>
        <p:nvSpPr>
          <p:cNvPr id="5" name="TextBox 4"/>
          <p:cNvSpPr txBox="1"/>
          <p:nvPr/>
        </p:nvSpPr>
        <p:spPr>
          <a:xfrm>
            <a:off x="158262" y="6502149"/>
            <a:ext cx="11878407" cy="461665"/>
          </a:xfrm>
          <a:prstGeom prst="rect">
            <a:avLst/>
          </a:prstGeom>
          <a:noFill/>
        </p:spPr>
        <p:txBody>
          <a:bodyPr wrap="square" rtlCol="0">
            <a:spAutoFit/>
          </a:bodyPr>
          <a:lstStyle/>
          <a:p>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GAT212 Spring 2015—Travis Moore													                   © 2015 DigiPen Institute of Technology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1097280" y="1845733"/>
            <a:ext cx="10058400" cy="4237825"/>
          </a:xfrm>
        </p:spPr>
        <p:txBody>
          <a:bodyPr numCol="3">
            <a:normAutofit lnSpcReduction="10000"/>
          </a:bodyPr>
          <a:lstStyle/>
          <a:p>
            <a:pPr>
              <a:lnSpc>
                <a:spcPct val="100000"/>
              </a:lnSpc>
              <a:spcBef>
                <a:spcPts val="600"/>
              </a:spcBef>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Welcome </a:t>
            </a:r>
            <a:r>
              <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rPr>
              <a:t>to </a:t>
            </a:r>
            <a:r>
              <a:rPr lang="en-US" sz="1400" i="1" dirty="0">
                <a:solidFill>
                  <a:srgbClr val="66CCFF"/>
                </a:solidFill>
                <a:latin typeface="Open Sans" panose="020B0606030504020204" pitchFamily="34" charset="0"/>
                <a:ea typeface="Open Sans" panose="020B0606030504020204" pitchFamily="34" charset="0"/>
                <a:cs typeface="Open Sans" panose="020B0606030504020204" pitchFamily="34" charset="0"/>
              </a:rPr>
              <a:t>Subterfuge </a:t>
            </a:r>
            <a:r>
              <a:rPr lang="en-US" sz="1400" i="1"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RPG</a:t>
            </a:r>
            <a:endPar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600"/>
              </a:spcBef>
            </a:pPr>
            <a:r>
              <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rPr>
              <a:t>What is a Roleplaying Game (RPG</a:t>
            </a: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a:t>
            </a:r>
            <a:endPar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600"/>
              </a:spcBef>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Game </a:t>
            </a:r>
            <a:r>
              <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rPr>
              <a:t>Theme and </a:t>
            </a: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Genre</a:t>
            </a:r>
            <a:r>
              <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rPr>
              <a:t>	</a:t>
            </a:r>
            <a:endPar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600"/>
              </a:spcBef>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Components</a:t>
            </a:r>
            <a:endPar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600"/>
              </a:spcBef>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Attributes</a:t>
            </a:r>
            <a:r>
              <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rPr>
              <a:t> </a:t>
            </a: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&amp; Skills</a:t>
            </a:r>
            <a:r>
              <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rPr>
              <a:t>	</a:t>
            </a:r>
            <a:endPar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600"/>
              </a:spcBef>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Character Generation</a:t>
            </a:r>
            <a:endPar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Creating </a:t>
            </a:r>
            <a:r>
              <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rPr>
              <a:t>your </a:t>
            </a: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Character</a:t>
            </a:r>
            <a:endPar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Determining Attributes/Skills/Health</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Determining </a:t>
            </a:r>
            <a:r>
              <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rPr>
              <a:t>Class Type and </a:t>
            </a: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Abilities</a:t>
            </a:r>
            <a:endPar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Provisioning Gear</a:t>
            </a:r>
            <a:endParaRPr lang="en-US" sz="1400" dirty="0"/>
          </a:p>
          <a:p>
            <a:pPr>
              <a:lnSpc>
                <a:spcPct val="100000"/>
              </a:lnSpc>
              <a:spcBef>
                <a:spcPts val="600"/>
              </a:spcBef>
              <a:buClr>
                <a:schemeClr val="tx1"/>
              </a:buClr>
              <a:buFont typeface="Wingdings" panose="05000000000000000000" pitchFamily="2" charset="2"/>
              <a:buChar char="§"/>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Level </a:t>
            </a:r>
            <a:r>
              <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rPr>
              <a:t>Progression	</a:t>
            </a:r>
            <a:endPar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600"/>
              </a:spcBef>
              <a:buClr>
                <a:schemeClr val="tx1"/>
              </a:buClr>
              <a:buFont typeface="Wingdings" panose="05000000000000000000" pitchFamily="2" charset="2"/>
              <a:buChar char="§"/>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  How </a:t>
            </a:r>
            <a:r>
              <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rPr>
              <a:t>to Play	</a:t>
            </a:r>
            <a:r>
              <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rPr>
              <a:t>	</a:t>
            </a:r>
            <a:endPar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Taking Your Turn</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Movement/Terrain</a:t>
            </a:r>
            <a:r>
              <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rPr>
              <a:t>	</a:t>
            </a:r>
            <a:endPar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Non-combat </a:t>
            </a:r>
            <a:r>
              <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rPr>
              <a:t>Actions	</a:t>
            </a:r>
            <a:endPar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Combat Actions</a:t>
            </a:r>
            <a:endPar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600"/>
              </a:spcBef>
              <a:buClr>
                <a:schemeClr val="tx1"/>
              </a:buClr>
              <a:buFont typeface="Wingdings" panose="05000000000000000000" pitchFamily="2" charset="2"/>
              <a:buChar char="§"/>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Combat</a:t>
            </a:r>
            <a:endPar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Melee </a:t>
            </a:r>
            <a:r>
              <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rPr>
              <a:t>Combat		</a:t>
            </a:r>
            <a:endPar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Ranged </a:t>
            </a:r>
            <a:r>
              <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rPr>
              <a:t>Combat	</a:t>
            </a:r>
            <a:endPar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Life/Death Checks</a:t>
            </a:r>
            <a:endPar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lnSpc>
                <a:spcPct val="100000"/>
              </a:lnSpc>
              <a:spcBef>
                <a:spcPts val="600"/>
              </a:spcBef>
              <a:buClr>
                <a:schemeClr val="tx1"/>
              </a:buClr>
              <a:buFont typeface="Wingdings" panose="05000000000000000000" pitchFamily="2" charset="2"/>
              <a:buChar char="§"/>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Character </a:t>
            </a:r>
            <a:r>
              <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rPr>
              <a:t>Sheets	</a:t>
            </a:r>
            <a:endPar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Pre-made </a:t>
            </a:r>
            <a:r>
              <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rPr>
              <a:t>Captain	</a:t>
            </a:r>
            <a:endPar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Pre-made Assassin</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Pre-made Saboteur</a:t>
            </a:r>
            <a:endPar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Pre-made Analyst</a:t>
            </a:r>
            <a:endParaRPr lang="en-US" sz="1000" dirty="0">
              <a:solidFill>
                <a:srgbClr val="99FFCC"/>
              </a:solidFill>
            </a:endParaRPr>
          </a:p>
          <a:p>
            <a:pPr>
              <a:lnSpc>
                <a:spcPct val="100000"/>
              </a:lnSpc>
              <a:spcBef>
                <a:spcPts val="600"/>
              </a:spcBef>
              <a:buClr>
                <a:schemeClr val="tx1"/>
              </a:buClr>
              <a:buFont typeface="Wingdings" panose="05000000000000000000" pitchFamily="2" charset="2"/>
              <a:buChar char="§"/>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Running a Game Session</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Providing Information</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Narration</a:t>
            </a:r>
          </a:p>
          <a:p>
            <a:pPr>
              <a:lnSpc>
                <a:spcPct val="100000"/>
              </a:lnSpc>
              <a:spcBef>
                <a:spcPts val="600"/>
              </a:spcBef>
              <a:buClr>
                <a:schemeClr val="tx1"/>
              </a:buClr>
              <a:buFont typeface="Wingdings" panose="05000000000000000000" pitchFamily="2" charset="2"/>
              <a:buChar char="§"/>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Attribute &amp; Skill Checks</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Attribute Checks</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Skill Checks</a:t>
            </a:r>
          </a:p>
          <a:p>
            <a:pPr>
              <a:lnSpc>
                <a:spcPct val="100000"/>
              </a:lnSpc>
              <a:spcBef>
                <a:spcPts val="600"/>
              </a:spcBef>
              <a:buClr>
                <a:schemeClr val="tx1"/>
              </a:buClr>
              <a:buFont typeface="Wingdings" panose="05000000000000000000" pitchFamily="2" charset="2"/>
              <a:buChar char="§"/>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Awards/Rewards/Incentives</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Experience &amp; Leveling</a:t>
            </a:r>
          </a:p>
          <a:p>
            <a:pPr>
              <a:lnSpc>
                <a:spcPct val="100000"/>
              </a:lnSpc>
              <a:spcBef>
                <a:spcPts val="600"/>
              </a:spcBef>
              <a:buClr>
                <a:schemeClr val="tx1"/>
              </a:buClr>
              <a:buFont typeface="Wingdings" panose="05000000000000000000" pitchFamily="2" charset="2"/>
              <a:buChar char="§"/>
            </a:pPr>
            <a:r>
              <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Combat</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Melee</a:t>
            </a:r>
            <a:r>
              <a:rPr lang="en-US" sz="1400" dirty="0">
                <a:solidFill>
                  <a:srgbClr val="99FFCC"/>
                </a:solidFill>
                <a:latin typeface="Open Sans" panose="020B0606030504020204" pitchFamily="34" charset="0"/>
                <a:ea typeface="Open Sans" panose="020B0606030504020204" pitchFamily="34" charset="0"/>
                <a:cs typeface="Open Sans" panose="020B0606030504020204" pitchFamily="34" charset="0"/>
              </a:rPr>
              <a:t> </a:t>
            </a: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Combat</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Ranged Combat</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Live/Death Checks</a:t>
            </a:r>
          </a:p>
          <a:p>
            <a:pPr lvl="1">
              <a:lnSpc>
                <a:spcPct val="100000"/>
              </a:lnSpc>
              <a:spcBef>
                <a:spcPts val="600"/>
              </a:spcBef>
              <a:buClr>
                <a:schemeClr val="tx1"/>
              </a:buClr>
              <a:buFont typeface="Wingdings" panose="05000000000000000000" pitchFamily="2" charset="2"/>
              <a:buChar char="§"/>
            </a:pPr>
            <a:r>
              <a:rPr lang="en-US" sz="14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How to Play an Enemy in Combat</a:t>
            </a:r>
          </a:p>
        </p:txBody>
      </p:sp>
    </p:spTree>
    <p:extLst>
      <p:ext uri="{BB962C8B-B14F-4D97-AF65-F5344CB8AC3E}">
        <p14:creationId xmlns:p14="http://schemas.microsoft.com/office/powerpoint/2010/main" val="34642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97280" y="1561366"/>
            <a:ext cx="10237470" cy="2639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1223"/>
            <a:ext cx="10058400" cy="1450757"/>
          </a:xfrm>
        </p:spPr>
        <p:txBody>
          <a:bodyPr/>
          <a:lstStyle/>
          <a:p>
            <a:r>
              <a:rPr lang="en-US" dirty="0" smtClean="0">
                <a:latin typeface="Cubano" panose="00000500000000000000" pitchFamily="50" charset="0"/>
              </a:rPr>
              <a:t>Character Generation</a:t>
            </a:r>
            <a:endParaRPr lang="en-US" dirty="0">
              <a:latin typeface="Cubano" panose="00000500000000000000" pitchFamily="50" charset="0"/>
            </a:endParaRPr>
          </a:p>
        </p:txBody>
      </p:sp>
      <p:sp>
        <p:nvSpPr>
          <p:cNvPr id="5" name="TextBox 4"/>
          <p:cNvSpPr txBox="1"/>
          <p:nvPr/>
        </p:nvSpPr>
        <p:spPr>
          <a:xfrm>
            <a:off x="158262" y="6502149"/>
            <a:ext cx="11878407" cy="461665"/>
          </a:xfrm>
          <a:prstGeom prst="rect">
            <a:avLst/>
          </a:prstGeom>
          <a:noFill/>
        </p:spPr>
        <p:txBody>
          <a:bodyPr wrap="square" rtlCol="0">
            <a:spAutoFit/>
          </a:bodyPr>
          <a:lstStyle/>
          <a:p>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GAT212 Spring 2015—Travis Moore													                   © 2015 DigiPen Institute of Technology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900" y="1077038"/>
            <a:ext cx="7651759" cy="5156621"/>
          </a:xfrm>
        </p:spPr>
      </p:pic>
      <p:sp>
        <p:nvSpPr>
          <p:cNvPr id="8" name="TextBox 7"/>
          <p:cNvSpPr txBox="1"/>
          <p:nvPr/>
        </p:nvSpPr>
        <p:spPr>
          <a:xfrm>
            <a:off x="8547020" y="1169534"/>
            <a:ext cx="3489649" cy="4524315"/>
          </a:xfrm>
          <a:prstGeom prst="rect">
            <a:avLst/>
          </a:prstGeom>
          <a:noFill/>
        </p:spPr>
        <p:txBody>
          <a:bodyPr wrap="square" rtlCol="0">
            <a:spAutoFit/>
          </a:bodyPr>
          <a:lstStyle/>
          <a:p>
            <a:r>
              <a:rPr lang="en-US" sz="1600" dirty="0" smtClean="0">
                <a:latin typeface="Open Sans" panose="020B0606030504020204" pitchFamily="34" charset="0"/>
                <a:ea typeface="Open Sans" panose="020B0606030504020204" pitchFamily="34" charset="0"/>
                <a:cs typeface="Open Sans" panose="020B0606030504020204" pitchFamily="34" charset="0"/>
              </a:rPr>
              <a:t>Roll a D6 using the Push Your Luck Mechanic to get </a:t>
            </a:r>
            <a:r>
              <a:rPr lang="en-US" sz="1600" i="1" dirty="0" smtClean="0">
                <a:latin typeface="Open Sans" panose="020B0606030504020204" pitchFamily="34" charset="0"/>
                <a:ea typeface="Open Sans" panose="020B0606030504020204" pitchFamily="34" charset="0"/>
                <a:cs typeface="Open Sans" panose="020B0606030504020204" pitchFamily="34" charset="0"/>
              </a:rPr>
              <a:t>Attributes</a:t>
            </a:r>
            <a:r>
              <a:rPr lang="en-US" sz="1600" dirty="0" smtClean="0">
                <a:latin typeface="Open Sans" panose="020B0606030504020204" pitchFamily="34" charset="0"/>
                <a:ea typeface="Open Sans" panose="020B0606030504020204" pitchFamily="34" charset="0"/>
                <a:cs typeface="Open Sans" panose="020B0606030504020204" pitchFamily="34" charset="0"/>
              </a:rPr>
              <a:t>:</a:t>
            </a:r>
          </a:p>
          <a:p>
            <a:endParaRPr lang="en-US" sz="16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Strength</a:t>
            </a:r>
          </a:p>
          <a:p>
            <a:pPr marL="285750" indent="-285750">
              <a:buFont typeface="Arial" panose="020B0604020202020204" pitchFamily="34" charset="0"/>
              <a:buChar cha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Intelligence</a:t>
            </a:r>
          </a:p>
          <a:p>
            <a:pPr marL="285750" indent="-285750">
              <a:buFont typeface="Arial" panose="020B0604020202020204" pitchFamily="34" charset="0"/>
              <a:buChar cha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Willpower</a:t>
            </a:r>
          </a:p>
          <a:p>
            <a:pPr marL="285750" indent="-285750">
              <a:buFont typeface="Arial" panose="020B0604020202020204" pitchFamily="34" charset="0"/>
              <a:buChar cha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Ingenuity</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US" sz="1600" dirty="0" smtClean="0">
                <a:latin typeface="Open Sans" panose="020B0606030504020204" pitchFamily="34" charset="0"/>
                <a:ea typeface="Open Sans" panose="020B0606030504020204" pitchFamily="34" charset="0"/>
                <a:cs typeface="Open Sans" panose="020B0606030504020204" pitchFamily="34" charset="0"/>
              </a:rPr>
              <a:t>Combine Attribute values and divide by two (round down) to get </a:t>
            </a:r>
            <a:r>
              <a:rPr lang="en-US" sz="1600" i="1" dirty="0" smtClean="0">
                <a:latin typeface="Open Sans" panose="020B0606030504020204" pitchFamily="34" charset="0"/>
                <a:ea typeface="Open Sans" panose="020B0606030504020204" pitchFamily="34" charset="0"/>
                <a:cs typeface="Open Sans" panose="020B0606030504020204" pitchFamily="34" charset="0"/>
              </a:rPr>
              <a:t>Skills</a:t>
            </a:r>
            <a:r>
              <a:rPr lang="en-US" sz="1600" dirty="0" smtClean="0">
                <a:latin typeface="Open Sans" panose="020B0606030504020204" pitchFamily="34" charset="0"/>
                <a:ea typeface="Open Sans" panose="020B0606030504020204" pitchFamily="34" charset="0"/>
                <a:cs typeface="Open Sans" panose="020B0606030504020204" pitchFamily="34" charset="0"/>
              </a:rPr>
              <a:t>:</a:t>
            </a:r>
          </a:p>
          <a:p>
            <a:endParaRPr lang="en-US" sz="1600" dirty="0" smtClean="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Ranged Combat</a:t>
            </a:r>
          </a:p>
          <a:p>
            <a:pPr marL="285750" indent="-285750">
              <a:buFont typeface="Arial" panose="020B0604020202020204" pitchFamily="34" charset="0"/>
              <a:buChar char="•"/>
            </a:pPr>
            <a:r>
              <a:rPr lang="en-US" sz="16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Melee Combat</a:t>
            </a:r>
          </a:p>
          <a:p>
            <a:pPr marL="285750" indent="-285750">
              <a:buFont typeface="Arial" panose="020B0604020202020204" pitchFamily="34" charset="0"/>
              <a:buChar char="•"/>
            </a:pPr>
            <a:r>
              <a:rPr lang="en-US" sz="16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Leadership</a:t>
            </a:r>
          </a:p>
          <a:p>
            <a:pPr marL="285750" indent="-285750">
              <a:buFont typeface="Arial" panose="020B0604020202020204" pitchFamily="34" charset="0"/>
              <a:buChar char="•"/>
            </a:pPr>
            <a:r>
              <a:rPr lang="en-US" sz="16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Deception</a:t>
            </a:r>
          </a:p>
          <a:p>
            <a:pPr marL="285750" indent="-285750">
              <a:buFont typeface="Arial" panose="020B0604020202020204" pitchFamily="34" charset="0"/>
              <a:buChar char="•"/>
            </a:pPr>
            <a:r>
              <a:rPr lang="en-US" sz="16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Reasoning</a:t>
            </a:r>
          </a:p>
          <a:p>
            <a:pPr marL="285750" indent="-285750">
              <a:buFont typeface="Arial" panose="020B0604020202020204" pitchFamily="34" charset="0"/>
              <a:buChar char="•"/>
            </a:pPr>
            <a:r>
              <a:rPr lang="en-US" sz="1600"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Awareness</a:t>
            </a:r>
            <a:endParaRPr lang="en-US" sz="1600" dirty="0">
              <a:solidFill>
                <a:srgbClr val="99FFC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580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7280" y="1524000"/>
            <a:ext cx="10256520" cy="32385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400050"/>
            <a:ext cx="10058400" cy="822960"/>
          </a:xfrm>
        </p:spPr>
        <p:txBody>
          <a:bodyPr/>
          <a:lstStyle/>
          <a:p>
            <a:r>
              <a:rPr lang="en-US" dirty="0" smtClean="0">
                <a:latin typeface="Cubano" panose="00000500000000000000" pitchFamily="50" charset="0"/>
              </a:rPr>
              <a:t>Classes &amp; Abilities</a:t>
            </a:r>
            <a:endParaRPr lang="en-US" dirty="0">
              <a:latin typeface="Cubano" panose="00000500000000000000" pitchFamily="50" charset="0"/>
            </a:endParaRPr>
          </a:p>
        </p:txBody>
      </p:sp>
      <p:sp>
        <p:nvSpPr>
          <p:cNvPr id="5" name="TextBox 4"/>
          <p:cNvSpPr txBox="1"/>
          <p:nvPr/>
        </p:nvSpPr>
        <p:spPr>
          <a:xfrm>
            <a:off x="158262" y="6502149"/>
            <a:ext cx="11878407" cy="461665"/>
          </a:xfrm>
          <a:prstGeom prst="rect">
            <a:avLst/>
          </a:prstGeom>
          <a:noFill/>
        </p:spPr>
        <p:txBody>
          <a:bodyPr wrap="square" rtlCol="0">
            <a:spAutoFit/>
          </a:bodyPr>
          <a:lstStyle/>
          <a:p>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GAT212 Spring 2015—Travis Moore													                   © 2015 DigiPen Institute of Technology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Content Placeholder 2"/>
          <p:cNvSpPr>
            <a:spLocks noGrp="1"/>
          </p:cNvSpPr>
          <p:nvPr>
            <p:ph idx="1"/>
          </p:nvPr>
        </p:nvSpPr>
        <p:spPr>
          <a:xfrm>
            <a:off x="609600" y="1223010"/>
            <a:ext cx="11106150" cy="5082539"/>
          </a:xfrm>
        </p:spPr>
        <p:txBody>
          <a:bodyPr numCol="4">
            <a:normAutofit fontScale="85000" lnSpcReduction="20000"/>
          </a:bodyPr>
          <a:lstStyle/>
          <a:p>
            <a:r>
              <a:rPr lang="en-US" sz="2100" dirty="0" smtClean="0">
                <a:latin typeface="Open Sans Extrabold" panose="020B0906030804020204" pitchFamily="34" charset="0"/>
                <a:ea typeface="Open Sans Extrabold" panose="020B0906030804020204" pitchFamily="34" charset="0"/>
                <a:cs typeface="Open Sans Extrabold" panose="020B0906030804020204" pitchFamily="34" charset="0"/>
              </a:rPr>
              <a:t>Captain</a:t>
            </a:r>
          </a:p>
          <a:p>
            <a:r>
              <a:rPr lang="en-US" sz="1700" dirty="0" smtClean="0">
                <a:latin typeface="Open Sans" panose="020B0606030504020204" pitchFamily="34" charset="0"/>
                <a:ea typeface="Open Sans" panose="020B0606030504020204" pitchFamily="34" charset="0"/>
                <a:cs typeface="Open Sans" panose="020B0606030504020204" pitchFamily="34" charset="0"/>
              </a:rPr>
              <a:t>The </a:t>
            </a:r>
            <a:r>
              <a:rPr lang="en-US" sz="1700" i="1" dirty="0">
                <a:latin typeface="Open Sans" panose="020B0606030504020204" pitchFamily="34" charset="0"/>
                <a:ea typeface="Open Sans" panose="020B0606030504020204" pitchFamily="34" charset="0"/>
                <a:cs typeface="Open Sans" panose="020B0606030504020204" pitchFamily="34" charset="0"/>
              </a:rPr>
              <a:t>Captain</a:t>
            </a:r>
            <a:r>
              <a:rPr lang="en-US" sz="1700" dirty="0">
                <a:latin typeface="Open Sans" panose="020B0606030504020204" pitchFamily="34" charset="0"/>
                <a:ea typeface="Open Sans" panose="020B0606030504020204" pitchFamily="34" charset="0"/>
                <a:cs typeface="Open Sans" panose="020B0606030504020204" pitchFamily="34" charset="0"/>
              </a:rPr>
              <a:t> class uses their </a:t>
            </a:r>
            <a:r>
              <a:rPr lang="en-US" sz="1700" i="1" dirty="0">
                <a:latin typeface="Open Sans" panose="020B0606030504020204" pitchFamily="34" charset="0"/>
                <a:ea typeface="Open Sans" panose="020B0606030504020204" pitchFamily="34" charset="0"/>
                <a:cs typeface="Open Sans" panose="020B0606030504020204" pitchFamily="34" charset="0"/>
              </a:rPr>
              <a:t>Willpower</a:t>
            </a:r>
            <a:r>
              <a:rPr lang="en-US" sz="1700" dirty="0">
                <a:latin typeface="Open Sans" panose="020B0606030504020204" pitchFamily="34" charset="0"/>
                <a:ea typeface="Open Sans" panose="020B0606030504020204" pitchFamily="34" charset="0"/>
                <a:cs typeface="Open Sans" panose="020B0606030504020204" pitchFamily="34" charset="0"/>
              </a:rPr>
              <a:t> attribute to the fullest, especially because this attribute combines to create the </a:t>
            </a:r>
            <a:r>
              <a:rPr lang="en-US" sz="1700" i="1" dirty="0">
                <a:latin typeface="Open Sans" panose="020B0606030504020204" pitchFamily="34" charset="0"/>
                <a:ea typeface="Open Sans" panose="020B0606030504020204" pitchFamily="34" charset="0"/>
                <a:cs typeface="Open Sans" panose="020B0606030504020204" pitchFamily="34" charset="0"/>
              </a:rPr>
              <a:t>Leadership</a:t>
            </a:r>
            <a:r>
              <a:rPr lang="en-US" sz="1700" dirty="0">
                <a:latin typeface="Open Sans" panose="020B0606030504020204" pitchFamily="34" charset="0"/>
                <a:ea typeface="Open Sans" panose="020B0606030504020204" pitchFamily="34" charset="0"/>
                <a:cs typeface="Open Sans" panose="020B0606030504020204" pitchFamily="34" charset="0"/>
              </a:rPr>
              <a:t> and </a:t>
            </a:r>
            <a:r>
              <a:rPr lang="en-US" sz="1700" i="1" dirty="0">
                <a:latin typeface="Open Sans" panose="020B0606030504020204" pitchFamily="34" charset="0"/>
                <a:ea typeface="Open Sans" panose="020B0606030504020204" pitchFamily="34" charset="0"/>
                <a:cs typeface="Open Sans" panose="020B0606030504020204" pitchFamily="34" charset="0"/>
              </a:rPr>
              <a:t>Awareness</a:t>
            </a:r>
            <a:r>
              <a:rPr lang="en-US" sz="1700" dirty="0">
                <a:latin typeface="Open Sans" panose="020B0606030504020204" pitchFamily="34" charset="0"/>
                <a:ea typeface="Open Sans" panose="020B0606030504020204" pitchFamily="34" charset="0"/>
                <a:cs typeface="Open Sans" panose="020B0606030504020204" pitchFamily="34" charset="0"/>
              </a:rPr>
              <a:t> </a:t>
            </a:r>
            <a:r>
              <a:rPr lang="en-US" sz="1700" dirty="0" smtClean="0">
                <a:latin typeface="Open Sans" panose="020B0606030504020204" pitchFamily="34" charset="0"/>
                <a:ea typeface="Open Sans" panose="020B0606030504020204" pitchFamily="34" charset="0"/>
                <a:cs typeface="Open Sans" panose="020B0606030504020204" pitchFamily="34" charset="0"/>
              </a:rPr>
              <a:t>skills.</a:t>
            </a:r>
            <a:endParaRPr lang="en-US" sz="1700" dirty="0">
              <a:latin typeface="Open Sans" panose="020B0606030504020204" pitchFamily="34" charset="0"/>
              <a:ea typeface="Open Sans" panose="020B0606030504020204" pitchFamily="34" charset="0"/>
              <a:cs typeface="Open Sans" panose="020B0606030504020204" pitchFamily="34" charset="0"/>
            </a:endParaRPr>
          </a:p>
          <a:p>
            <a:pPr lvl="0"/>
            <a:r>
              <a:rPr lang="en-US" sz="1700" dirty="0" smtClean="0">
                <a:latin typeface="Open Sans Extrabold" panose="020B0906030804020204" pitchFamily="34" charset="0"/>
                <a:ea typeface="Open Sans Extrabold" panose="020B0906030804020204" pitchFamily="34" charset="0"/>
                <a:cs typeface="Open Sans Extrabold" panose="020B0906030804020204" pitchFamily="34" charset="0"/>
              </a:rPr>
              <a:t>Abilities</a:t>
            </a:r>
          </a:p>
          <a:p>
            <a:pPr lvl="0"/>
            <a:r>
              <a:rPr lang="en-US" sz="1700" i="1"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Inspire</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can allow a teammate to reroll any type of </a:t>
            </a:r>
            <a:r>
              <a:rPr lang="en-US" sz="1700" i="1" dirty="0">
                <a:latin typeface="Open Sans" panose="020B0606030504020204" pitchFamily="34" charset="0"/>
                <a:ea typeface="Open Sans" panose="020B0606030504020204" pitchFamily="34" charset="0"/>
                <a:cs typeface="Open Sans" panose="020B0606030504020204" pitchFamily="34" charset="0"/>
              </a:rPr>
              <a:t>Skill Check</a:t>
            </a:r>
            <a:r>
              <a:rPr lang="en-US" sz="1700" dirty="0">
                <a:latin typeface="Open Sans" panose="020B0606030504020204" pitchFamily="34" charset="0"/>
                <a:ea typeface="Open Sans" panose="020B0606030504020204" pitchFamily="34" charset="0"/>
                <a:cs typeface="Open Sans" panose="020B0606030504020204" pitchFamily="34" charset="0"/>
              </a:rPr>
              <a:t>.</a:t>
            </a:r>
          </a:p>
          <a:p>
            <a:pPr lvl="0"/>
            <a:r>
              <a:rPr lang="en-US" sz="1700" i="1" dirty="0">
                <a:solidFill>
                  <a:srgbClr val="99FFCC"/>
                </a:solidFill>
                <a:latin typeface="Open Sans" panose="020B0606030504020204" pitchFamily="34" charset="0"/>
                <a:ea typeface="Open Sans" panose="020B0606030504020204" pitchFamily="34" charset="0"/>
                <a:cs typeface="Open Sans" panose="020B0606030504020204" pitchFamily="34" charset="0"/>
              </a:rPr>
              <a:t>Intimidate</a:t>
            </a:r>
            <a:r>
              <a:rPr lang="en-US" sz="1700" i="1" dirty="0">
                <a:latin typeface="Open Sans" panose="020B0606030504020204" pitchFamily="34" charset="0"/>
                <a:ea typeface="Open Sans" panose="020B0606030504020204" pitchFamily="34" charset="0"/>
                <a:cs typeface="Open Sans" panose="020B0606030504020204" pitchFamily="34" charset="0"/>
              </a:rPr>
              <a:t>:</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can force the Game Master to undo an action taken by an enemy and force a different outcome.</a:t>
            </a:r>
          </a:p>
          <a:p>
            <a:pPr lvl="0"/>
            <a:r>
              <a:rPr lang="en-US" sz="1700" i="1" dirty="0">
                <a:solidFill>
                  <a:srgbClr val="99FFCC"/>
                </a:solidFill>
                <a:latin typeface="Open Sans" panose="020B0606030504020204" pitchFamily="34" charset="0"/>
                <a:ea typeface="Open Sans" panose="020B0606030504020204" pitchFamily="34" charset="0"/>
                <a:cs typeface="Open Sans" panose="020B0606030504020204" pitchFamily="34" charset="0"/>
              </a:rPr>
              <a:t>Sacrifice</a:t>
            </a:r>
            <a:r>
              <a:rPr lang="en-US" sz="1700" i="1" dirty="0">
                <a:latin typeface="Open Sans" panose="020B0606030504020204" pitchFamily="34" charset="0"/>
                <a:ea typeface="Open Sans" panose="020B0606030504020204" pitchFamily="34" charset="0"/>
                <a:cs typeface="Open Sans" panose="020B0606030504020204" pitchFamily="34" charset="0"/>
              </a:rPr>
              <a:t>:</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can take a failed </a:t>
            </a:r>
            <a:r>
              <a:rPr lang="en-US" sz="1700" i="1" dirty="0">
                <a:latin typeface="Open Sans" panose="020B0606030504020204" pitchFamily="34" charset="0"/>
                <a:ea typeface="Open Sans" panose="020B0606030504020204" pitchFamily="34" charset="0"/>
                <a:cs typeface="Open Sans" panose="020B0606030504020204" pitchFamily="34" charset="0"/>
              </a:rPr>
              <a:t>Deathblow</a:t>
            </a:r>
            <a:r>
              <a:rPr lang="en-US" sz="1700" dirty="0">
                <a:latin typeface="Open Sans" panose="020B0606030504020204" pitchFamily="34" charset="0"/>
                <a:ea typeface="Open Sans" panose="020B0606030504020204" pitchFamily="34" charset="0"/>
                <a:cs typeface="Open Sans" panose="020B0606030504020204" pitchFamily="34" charset="0"/>
              </a:rPr>
              <a:t> from an ally, saving them, and attempt to take the damage instead (roll to pass a </a:t>
            </a:r>
            <a:r>
              <a:rPr lang="en-US" sz="1700" i="1" dirty="0">
                <a:latin typeface="Open Sans" panose="020B0606030504020204" pitchFamily="34" charset="0"/>
                <a:ea typeface="Open Sans" panose="020B0606030504020204" pitchFamily="34" charset="0"/>
                <a:cs typeface="Open Sans" panose="020B0606030504020204" pitchFamily="34" charset="0"/>
              </a:rPr>
              <a:t>Deathblow Check</a:t>
            </a:r>
            <a:r>
              <a:rPr lang="en-US" sz="1700" dirty="0">
                <a:latin typeface="Open Sans" panose="020B0606030504020204" pitchFamily="34" charset="0"/>
                <a:ea typeface="Open Sans" panose="020B0606030504020204" pitchFamily="34" charset="0"/>
                <a:cs typeface="Open Sans" panose="020B0606030504020204" pitchFamily="34" charset="0"/>
              </a:rPr>
              <a:t> if applicable</a:t>
            </a:r>
            <a:r>
              <a:rPr lang="en-US" sz="1700" dirty="0" smtClean="0">
                <a:latin typeface="Open Sans" panose="020B0606030504020204" pitchFamily="34" charset="0"/>
                <a:ea typeface="Open Sans" panose="020B0606030504020204" pitchFamily="34" charset="0"/>
                <a:cs typeface="Open Sans" panose="020B0606030504020204" pitchFamily="34" charset="0"/>
              </a:rPr>
              <a:t>).</a:t>
            </a:r>
          </a:p>
          <a:p>
            <a:endParaRPr lang="en-US" sz="1700" dirty="0" smtClean="0">
              <a:latin typeface="Open Sans Extrabold" panose="020B0906030804020204" pitchFamily="34" charset="0"/>
              <a:ea typeface="Open Sans Extrabold" panose="020B0906030804020204" pitchFamily="34" charset="0"/>
              <a:cs typeface="Open Sans Extrabold" panose="020B0906030804020204" pitchFamily="34" charset="0"/>
            </a:endParaRPr>
          </a:p>
          <a:p>
            <a:endParaRPr lang="en-US" sz="1700" dirty="0">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2400" dirty="0" smtClean="0">
                <a:latin typeface="Open Sans Extrabold" panose="020B0906030804020204" pitchFamily="34" charset="0"/>
                <a:ea typeface="Open Sans Extrabold" panose="020B0906030804020204" pitchFamily="34" charset="0"/>
                <a:cs typeface="Open Sans Extrabold" panose="020B0906030804020204" pitchFamily="34" charset="0"/>
              </a:rPr>
              <a:t>Assassin</a:t>
            </a:r>
            <a:endParaRPr lang="en-US" sz="2400" dirty="0">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1700" dirty="0">
                <a:latin typeface="Open Sans" panose="020B0606030504020204" pitchFamily="34" charset="0"/>
                <a:ea typeface="Open Sans" panose="020B0606030504020204" pitchFamily="34" charset="0"/>
                <a:cs typeface="Open Sans" panose="020B0606030504020204" pitchFamily="34" charset="0"/>
              </a:rPr>
              <a:t>The </a:t>
            </a:r>
            <a:r>
              <a:rPr lang="en-US" sz="1700" i="1" dirty="0">
                <a:latin typeface="Open Sans" panose="020B0606030504020204" pitchFamily="34" charset="0"/>
                <a:ea typeface="Open Sans" panose="020B0606030504020204" pitchFamily="34" charset="0"/>
                <a:cs typeface="Open Sans" panose="020B0606030504020204" pitchFamily="34" charset="0"/>
              </a:rPr>
              <a:t>Assassin</a:t>
            </a:r>
            <a:r>
              <a:rPr lang="en-US" sz="1700" dirty="0">
                <a:latin typeface="Open Sans" panose="020B0606030504020204" pitchFamily="34" charset="0"/>
                <a:ea typeface="Open Sans" panose="020B0606030504020204" pitchFamily="34" charset="0"/>
                <a:cs typeface="Open Sans" panose="020B0606030504020204" pitchFamily="34" charset="0"/>
              </a:rPr>
              <a:t> class uses their </a:t>
            </a:r>
            <a:r>
              <a:rPr lang="en-US" sz="1700" i="1" dirty="0">
                <a:latin typeface="Open Sans" panose="020B0606030504020204" pitchFamily="34" charset="0"/>
                <a:ea typeface="Open Sans" panose="020B0606030504020204" pitchFamily="34" charset="0"/>
                <a:cs typeface="Open Sans" panose="020B0606030504020204" pitchFamily="34" charset="0"/>
              </a:rPr>
              <a:t>Strength</a:t>
            </a:r>
            <a:r>
              <a:rPr lang="en-US" sz="1700" dirty="0">
                <a:latin typeface="Open Sans" panose="020B0606030504020204" pitchFamily="34" charset="0"/>
                <a:ea typeface="Open Sans" panose="020B0606030504020204" pitchFamily="34" charset="0"/>
                <a:cs typeface="Open Sans" panose="020B0606030504020204" pitchFamily="34" charset="0"/>
              </a:rPr>
              <a:t> attribute to the fullest, especially when this attribute is combined into the </a:t>
            </a:r>
            <a:r>
              <a:rPr lang="en-US" sz="1700" i="1" dirty="0">
                <a:latin typeface="Open Sans" panose="020B0606030504020204" pitchFamily="34" charset="0"/>
                <a:ea typeface="Open Sans" panose="020B0606030504020204" pitchFamily="34" charset="0"/>
                <a:cs typeface="Open Sans" panose="020B0606030504020204" pitchFamily="34" charset="0"/>
              </a:rPr>
              <a:t>Ranged Combat</a:t>
            </a:r>
            <a:r>
              <a:rPr lang="en-US" sz="1700" dirty="0">
                <a:latin typeface="Open Sans" panose="020B0606030504020204" pitchFamily="34" charset="0"/>
                <a:ea typeface="Open Sans" panose="020B0606030504020204" pitchFamily="34" charset="0"/>
                <a:cs typeface="Open Sans" panose="020B0606030504020204" pitchFamily="34" charset="0"/>
              </a:rPr>
              <a:t> and </a:t>
            </a:r>
            <a:r>
              <a:rPr lang="en-US" sz="1700" i="1" dirty="0">
                <a:latin typeface="Open Sans" panose="020B0606030504020204" pitchFamily="34" charset="0"/>
                <a:ea typeface="Open Sans" panose="020B0606030504020204" pitchFamily="34" charset="0"/>
                <a:cs typeface="Open Sans" panose="020B0606030504020204" pitchFamily="34" charset="0"/>
              </a:rPr>
              <a:t>Melee Combat</a:t>
            </a:r>
            <a:r>
              <a:rPr lang="en-US" sz="1700" dirty="0">
                <a:latin typeface="Open Sans" panose="020B0606030504020204" pitchFamily="34" charset="0"/>
                <a:ea typeface="Open Sans" panose="020B0606030504020204" pitchFamily="34" charset="0"/>
                <a:cs typeface="Open Sans" panose="020B0606030504020204" pitchFamily="34" charset="0"/>
              </a:rPr>
              <a:t> skills. </a:t>
            </a:r>
            <a:endParaRPr lang="en-US" sz="1700" dirty="0" smtClean="0">
              <a:latin typeface="Open Sans" panose="020B0606030504020204" pitchFamily="34" charset="0"/>
              <a:ea typeface="Open Sans" panose="020B0606030504020204" pitchFamily="34" charset="0"/>
              <a:cs typeface="Open Sans" panose="020B0606030504020204" pitchFamily="34" charset="0"/>
            </a:endParaRPr>
          </a:p>
          <a:p>
            <a:r>
              <a:rPr lang="en-US" sz="1700" dirty="0" smtClean="0">
                <a:latin typeface="Open Sans Extrabold" panose="020B0906030804020204" pitchFamily="34" charset="0"/>
                <a:ea typeface="Open Sans Extrabold" panose="020B0906030804020204" pitchFamily="34" charset="0"/>
                <a:cs typeface="Open Sans Extrabold" panose="020B0906030804020204" pitchFamily="34" charset="0"/>
              </a:rPr>
              <a:t>Abilities</a:t>
            </a:r>
            <a:endParaRPr lang="en-US" sz="1700" dirty="0">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1700" i="1"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Assassinate</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can instantly kill any enemy that is not the main villain.</a:t>
            </a:r>
          </a:p>
          <a:p>
            <a:pPr lvl="0"/>
            <a:r>
              <a:rPr lang="en-US" sz="1700" i="1" dirty="0">
                <a:solidFill>
                  <a:srgbClr val="99FFCC"/>
                </a:solidFill>
                <a:latin typeface="Open Sans" panose="020B0606030504020204" pitchFamily="34" charset="0"/>
                <a:ea typeface="Open Sans" panose="020B0606030504020204" pitchFamily="34" charset="0"/>
                <a:cs typeface="Open Sans" panose="020B0606030504020204" pitchFamily="34" charset="0"/>
              </a:rPr>
              <a:t>Deadly</a:t>
            </a:r>
            <a:r>
              <a:rPr lang="en-US" sz="1700" i="1" dirty="0">
                <a:latin typeface="Open Sans" panose="020B0606030504020204" pitchFamily="34" charset="0"/>
                <a:ea typeface="Open Sans" panose="020B0606030504020204" pitchFamily="34" charset="0"/>
                <a:cs typeface="Open Sans" panose="020B0606030504020204" pitchFamily="34" charset="0"/>
              </a:rPr>
              <a:t>:</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can reroll a failed </a:t>
            </a:r>
            <a:r>
              <a:rPr lang="en-US" sz="1700" i="1" dirty="0">
                <a:latin typeface="Open Sans" panose="020B0606030504020204" pitchFamily="34" charset="0"/>
                <a:ea typeface="Open Sans" panose="020B0606030504020204" pitchFamily="34" charset="0"/>
                <a:cs typeface="Open Sans" panose="020B0606030504020204" pitchFamily="34" charset="0"/>
              </a:rPr>
              <a:t>Ranged Combat</a:t>
            </a:r>
            <a:r>
              <a:rPr lang="en-US" sz="1700" dirty="0">
                <a:latin typeface="Open Sans" panose="020B0606030504020204" pitchFamily="34" charset="0"/>
                <a:ea typeface="Open Sans" panose="020B0606030504020204" pitchFamily="34" charset="0"/>
                <a:cs typeface="Open Sans" panose="020B0606030504020204" pitchFamily="34" charset="0"/>
              </a:rPr>
              <a:t> and also a failed </a:t>
            </a:r>
            <a:r>
              <a:rPr lang="en-US" sz="1700" i="1" dirty="0">
                <a:latin typeface="Open Sans" panose="020B0606030504020204" pitchFamily="34" charset="0"/>
                <a:ea typeface="Open Sans" panose="020B0606030504020204" pitchFamily="34" charset="0"/>
                <a:cs typeface="Open Sans" panose="020B0606030504020204" pitchFamily="34" charset="0"/>
              </a:rPr>
              <a:t>Melee Combat</a:t>
            </a:r>
            <a:r>
              <a:rPr lang="en-US" sz="1700" dirty="0">
                <a:latin typeface="Open Sans" panose="020B0606030504020204" pitchFamily="34" charset="0"/>
                <a:ea typeface="Open Sans" panose="020B0606030504020204" pitchFamily="34" charset="0"/>
                <a:cs typeface="Open Sans" panose="020B0606030504020204" pitchFamily="34" charset="0"/>
              </a:rPr>
              <a:t> roll.</a:t>
            </a:r>
          </a:p>
          <a:p>
            <a:pPr lvl="0"/>
            <a:r>
              <a:rPr lang="en-US" sz="1700" i="1" dirty="0">
                <a:solidFill>
                  <a:srgbClr val="99FFCC"/>
                </a:solidFill>
                <a:latin typeface="Open Sans" panose="020B0606030504020204" pitchFamily="34" charset="0"/>
                <a:ea typeface="Open Sans" panose="020B0606030504020204" pitchFamily="34" charset="0"/>
                <a:cs typeface="Open Sans" panose="020B0606030504020204" pitchFamily="34" charset="0"/>
              </a:rPr>
              <a:t>Quick</a:t>
            </a:r>
            <a:r>
              <a:rPr lang="en-US" sz="1700" i="1" dirty="0">
                <a:latin typeface="Open Sans" panose="020B0606030504020204" pitchFamily="34" charset="0"/>
                <a:ea typeface="Open Sans" panose="020B0606030504020204" pitchFamily="34" charset="0"/>
                <a:cs typeface="Open Sans" panose="020B0606030504020204" pitchFamily="34" charset="0"/>
              </a:rPr>
              <a:t>:</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can perform both </a:t>
            </a:r>
            <a:r>
              <a:rPr lang="en-US" sz="1700" i="1" dirty="0">
                <a:latin typeface="Open Sans" panose="020B0606030504020204" pitchFamily="34" charset="0"/>
                <a:ea typeface="Open Sans" panose="020B0606030504020204" pitchFamily="34" charset="0"/>
                <a:cs typeface="Open Sans" panose="020B0606030504020204" pitchFamily="34" charset="0"/>
              </a:rPr>
              <a:t>Melee Combat</a:t>
            </a:r>
            <a:r>
              <a:rPr lang="en-US" sz="1700" dirty="0">
                <a:latin typeface="Open Sans" panose="020B0606030504020204" pitchFamily="34" charset="0"/>
                <a:ea typeface="Open Sans" panose="020B0606030504020204" pitchFamily="34" charset="0"/>
                <a:cs typeface="Open Sans" panose="020B0606030504020204" pitchFamily="34" charset="0"/>
              </a:rPr>
              <a:t> and </a:t>
            </a:r>
            <a:r>
              <a:rPr lang="en-US" sz="1700" i="1" dirty="0">
                <a:latin typeface="Open Sans" panose="020B0606030504020204" pitchFamily="34" charset="0"/>
                <a:ea typeface="Open Sans" panose="020B0606030504020204" pitchFamily="34" charset="0"/>
                <a:cs typeface="Open Sans" panose="020B0606030504020204" pitchFamily="34" charset="0"/>
              </a:rPr>
              <a:t>Ranged Combat</a:t>
            </a:r>
            <a:r>
              <a:rPr lang="en-US" sz="1700" dirty="0">
                <a:latin typeface="Open Sans" panose="020B0606030504020204" pitchFamily="34" charset="0"/>
                <a:ea typeface="Open Sans" panose="020B0606030504020204" pitchFamily="34" charset="0"/>
                <a:cs typeface="Open Sans" panose="020B0606030504020204" pitchFamily="34" charset="0"/>
              </a:rPr>
              <a:t> in the same turn against multiple enemies. </a:t>
            </a:r>
          </a:p>
          <a:p>
            <a:pPr lvl="0"/>
            <a:endParaRPr lang="en-US" sz="1700" dirty="0" smtClean="0">
              <a:latin typeface="Open Sans" panose="020B0606030504020204" pitchFamily="34" charset="0"/>
              <a:ea typeface="Open Sans" panose="020B0606030504020204" pitchFamily="34" charset="0"/>
              <a:cs typeface="Open Sans" panose="020B0606030504020204" pitchFamily="34" charset="0"/>
            </a:endParaRPr>
          </a:p>
          <a:p>
            <a:endParaRPr lang="en-US" sz="1700"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700"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700" dirty="0" smtClean="0">
              <a:latin typeface="Open Sans" panose="020B0606030504020204" pitchFamily="34" charset="0"/>
              <a:ea typeface="Open Sans" panose="020B0606030504020204" pitchFamily="34" charset="0"/>
              <a:cs typeface="Open Sans" panose="020B0606030504020204" pitchFamily="34" charset="0"/>
            </a:endParaRPr>
          </a:p>
          <a:p>
            <a:r>
              <a:rPr lang="en-US" sz="2400" dirty="0" smtClean="0">
                <a:latin typeface="Open Sans Extrabold" panose="020B0906030804020204" pitchFamily="34" charset="0"/>
                <a:ea typeface="Open Sans Extrabold" panose="020B0906030804020204" pitchFamily="34" charset="0"/>
                <a:cs typeface="Open Sans Extrabold" panose="020B0906030804020204" pitchFamily="34" charset="0"/>
              </a:rPr>
              <a:t>Saboteur</a:t>
            </a:r>
            <a:endParaRPr lang="en-US" sz="2400" dirty="0">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1700" dirty="0">
                <a:latin typeface="Open Sans" panose="020B0606030504020204" pitchFamily="34" charset="0"/>
                <a:ea typeface="Open Sans" panose="020B0606030504020204" pitchFamily="34" charset="0"/>
                <a:cs typeface="Open Sans" panose="020B0606030504020204" pitchFamily="34" charset="0"/>
              </a:rPr>
              <a:t>The </a:t>
            </a:r>
            <a:r>
              <a:rPr lang="en-US" sz="1700" i="1" dirty="0">
                <a:latin typeface="Open Sans" panose="020B0606030504020204" pitchFamily="34" charset="0"/>
                <a:ea typeface="Open Sans" panose="020B0606030504020204" pitchFamily="34" charset="0"/>
                <a:cs typeface="Open Sans" panose="020B0606030504020204" pitchFamily="34" charset="0"/>
              </a:rPr>
              <a:t>Saboteur</a:t>
            </a:r>
            <a:r>
              <a:rPr lang="en-US" sz="1700" dirty="0">
                <a:latin typeface="Open Sans" panose="020B0606030504020204" pitchFamily="34" charset="0"/>
                <a:ea typeface="Open Sans" panose="020B0606030504020204" pitchFamily="34" charset="0"/>
                <a:cs typeface="Open Sans" panose="020B0606030504020204" pitchFamily="34" charset="0"/>
              </a:rPr>
              <a:t> class uses their </a:t>
            </a:r>
            <a:r>
              <a:rPr lang="en-US" sz="1700" i="1" dirty="0">
                <a:latin typeface="Open Sans" panose="020B0606030504020204" pitchFamily="34" charset="0"/>
                <a:ea typeface="Open Sans" panose="020B0606030504020204" pitchFamily="34" charset="0"/>
                <a:cs typeface="Open Sans" panose="020B0606030504020204" pitchFamily="34" charset="0"/>
              </a:rPr>
              <a:t>Ingenuity</a:t>
            </a:r>
            <a:r>
              <a:rPr lang="en-US" sz="1700" dirty="0">
                <a:latin typeface="Open Sans" panose="020B0606030504020204" pitchFamily="34" charset="0"/>
                <a:ea typeface="Open Sans" panose="020B0606030504020204" pitchFamily="34" charset="0"/>
                <a:cs typeface="Open Sans" panose="020B0606030504020204" pitchFamily="34" charset="0"/>
              </a:rPr>
              <a:t> attributes to the fullest, especially as this attribute is combined into the </a:t>
            </a:r>
            <a:r>
              <a:rPr lang="en-US" sz="1700" i="1" dirty="0">
                <a:latin typeface="Open Sans" panose="020B0606030504020204" pitchFamily="34" charset="0"/>
                <a:ea typeface="Open Sans" panose="020B0606030504020204" pitchFamily="34" charset="0"/>
                <a:cs typeface="Open Sans" panose="020B0606030504020204" pitchFamily="34" charset="0"/>
              </a:rPr>
              <a:t>Deception</a:t>
            </a:r>
            <a:r>
              <a:rPr lang="en-US" sz="1700" dirty="0">
                <a:latin typeface="Open Sans" panose="020B0606030504020204" pitchFamily="34" charset="0"/>
                <a:ea typeface="Open Sans" panose="020B0606030504020204" pitchFamily="34" charset="0"/>
                <a:cs typeface="Open Sans" panose="020B0606030504020204" pitchFamily="34" charset="0"/>
              </a:rPr>
              <a:t> and </a:t>
            </a:r>
            <a:r>
              <a:rPr lang="en-US" sz="1700" i="1" dirty="0">
                <a:latin typeface="Open Sans" panose="020B0606030504020204" pitchFamily="34" charset="0"/>
                <a:ea typeface="Open Sans" panose="020B0606030504020204" pitchFamily="34" charset="0"/>
                <a:cs typeface="Open Sans" panose="020B0606030504020204" pitchFamily="34" charset="0"/>
              </a:rPr>
              <a:t>Awareness</a:t>
            </a:r>
            <a:r>
              <a:rPr lang="en-US" sz="1700" dirty="0">
                <a:latin typeface="Open Sans" panose="020B0606030504020204" pitchFamily="34" charset="0"/>
                <a:ea typeface="Open Sans" panose="020B0606030504020204" pitchFamily="34" charset="0"/>
                <a:cs typeface="Open Sans" panose="020B0606030504020204" pitchFamily="34" charset="0"/>
              </a:rPr>
              <a:t> </a:t>
            </a:r>
            <a:r>
              <a:rPr lang="en-US" sz="1700" dirty="0" smtClean="0">
                <a:latin typeface="Open Sans" panose="020B0606030504020204" pitchFamily="34" charset="0"/>
                <a:ea typeface="Open Sans" panose="020B0606030504020204" pitchFamily="34" charset="0"/>
                <a:cs typeface="Open Sans" panose="020B0606030504020204" pitchFamily="34" charset="0"/>
              </a:rPr>
              <a:t>skills.</a:t>
            </a:r>
            <a:endParaRPr lang="en-US" sz="1700" dirty="0">
              <a:latin typeface="Open Sans" panose="020B0606030504020204" pitchFamily="34" charset="0"/>
              <a:ea typeface="Open Sans" panose="020B0606030504020204" pitchFamily="34" charset="0"/>
              <a:cs typeface="Open Sans" panose="020B0606030504020204" pitchFamily="34" charset="0"/>
            </a:endParaRPr>
          </a:p>
          <a:p>
            <a:pPr lvl="0"/>
            <a:r>
              <a:rPr lang="en-US" sz="1700" dirty="0" smtClean="0">
                <a:latin typeface="Open Sans Extrabold" panose="020B0906030804020204" pitchFamily="34" charset="0"/>
                <a:ea typeface="Open Sans Extrabold" panose="020B0906030804020204" pitchFamily="34" charset="0"/>
                <a:cs typeface="Open Sans Extrabold" panose="020B0906030804020204" pitchFamily="34" charset="0"/>
              </a:rPr>
              <a:t>Abilities</a:t>
            </a:r>
          </a:p>
          <a:p>
            <a:pPr lvl="0"/>
            <a:r>
              <a:rPr lang="en-US" sz="1700" i="1"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Creative</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suggest an alternate means of solving a non-combat problem that would utilize a </a:t>
            </a:r>
            <a:r>
              <a:rPr lang="en-US" sz="1700" i="1" dirty="0">
                <a:latin typeface="Open Sans" panose="020B0606030504020204" pitchFamily="34" charset="0"/>
                <a:ea typeface="Open Sans" panose="020B0606030504020204" pitchFamily="34" charset="0"/>
                <a:cs typeface="Open Sans" panose="020B0606030504020204" pitchFamily="34" charset="0"/>
              </a:rPr>
              <a:t>Skill Check</a:t>
            </a:r>
            <a:r>
              <a:rPr lang="en-US" sz="1700" dirty="0">
                <a:latin typeface="Open Sans" panose="020B0606030504020204" pitchFamily="34" charset="0"/>
                <a:ea typeface="Open Sans" panose="020B0606030504020204" pitchFamily="34" charset="0"/>
                <a:cs typeface="Open Sans" panose="020B0606030504020204" pitchFamily="34" charset="0"/>
              </a:rPr>
              <a:t> of your choice.</a:t>
            </a:r>
          </a:p>
          <a:p>
            <a:pPr lvl="0"/>
            <a:r>
              <a:rPr lang="en-US" sz="1700" i="1" dirty="0">
                <a:solidFill>
                  <a:srgbClr val="99FFCC"/>
                </a:solidFill>
                <a:latin typeface="Open Sans" panose="020B0606030504020204" pitchFamily="34" charset="0"/>
                <a:ea typeface="Open Sans" panose="020B0606030504020204" pitchFamily="34" charset="0"/>
                <a:cs typeface="Open Sans" panose="020B0606030504020204" pitchFamily="34" charset="0"/>
              </a:rPr>
              <a:t>Stealth</a:t>
            </a:r>
            <a:r>
              <a:rPr lang="en-US" sz="1700" i="1" dirty="0">
                <a:latin typeface="Open Sans" panose="020B0606030504020204" pitchFamily="34" charset="0"/>
                <a:ea typeface="Open Sans" panose="020B0606030504020204" pitchFamily="34" charset="0"/>
                <a:cs typeface="Open Sans" panose="020B0606030504020204" pitchFamily="34" charset="0"/>
              </a:rPr>
              <a:t>:</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guarantee not getting caught/tripping an alarm/being seen for any situation.</a:t>
            </a:r>
          </a:p>
          <a:p>
            <a:pPr lvl="0"/>
            <a:r>
              <a:rPr lang="en-US" sz="1700" i="1" dirty="0">
                <a:solidFill>
                  <a:srgbClr val="99FFCC"/>
                </a:solidFill>
                <a:latin typeface="Open Sans" panose="020B0606030504020204" pitchFamily="34" charset="0"/>
                <a:ea typeface="Open Sans" panose="020B0606030504020204" pitchFamily="34" charset="0"/>
                <a:cs typeface="Open Sans" panose="020B0606030504020204" pitchFamily="34" charset="0"/>
              </a:rPr>
              <a:t>Trickery</a:t>
            </a:r>
            <a:r>
              <a:rPr lang="en-US" sz="1700" i="1" dirty="0">
                <a:latin typeface="Open Sans" panose="020B0606030504020204" pitchFamily="34" charset="0"/>
                <a:ea typeface="Open Sans" panose="020B0606030504020204" pitchFamily="34" charset="0"/>
                <a:cs typeface="Open Sans" panose="020B0606030504020204" pitchFamily="34" charset="0"/>
              </a:rPr>
              <a:t>:</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can fool an enemy, except the main villain, into thinking you are on their team and have them do something for you.</a:t>
            </a:r>
          </a:p>
          <a:p>
            <a:endParaRPr lang="en-US" sz="1700" dirty="0" smtClean="0">
              <a:latin typeface="Open Sans" panose="020B0606030504020204" pitchFamily="34" charset="0"/>
              <a:ea typeface="Open Sans" panose="020B0606030504020204" pitchFamily="34" charset="0"/>
              <a:cs typeface="Open Sans" panose="020B0606030504020204" pitchFamily="34" charset="0"/>
            </a:endParaRPr>
          </a:p>
          <a:p>
            <a:endParaRPr lang="en-US" sz="1700"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1700" dirty="0">
                <a:latin typeface="Open Sans" panose="020B0606030504020204" pitchFamily="34" charset="0"/>
                <a:ea typeface="Open Sans" panose="020B0606030504020204" pitchFamily="34" charset="0"/>
                <a:cs typeface="Open Sans" panose="020B0606030504020204" pitchFamily="34" charset="0"/>
              </a:rPr>
              <a:t> </a:t>
            </a:r>
            <a:r>
              <a:rPr lang="en-US" sz="1700" dirty="0" smtClean="0">
                <a:latin typeface="Open Sans" panose="020B0606030504020204" pitchFamily="34" charset="0"/>
                <a:ea typeface="Open Sans" panose="020B0606030504020204" pitchFamily="34" charset="0"/>
                <a:cs typeface="Open Sans" panose="020B0606030504020204" pitchFamily="34" charset="0"/>
              </a:rPr>
              <a:t> </a:t>
            </a:r>
            <a:r>
              <a:rPr lang="en-US" sz="2400" dirty="0" smtClean="0">
                <a:latin typeface="Open Sans Extrabold" panose="020B0906030804020204" pitchFamily="34" charset="0"/>
                <a:ea typeface="Open Sans Extrabold" panose="020B0906030804020204" pitchFamily="34" charset="0"/>
                <a:cs typeface="Open Sans Extrabold" panose="020B0906030804020204" pitchFamily="34" charset="0"/>
              </a:rPr>
              <a:t>Analyst</a:t>
            </a:r>
            <a:endParaRPr lang="en-US" sz="2400" dirty="0">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1700" dirty="0">
                <a:latin typeface="Open Sans" panose="020B0606030504020204" pitchFamily="34" charset="0"/>
                <a:ea typeface="Open Sans" panose="020B0606030504020204" pitchFamily="34" charset="0"/>
                <a:cs typeface="Open Sans" panose="020B0606030504020204" pitchFamily="34" charset="0"/>
              </a:rPr>
              <a:t>The </a:t>
            </a:r>
            <a:r>
              <a:rPr lang="en-US" sz="1700" i="1" dirty="0">
                <a:latin typeface="Open Sans" panose="020B0606030504020204" pitchFamily="34" charset="0"/>
                <a:ea typeface="Open Sans" panose="020B0606030504020204" pitchFamily="34" charset="0"/>
                <a:cs typeface="Open Sans" panose="020B0606030504020204" pitchFamily="34" charset="0"/>
              </a:rPr>
              <a:t>Analyst</a:t>
            </a:r>
            <a:r>
              <a:rPr lang="en-US" sz="1700" dirty="0">
                <a:latin typeface="Open Sans" panose="020B0606030504020204" pitchFamily="34" charset="0"/>
                <a:ea typeface="Open Sans" panose="020B0606030504020204" pitchFamily="34" charset="0"/>
                <a:cs typeface="Open Sans" panose="020B0606030504020204" pitchFamily="34" charset="0"/>
              </a:rPr>
              <a:t> class uses their </a:t>
            </a:r>
            <a:r>
              <a:rPr lang="en-US" sz="1700" i="1" dirty="0">
                <a:latin typeface="Open Sans" panose="020B0606030504020204" pitchFamily="34" charset="0"/>
                <a:ea typeface="Open Sans" panose="020B0606030504020204" pitchFamily="34" charset="0"/>
                <a:cs typeface="Open Sans" panose="020B0606030504020204" pitchFamily="34" charset="0"/>
              </a:rPr>
              <a:t>Intelligence</a:t>
            </a:r>
            <a:r>
              <a:rPr lang="en-US" sz="1700" dirty="0">
                <a:latin typeface="Open Sans" panose="020B0606030504020204" pitchFamily="34" charset="0"/>
                <a:ea typeface="Open Sans" panose="020B0606030504020204" pitchFamily="34" charset="0"/>
                <a:cs typeface="Open Sans" panose="020B0606030504020204" pitchFamily="34" charset="0"/>
              </a:rPr>
              <a:t> attribute to the fullest, especially as this attribute </a:t>
            </a:r>
            <a:r>
              <a:rPr lang="en-US" sz="1700" dirty="0" smtClean="0">
                <a:latin typeface="Open Sans" panose="020B0606030504020204" pitchFamily="34" charset="0"/>
                <a:ea typeface="Open Sans" panose="020B0606030504020204" pitchFamily="34" charset="0"/>
                <a:cs typeface="Open Sans" panose="020B0606030504020204" pitchFamily="34" charset="0"/>
              </a:rPr>
              <a:t>combines </a:t>
            </a:r>
            <a:r>
              <a:rPr lang="en-US" sz="1700" dirty="0">
                <a:latin typeface="Open Sans" panose="020B0606030504020204" pitchFamily="34" charset="0"/>
                <a:ea typeface="Open Sans" panose="020B0606030504020204" pitchFamily="34" charset="0"/>
                <a:cs typeface="Open Sans" panose="020B0606030504020204" pitchFamily="34" charset="0"/>
              </a:rPr>
              <a:t>to make the </a:t>
            </a:r>
            <a:r>
              <a:rPr lang="en-US" sz="1700" i="1" dirty="0">
                <a:latin typeface="Open Sans" panose="020B0606030504020204" pitchFamily="34" charset="0"/>
                <a:ea typeface="Open Sans" panose="020B0606030504020204" pitchFamily="34" charset="0"/>
                <a:cs typeface="Open Sans" panose="020B0606030504020204" pitchFamily="34" charset="0"/>
              </a:rPr>
              <a:t>Reasoning</a:t>
            </a:r>
            <a:r>
              <a:rPr lang="en-US" sz="1700" dirty="0">
                <a:latin typeface="Open Sans" panose="020B0606030504020204" pitchFamily="34" charset="0"/>
                <a:ea typeface="Open Sans" panose="020B0606030504020204" pitchFamily="34" charset="0"/>
                <a:cs typeface="Open Sans" panose="020B0606030504020204" pitchFamily="34" charset="0"/>
              </a:rPr>
              <a:t> and </a:t>
            </a:r>
            <a:r>
              <a:rPr lang="en-US" sz="1700" i="1" dirty="0">
                <a:latin typeface="Open Sans" panose="020B0606030504020204" pitchFamily="34" charset="0"/>
                <a:ea typeface="Open Sans" panose="020B0606030504020204" pitchFamily="34" charset="0"/>
                <a:cs typeface="Open Sans" panose="020B0606030504020204" pitchFamily="34" charset="0"/>
              </a:rPr>
              <a:t>Awareness</a:t>
            </a:r>
            <a:r>
              <a:rPr lang="en-US" sz="1700" dirty="0">
                <a:latin typeface="Open Sans" panose="020B0606030504020204" pitchFamily="34" charset="0"/>
                <a:ea typeface="Open Sans" panose="020B0606030504020204" pitchFamily="34" charset="0"/>
                <a:cs typeface="Open Sans" panose="020B0606030504020204" pitchFamily="34" charset="0"/>
              </a:rPr>
              <a:t> skill. </a:t>
            </a:r>
            <a:endParaRPr lang="en-US" sz="1700" dirty="0" smtClean="0">
              <a:latin typeface="Open Sans" panose="020B0606030504020204" pitchFamily="34" charset="0"/>
              <a:ea typeface="Open Sans" panose="020B0606030504020204" pitchFamily="34" charset="0"/>
              <a:cs typeface="Open Sans" panose="020B0606030504020204" pitchFamily="34" charset="0"/>
            </a:endParaRPr>
          </a:p>
          <a:p>
            <a:r>
              <a:rPr lang="en-US" sz="1700" dirty="0" smtClean="0">
                <a:latin typeface="Open Sans Extrabold" panose="020B0906030804020204" pitchFamily="34" charset="0"/>
                <a:ea typeface="Open Sans Extrabold" panose="020B0906030804020204" pitchFamily="34" charset="0"/>
                <a:cs typeface="Open Sans Extrabold" panose="020B0906030804020204" pitchFamily="34" charset="0"/>
              </a:rPr>
              <a:t>Abilities</a:t>
            </a:r>
            <a:endParaRPr lang="en-US" sz="1700" dirty="0">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S" sz="1700" i="1"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Medicine</a:t>
            </a:r>
            <a:r>
              <a:rPr lang="en-US" sz="1700" dirty="0">
                <a:latin typeface="Open Sans" panose="020B0606030504020204" pitchFamily="34" charset="0"/>
                <a:ea typeface="Open Sans" panose="020B0606030504020204" pitchFamily="34" charset="0"/>
                <a:cs typeface="Open Sans" panose="020B0606030504020204" pitchFamily="34" charset="0"/>
              </a:rPr>
              <a:t>: Twice per mission you can roll a D6 and heal any member of your team (including yourself).</a:t>
            </a:r>
          </a:p>
          <a:p>
            <a:pPr lvl="0"/>
            <a:r>
              <a:rPr lang="en-US" sz="1700" i="1" dirty="0">
                <a:solidFill>
                  <a:srgbClr val="99FFCC"/>
                </a:solidFill>
                <a:latin typeface="Open Sans" panose="020B0606030504020204" pitchFamily="34" charset="0"/>
                <a:ea typeface="Open Sans" panose="020B0606030504020204" pitchFamily="34" charset="0"/>
                <a:cs typeface="Open Sans" panose="020B0606030504020204" pitchFamily="34" charset="0"/>
              </a:rPr>
              <a:t>Surveillance</a:t>
            </a:r>
            <a:r>
              <a:rPr lang="en-US" sz="1700" i="1" dirty="0">
                <a:latin typeface="Open Sans" panose="020B0606030504020204" pitchFamily="34" charset="0"/>
                <a:ea typeface="Open Sans" panose="020B0606030504020204" pitchFamily="34" charset="0"/>
                <a:cs typeface="Open Sans" panose="020B0606030504020204" pitchFamily="34" charset="0"/>
              </a:rPr>
              <a:t>:</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can privately talk to the Game Master to find out what major event/problem is coming up next.</a:t>
            </a:r>
          </a:p>
          <a:p>
            <a:pPr lvl="0"/>
            <a:r>
              <a:rPr lang="en-US" sz="1700" i="1" dirty="0">
                <a:solidFill>
                  <a:srgbClr val="99FFCC"/>
                </a:solidFill>
                <a:latin typeface="Open Sans" panose="020B0606030504020204" pitchFamily="34" charset="0"/>
                <a:ea typeface="Open Sans" panose="020B0606030504020204" pitchFamily="34" charset="0"/>
                <a:cs typeface="Open Sans" panose="020B0606030504020204" pitchFamily="34" charset="0"/>
              </a:rPr>
              <a:t>Unbelievable</a:t>
            </a:r>
            <a:r>
              <a:rPr lang="en-US" sz="1700" i="1" dirty="0">
                <a:latin typeface="Open Sans" panose="020B0606030504020204" pitchFamily="34" charset="0"/>
                <a:ea typeface="Open Sans" panose="020B0606030504020204" pitchFamily="34" charset="0"/>
                <a:cs typeface="Open Sans" panose="020B0606030504020204" pitchFamily="34" charset="0"/>
              </a:rPr>
              <a:t> </a:t>
            </a:r>
            <a:r>
              <a:rPr lang="en-US" sz="1700" i="1" dirty="0">
                <a:solidFill>
                  <a:srgbClr val="99FFCC"/>
                </a:solidFill>
                <a:latin typeface="Open Sans" panose="020B0606030504020204" pitchFamily="34" charset="0"/>
                <a:ea typeface="Open Sans" panose="020B0606030504020204" pitchFamily="34" charset="0"/>
                <a:cs typeface="Open Sans" panose="020B0606030504020204" pitchFamily="34" charset="0"/>
              </a:rPr>
              <a:t>Science</a:t>
            </a:r>
            <a:r>
              <a:rPr lang="en-US" sz="1700" i="1" dirty="0">
                <a:latin typeface="Open Sans" panose="020B0606030504020204" pitchFamily="34" charset="0"/>
                <a:ea typeface="Open Sans" panose="020B0606030504020204" pitchFamily="34" charset="0"/>
                <a:cs typeface="Open Sans" panose="020B0606030504020204" pitchFamily="34" charset="0"/>
              </a:rPr>
              <a:t>:</a:t>
            </a:r>
            <a:r>
              <a:rPr lang="en-US" sz="1700" dirty="0">
                <a:latin typeface="Open Sans" panose="020B0606030504020204" pitchFamily="34" charset="0"/>
                <a:ea typeface="Open Sans" panose="020B0606030504020204" pitchFamily="34" charset="0"/>
                <a:cs typeface="Open Sans" panose="020B0606030504020204" pitchFamily="34" charset="0"/>
              </a:rPr>
              <a:t> Once per mission you can make a compelling, but most likely fake, scientific argument against a current situation to completely disregard and change the outcome (including the death of an ally).</a:t>
            </a:r>
          </a:p>
          <a:p>
            <a:pPr lvl="0"/>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120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ubano" panose="00000500000000000000" pitchFamily="50" charset="0"/>
              </a:rPr>
              <a:t>Mission Module</a:t>
            </a:r>
            <a:endParaRPr lang="en-US" dirty="0">
              <a:latin typeface="Cubano" panose="00000500000000000000" pitchFamily="50" charset="0"/>
            </a:endParaRPr>
          </a:p>
        </p:txBody>
      </p:sp>
      <p:sp>
        <p:nvSpPr>
          <p:cNvPr id="3" name="Content Placeholder 2"/>
          <p:cNvSpPr>
            <a:spLocks noGrp="1"/>
          </p:cNvSpPr>
          <p:nvPr>
            <p:ph idx="1"/>
          </p:nvPr>
        </p:nvSpPr>
        <p:spPr>
          <a:xfrm>
            <a:off x="1097280" y="1845733"/>
            <a:ext cx="10058400" cy="4244824"/>
          </a:xfrm>
        </p:spPr>
        <p:txBody>
          <a:bodyPr numCol="2">
            <a:normAutofit/>
          </a:bodyPr>
          <a:lstStyle/>
          <a:p>
            <a:pPr marL="0" indent="0">
              <a:spcBef>
                <a:spcPts val="500"/>
              </a:spcBef>
              <a:buClr>
                <a:schemeClr val="tx1"/>
              </a:buClr>
              <a:buNone/>
            </a:pPr>
            <a:endParaRPr lang="en-US" sz="1600" dirty="0" smtClean="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pPr>
              <a:spcBef>
                <a:spcPts val="500"/>
              </a:spcBef>
              <a:buClr>
                <a:schemeClr val="tx1"/>
              </a:buCl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Briefing / Provisioning Gear</a:t>
            </a:r>
          </a:p>
          <a:p>
            <a:pPr lvl="1">
              <a:buClr>
                <a:schemeClr val="tx1"/>
              </a:buClr>
              <a:buFont typeface="Wingdings" panose="05000000000000000000" pitchFamily="2" charset="2"/>
              <a:buChar char="§"/>
            </a:pPr>
            <a:r>
              <a:rPr lang="en-US" sz="1400" b="1" dirty="0">
                <a:solidFill>
                  <a:srgbClr val="99FFCC"/>
                </a:solidFill>
                <a:latin typeface="Open Sans" panose="020B0606030504020204" pitchFamily="34" charset="0"/>
                <a:ea typeface="Open Sans" panose="020B0606030504020204" pitchFamily="34" charset="0"/>
                <a:cs typeface="Open Sans" panose="020B0606030504020204" pitchFamily="34" charset="0"/>
              </a:rPr>
              <a:t>Main</a:t>
            </a:r>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400" b="1" dirty="0">
                <a:solidFill>
                  <a:srgbClr val="99FFCC"/>
                </a:solidFill>
                <a:latin typeface="Open Sans" panose="020B0606030504020204" pitchFamily="34" charset="0"/>
                <a:ea typeface="Open Sans" panose="020B0606030504020204" pitchFamily="34" charset="0"/>
                <a:cs typeface="Open Sans" panose="020B0606030504020204" pitchFamily="34" charset="0"/>
              </a:rPr>
              <a:t>Objective</a:t>
            </a:r>
            <a:r>
              <a:rPr lang="en-US" sz="1400" b="1" dirty="0">
                <a:latin typeface="Open Sans" panose="020B0606030504020204" pitchFamily="34" charset="0"/>
                <a:ea typeface="Open Sans" panose="020B0606030504020204" pitchFamily="34" charset="0"/>
                <a:cs typeface="Open Sans" panose="020B0606030504020204" pitchFamily="34" charset="0"/>
              </a:rPr>
              <a:t>:</a:t>
            </a:r>
            <a:r>
              <a:rPr lang="en-US" sz="1400" dirty="0">
                <a:latin typeface="Open Sans" panose="020B0606030504020204" pitchFamily="34" charset="0"/>
                <a:ea typeface="Open Sans" panose="020B0606030504020204" pitchFamily="34" charset="0"/>
                <a:cs typeface="Open Sans" panose="020B0606030504020204" pitchFamily="34" charset="0"/>
              </a:rPr>
              <a:t> Discover which company(</a:t>
            </a:r>
            <a:r>
              <a:rPr lang="en-US" sz="1400" dirty="0" err="1">
                <a:latin typeface="Open Sans" panose="020B0606030504020204" pitchFamily="34" charset="0"/>
                <a:ea typeface="Open Sans" panose="020B0606030504020204" pitchFamily="34" charset="0"/>
                <a:cs typeface="Open Sans" panose="020B0606030504020204" pitchFamily="34" charset="0"/>
              </a:rPr>
              <a:t>ies</a:t>
            </a:r>
            <a:r>
              <a:rPr lang="en-US" sz="1400" dirty="0">
                <a:latin typeface="Open Sans" panose="020B0606030504020204" pitchFamily="34" charset="0"/>
                <a:ea typeface="Open Sans" panose="020B0606030504020204" pitchFamily="34" charset="0"/>
                <a:cs typeface="Open Sans" panose="020B0606030504020204" pitchFamily="34" charset="0"/>
              </a:rPr>
              <a:t>) are involved in a potential arms deal with a foreign nation and obtain evidence proving </a:t>
            </a:r>
            <a:r>
              <a:rPr lang="en-US" sz="1400" dirty="0" smtClean="0">
                <a:latin typeface="Open Sans" panose="020B0606030504020204" pitchFamily="34" charset="0"/>
                <a:ea typeface="Open Sans" panose="020B0606030504020204" pitchFamily="34" charset="0"/>
                <a:cs typeface="Open Sans" panose="020B0606030504020204" pitchFamily="34" charset="0"/>
              </a:rPr>
              <a:t>so.</a:t>
            </a:r>
          </a:p>
          <a:p>
            <a:pPr lvl="1">
              <a:buClr>
                <a:schemeClr val="tx1"/>
              </a:buClr>
              <a:buFont typeface="Wingdings" panose="05000000000000000000" pitchFamily="2" charset="2"/>
              <a:buChar char="§"/>
            </a:pPr>
            <a:r>
              <a:rPr lang="en-US" sz="1400" b="1"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Sub</a:t>
            </a:r>
            <a:r>
              <a:rPr lang="en-US" sz="1400" b="1" dirty="0" smtClean="0">
                <a:latin typeface="Open Sans" panose="020B0606030504020204" pitchFamily="34" charset="0"/>
                <a:ea typeface="Open Sans" panose="020B0606030504020204" pitchFamily="34" charset="0"/>
                <a:cs typeface="Open Sans" panose="020B0606030504020204" pitchFamily="34" charset="0"/>
              </a:rPr>
              <a:t> </a:t>
            </a:r>
            <a:r>
              <a:rPr lang="en-US" sz="1400" b="1"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Objective</a:t>
            </a:r>
            <a:r>
              <a:rPr lang="en-US" sz="1400" b="1" dirty="0" smtClean="0">
                <a:latin typeface="Open Sans" panose="020B0606030504020204" pitchFamily="34" charset="0"/>
                <a:ea typeface="Open Sans" panose="020B0606030504020204" pitchFamily="34" charset="0"/>
                <a:cs typeface="Open Sans" panose="020B0606030504020204" pitchFamily="34" charset="0"/>
              </a:rPr>
              <a:t>:</a:t>
            </a:r>
            <a:r>
              <a:rPr lang="en-US" sz="1400" dirty="0" smtClean="0">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rPr>
              <a:t>Prevent any further weapons deals with foreign nations.</a:t>
            </a:r>
          </a:p>
          <a:p>
            <a:pPr lvl="1">
              <a:buClr>
                <a:schemeClr val="tx1"/>
              </a:buClr>
              <a:buFont typeface="Wingdings" panose="05000000000000000000" pitchFamily="2" charset="2"/>
              <a:buChar char="§"/>
            </a:pPr>
            <a:r>
              <a:rPr lang="en-US" sz="1400" b="1" dirty="0">
                <a:solidFill>
                  <a:srgbClr val="99FFCC"/>
                </a:solidFill>
                <a:latin typeface="Open Sans" panose="020B0606030504020204" pitchFamily="34" charset="0"/>
                <a:ea typeface="Open Sans" panose="020B0606030504020204" pitchFamily="34" charset="0"/>
                <a:cs typeface="Open Sans" panose="020B0606030504020204" pitchFamily="34" charset="0"/>
              </a:rPr>
              <a:t>Sub</a:t>
            </a:r>
            <a:r>
              <a:rPr lang="en-US" sz="1400" b="1" dirty="0">
                <a:latin typeface="Open Sans" panose="020B0606030504020204" pitchFamily="34" charset="0"/>
                <a:ea typeface="Open Sans" panose="020B0606030504020204" pitchFamily="34" charset="0"/>
                <a:cs typeface="Open Sans" panose="020B0606030504020204" pitchFamily="34" charset="0"/>
              </a:rPr>
              <a:t> </a:t>
            </a:r>
            <a:r>
              <a:rPr lang="en-US" sz="1400" b="1" dirty="0" smtClean="0">
                <a:solidFill>
                  <a:srgbClr val="99FFCC"/>
                </a:solidFill>
                <a:latin typeface="Open Sans" panose="020B0606030504020204" pitchFamily="34" charset="0"/>
                <a:ea typeface="Open Sans" panose="020B0606030504020204" pitchFamily="34" charset="0"/>
                <a:cs typeface="Open Sans" panose="020B0606030504020204" pitchFamily="34" charset="0"/>
              </a:rPr>
              <a:t>Objective</a:t>
            </a:r>
            <a:r>
              <a:rPr lang="en-US" sz="1400" b="1" dirty="0" smtClean="0">
                <a:latin typeface="Open Sans" panose="020B0606030504020204" pitchFamily="34" charset="0"/>
                <a:ea typeface="Open Sans" panose="020B0606030504020204" pitchFamily="34" charset="0"/>
                <a:cs typeface="Open Sans" panose="020B0606030504020204" pitchFamily="34" charset="0"/>
              </a:rPr>
              <a:t>:</a:t>
            </a:r>
            <a:r>
              <a:rPr lang="en-US" sz="1400" dirty="0" smtClean="0">
                <a:latin typeface="Open Sans" panose="020B0606030504020204" pitchFamily="34" charset="0"/>
                <a:ea typeface="Open Sans" panose="020B0606030504020204" pitchFamily="34" charset="0"/>
                <a:cs typeface="Open Sans" panose="020B0606030504020204" pitchFamily="34" charset="0"/>
              </a:rPr>
              <a:t> </a:t>
            </a:r>
            <a:r>
              <a:rPr lang="en-US" sz="1400" dirty="0">
                <a:latin typeface="Open Sans" panose="020B0606030504020204" pitchFamily="34" charset="0"/>
                <a:ea typeface="Open Sans" panose="020B0606030504020204" pitchFamily="34" charset="0"/>
                <a:cs typeface="Open Sans" panose="020B0606030504020204" pitchFamily="34" charset="0"/>
              </a:rPr>
              <a:t>Find our missing field agent, </a:t>
            </a:r>
            <a:r>
              <a:rPr lang="en-US" sz="1400" dirty="0" err="1">
                <a:latin typeface="Open Sans" panose="020B0606030504020204" pitchFamily="34" charset="0"/>
                <a:ea typeface="Open Sans" panose="020B0606030504020204" pitchFamily="34" charset="0"/>
                <a:cs typeface="Open Sans" panose="020B0606030504020204" pitchFamily="34" charset="0"/>
              </a:rPr>
              <a:t>Niccolo</a:t>
            </a: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dirty="0" err="1">
                <a:latin typeface="Open Sans" panose="020B0606030504020204" pitchFamily="34" charset="0"/>
                <a:ea typeface="Open Sans" panose="020B0606030504020204" pitchFamily="34" charset="0"/>
                <a:cs typeface="Open Sans" panose="020B0606030504020204" pitchFamily="34" charset="0"/>
              </a:rPr>
              <a:t>Kristov</a:t>
            </a:r>
            <a:r>
              <a:rPr lang="en-US" sz="1400" dirty="0">
                <a:latin typeface="Open Sans" panose="020B0606030504020204" pitchFamily="34" charset="0"/>
                <a:ea typeface="Open Sans" panose="020B0606030504020204" pitchFamily="34" charset="0"/>
                <a:cs typeface="Open Sans" panose="020B0606030504020204" pitchFamily="34" charset="0"/>
              </a:rPr>
              <a:t>.</a:t>
            </a:r>
          </a:p>
          <a:p>
            <a:pPr lvl="1">
              <a:spcBef>
                <a:spcPts val="500"/>
              </a:spcBef>
              <a:buClr>
                <a:schemeClr val="tx1"/>
              </a:buClr>
            </a:pPr>
            <a:endPar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Chapter 1: Charity Event</a:t>
            </a:r>
          </a:p>
          <a:p>
            <a:pPr marL="468630" lvl="2" indent="-285750">
              <a:spcBef>
                <a:spcPts val="500"/>
              </a:spcBef>
              <a:spcAft>
                <a:spcPts val="200"/>
              </a:spcAft>
              <a:buClr>
                <a:schemeClr val="tx1"/>
              </a:buClr>
              <a:buSzPct val="100000"/>
              <a:buFont typeface="Wingdings" panose="05000000000000000000" pitchFamily="2" charset="2"/>
              <a:buChar char="§"/>
            </a:pPr>
            <a:r>
              <a:rPr lang="en-US" dirty="0" smtClean="0">
                <a:latin typeface="Open Sans" panose="020B0606030504020204" pitchFamily="34" charset="0"/>
                <a:ea typeface="Open Sans" panose="020B0606030504020204" pitchFamily="34" charset="0"/>
                <a:cs typeface="Open Sans" panose="020B0606030504020204" pitchFamily="34" charset="0"/>
              </a:rPr>
              <a:t>Players explore their surroundings, learn who the big players are at the event and search for clues. Players can start to go off in their own directions based on how they feel like playing the game.</a:t>
            </a:r>
            <a:endParaRPr lang="en-US" dirty="0">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endPar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endPar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Chapter 2: The Big Game</a:t>
            </a:r>
          </a:p>
          <a:p>
            <a:pPr marL="468630" lvl="3" indent="-285750">
              <a:spcBef>
                <a:spcPts val="500"/>
              </a:spcBef>
              <a:spcAft>
                <a:spcPts val="200"/>
              </a:spcAft>
              <a:buClr>
                <a:schemeClr val="tx1"/>
              </a:buClr>
              <a:buSzPct val="100000"/>
              <a:buFont typeface="Wingdings" panose="05000000000000000000" pitchFamily="2" charset="2"/>
              <a:buChar char="§"/>
            </a:pPr>
            <a:r>
              <a:rPr lang="en-US" dirty="0" smtClean="0">
                <a:latin typeface="Open Sans" panose="020B0606030504020204" pitchFamily="34" charset="0"/>
                <a:ea typeface="Open Sans" panose="020B0606030504020204" pitchFamily="34" charset="0"/>
                <a:cs typeface="Open Sans" panose="020B0606030504020204" pitchFamily="34" charset="0"/>
              </a:rPr>
              <a:t>One or more of the players can experience the big Blackjack game/simulation and try to get more information out of the two main suspects in the game.</a:t>
            </a:r>
            <a:endPar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Chapter 3: The Action</a:t>
            </a:r>
          </a:p>
          <a:p>
            <a:pPr lvl="1">
              <a:spcBef>
                <a:spcPts val="500"/>
              </a:spcBef>
              <a:buClr>
                <a:schemeClr val="tx1"/>
              </a:buClr>
              <a:buFont typeface="Wingdings" panose="05000000000000000000" pitchFamily="2" charset="2"/>
              <a:buChar char="§"/>
            </a:pPr>
            <a:r>
              <a:rPr lang="en-US" sz="1400" dirty="0" smtClean="0">
                <a:latin typeface="Open Sans" panose="020B0606030504020204" pitchFamily="34" charset="0"/>
                <a:ea typeface="Open Sans" panose="020B0606030504020204" pitchFamily="34" charset="0"/>
                <a:cs typeface="Open Sans" panose="020B0606030504020204" pitchFamily="34" charset="0"/>
              </a:rPr>
              <a:t>Combat breaks out in the wine cellar of the estate. The players have an opportunity to find the missing the agent here, as well. The big showdown with the Korean spies and the arms dealer takes place.</a:t>
            </a:r>
            <a:endPar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Optional Ending: Epic Finale</a:t>
            </a:r>
          </a:p>
          <a:p>
            <a:pPr lvl="1">
              <a:spcBef>
                <a:spcPts val="500"/>
              </a:spcBef>
              <a:buClr>
                <a:schemeClr val="tx1"/>
              </a:buClr>
              <a:buFont typeface="Wingdings" panose="05000000000000000000" pitchFamily="2" charset="2"/>
              <a:buChar char="§"/>
            </a:pPr>
            <a:r>
              <a:rPr lang="en-US" sz="1400" dirty="0" smtClean="0">
                <a:latin typeface="Open Sans" panose="020B0606030504020204" pitchFamily="34" charset="0"/>
                <a:ea typeface="Open Sans" panose="020B0606030504020204" pitchFamily="34" charset="0"/>
                <a:cs typeface="Open Sans" panose="020B0606030504020204" pitchFamily="34" charset="0"/>
              </a:rPr>
              <a:t>If the Game master feels tha</a:t>
            </a:r>
            <a:r>
              <a:rPr lang="en-US" sz="1400" dirty="0" smtClean="0">
                <a:latin typeface="Open Sans" panose="020B0606030504020204" pitchFamily="34" charset="0"/>
                <a:ea typeface="Open Sans" panose="020B0606030504020204" pitchFamily="34" charset="0"/>
                <a:cs typeface="Open Sans" panose="020B0606030504020204" pitchFamily="34" charset="0"/>
              </a:rPr>
              <a:t>t the players would like a bigger ending the game can throw move combat and puzzles at the player in the form of chasing down the last Korean spy to an offshore submarine where they must prevent him from stealing the submarine and launching missiles.</a:t>
            </a:r>
            <a:endPar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158262" y="6502149"/>
            <a:ext cx="11878407" cy="461665"/>
          </a:xfrm>
          <a:prstGeom prst="rect">
            <a:avLst/>
          </a:prstGeom>
          <a:noFill/>
        </p:spPr>
        <p:txBody>
          <a:bodyPr wrap="square" rtlCol="0">
            <a:spAutoFit/>
          </a:bodyPr>
          <a:lstStyle/>
          <a:p>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GAT212 Spring 2015—Travis Moore													                   © 2015 DigiPen Institute of Technology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4243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ubano" panose="00000500000000000000" pitchFamily="50" charset="0"/>
              </a:rPr>
              <a:t>Playtesting / Lessons Learned</a:t>
            </a:r>
            <a:endParaRPr lang="en-US" dirty="0">
              <a:latin typeface="Cubano" panose="00000500000000000000" pitchFamily="50" charset="0"/>
            </a:endParaRPr>
          </a:p>
        </p:txBody>
      </p:sp>
      <p:sp>
        <p:nvSpPr>
          <p:cNvPr id="3" name="Content Placeholder 2"/>
          <p:cNvSpPr>
            <a:spLocks noGrp="1"/>
          </p:cNvSpPr>
          <p:nvPr>
            <p:ph idx="1"/>
          </p:nvPr>
        </p:nvSpPr>
        <p:spPr>
          <a:xfrm>
            <a:off x="1097280" y="1845733"/>
            <a:ext cx="10058400" cy="4244824"/>
          </a:xfrm>
        </p:spPr>
        <p:txBody>
          <a:bodyPr numCol="2">
            <a:normAutofit/>
          </a:bodyPr>
          <a:lstStyle/>
          <a:p>
            <a:pPr marL="0" indent="0">
              <a:spcBef>
                <a:spcPts val="500"/>
              </a:spcBef>
              <a:buClr>
                <a:schemeClr val="tx1"/>
              </a:buClr>
              <a:buNone/>
            </a:pPr>
            <a:endPar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500"/>
              </a:spcBef>
              <a:buClr>
                <a:schemeClr val="tx1"/>
              </a:buClr>
              <a:buNone/>
            </a:pPr>
            <a:r>
              <a:rPr lang="en-US" sz="1600" dirty="0">
                <a:solidFill>
                  <a:srgbClr val="66CCFF"/>
                </a:solidFill>
                <a:latin typeface="Open Sans" panose="020B0606030504020204" pitchFamily="34" charset="0"/>
                <a:ea typeface="Open Sans" panose="020B0606030504020204" pitchFamily="34" charset="0"/>
                <a:cs typeface="Open Sans" panose="020B0606030504020204" pitchFamily="34" charset="0"/>
              </a:rPr>
              <a:t> </a:t>
            </a: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 Playtesting</a:t>
            </a:r>
          </a:p>
          <a:p>
            <a:pPr lvl="1">
              <a:buClr>
                <a:schemeClr val="tx1"/>
              </a:buClr>
              <a:buFont typeface="Wingdings" panose="05000000000000000000" pitchFamily="2" charset="2"/>
              <a:buChar char="§"/>
            </a:pPr>
            <a:r>
              <a:rPr lang="en-US" sz="1400" dirty="0" smtClean="0">
                <a:latin typeface="Open Sans" panose="020B0606030504020204" pitchFamily="34" charset="0"/>
                <a:ea typeface="Open Sans" panose="020B0606030504020204" pitchFamily="34" charset="0"/>
                <a:cs typeface="Open Sans" panose="020B0606030504020204" pitchFamily="34" charset="0"/>
              </a:rPr>
              <a:t>Players liked the personalities of the NPCs, including their cheesy bad-guy names.</a:t>
            </a:r>
          </a:p>
          <a:p>
            <a:pPr lvl="1">
              <a:buClr>
                <a:schemeClr val="tx1"/>
              </a:buClr>
              <a:buFont typeface="Wingdings" panose="05000000000000000000" pitchFamily="2" charset="2"/>
              <a:buChar char="§"/>
            </a:pPr>
            <a:r>
              <a:rPr lang="en-US" sz="1400" dirty="0" smtClean="0">
                <a:latin typeface="Open Sans" panose="020B0606030504020204" pitchFamily="34" charset="0"/>
                <a:ea typeface="Open Sans" panose="020B0606030504020204" pitchFamily="34" charset="0"/>
                <a:cs typeface="Open Sans" panose="020B0606030504020204" pitchFamily="34" charset="0"/>
              </a:rPr>
              <a:t>The Optional Ending was seen as a good idea.</a:t>
            </a:r>
          </a:p>
          <a:p>
            <a:pPr lvl="1">
              <a:buClr>
                <a:schemeClr val="tx1"/>
              </a:buClr>
              <a:buFont typeface="Wingdings" panose="05000000000000000000" pitchFamily="2" charset="2"/>
              <a:buChar char="§"/>
            </a:pPr>
            <a:r>
              <a:rPr lang="en-US" sz="1400" dirty="0" smtClean="0">
                <a:latin typeface="Open Sans" panose="020B0606030504020204" pitchFamily="34" charset="0"/>
                <a:ea typeface="Open Sans" panose="020B0606030504020204" pitchFamily="34" charset="0"/>
                <a:cs typeface="Open Sans" panose="020B0606030504020204" pitchFamily="34" charset="0"/>
              </a:rPr>
              <a:t>The story works well with a variety of things for different player types.</a:t>
            </a:r>
          </a:p>
          <a:p>
            <a:pPr lvl="1">
              <a:buClr>
                <a:schemeClr val="tx1"/>
              </a:buClr>
              <a:buFont typeface="Wingdings" panose="05000000000000000000" pitchFamily="2" charset="2"/>
              <a:buChar char="§"/>
            </a:pPr>
            <a:r>
              <a:rPr lang="en-US" sz="1400" dirty="0" smtClean="0">
                <a:latin typeface="Open Sans" panose="020B0606030504020204" pitchFamily="34" charset="0"/>
                <a:ea typeface="Open Sans" panose="020B0606030504020204" pitchFamily="34" charset="0"/>
                <a:cs typeface="Open Sans" panose="020B0606030504020204" pitchFamily="34" charset="0"/>
              </a:rPr>
              <a:t>The adventure guide was missing explaining how experience was earned during the mission.</a:t>
            </a:r>
          </a:p>
          <a:p>
            <a:pPr lvl="1">
              <a:buClr>
                <a:schemeClr val="tx1"/>
              </a:buClr>
              <a:buFont typeface="Wingdings" panose="05000000000000000000" pitchFamily="2" charset="2"/>
              <a:buChar char="§"/>
            </a:pPr>
            <a:r>
              <a:rPr lang="en-US" sz="1400" dirty="0" smtClean="0">
                <a:latin typeface="Open Sans" panose="020B0606030504020204" pitchFamily="34" charset="0"/>
                <a:ea typeface="Open Sans" panose="020B0606030504020204" pitchFamily="34" charset="0"/>
                <a:cs typeface="Open Sans" panose="020B0606030504020204" pitchFamily="34" charset="0"/>
              </a:rPr>
              <a:t>Minor typographical errors.</a:t>
            </a:r>
          </a:p>
          <a:p>
            <a:pPr lvl="1">
              <a:spcBef>
                <a:spcPts val="500"/>
              </a:spcBef>
              <a:buClr>
                <a:schemeClr val="tx1"/>
              </a:buClr>
            </a:pPr>
            <a:endParaRPr lang="en-US" sz="14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endPar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endParaRPr lang="en-US" sz="16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endPar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endParaRPr lang="en-US" sz="16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marL="0" indent="0">
              <a:spcBef>
                <a:spcPts val="500"/>
              </a:spcBef>
              <a:buClr>
                <a:schemeClr val="tx1"/>
              </a:buClr>
              <a:buNone/>
            </a:pPr>
            <a:endParaRPr lang="en-US" sz="16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a:spcBef>
                <a:spcPts val="500"/>
              </a:spcBef>
              <a:buClr>
                <a:schemeClr val="tx1"/>
              </a:buClr>
            </a:pPr>
            <a:r>
              <a:rPr lang="en-US" sz="1600" dirty="0" smtClean="0">
                <a:solidFill>
                  <a:srgbClr val="66CCFF"/>
                </a:solidFill>
                <a:latin typeface="Open Sans" panose="020B0606030504020204" pitchFamily="34" charset="0"/>
                <a:ea typeface="Open Sans" panose="020B0606030504020204" pitchFamily="34" charset="0"/>
                <a:cs typeface="Open Sans" panose="020B0606030504020204" pitchFamily="34" charset="0"/>
              </a:rPr>
              <a:t>Lessons Learned</a:t>
            </a:r>
          </a:p>
          <a:p>
            <a:pPr lvl="1">
              <a:spcBef>
                <a:spcPts val="500"/>
              </a:spcBef>
              <a:buClr>
                <a:schemeClr val="tx1"/>
              </a:buClr>
              <a:buFont typeface="Wingdings" panose="05000000000000000000" pitchFamily="2" charset="2"/>
              <a:buChar char="§"/>
            </a:pPr>
            <a:r>
              <a:rPr lang="en-US" sz="1400" dirty="0" smtClean="0">
                <a:latin typeface="Open Sans" panose="020B0606030504020204" pitchFamily="34" charset="0"/>
                <a:ea typeface="Open Sans" panose="020B0606030504020204" pitchFamily="34" charset="0"/>
                <a:cs typeface="Open Sans" panose="020B0606030504020204" pitchFamily="34" charset="0"/>
              </a:rPr>
              <a:t>There’s quite a lot to conside</a:t>
            </a:r>
            <a:r>
              <a:rPr lang="en-US" sz="1400" dirty="0" smtClean="0">
                <a:latin typeface="Open Sans" panose="020B0606030504020204" pitchFamily="34" charset="0"/>
                <a:ea typeface="Open Sans" panose="020B0606030504020204" pitchFamily="34" charset="0"/>
                <a:cs typeface="Open Sans" panose="020B0606030504020204" pitchFamily="34" charset="0"/>
              </a:rPr>
              <a:t>r when making an RPG.</a:t>
            </a:r>
            <a:endParaRPr lang="en-US" sz="1400" dirty="0">
              <a:solidFill>
                <a:srgbClr val="66CCFF"/>
              </a:solidFill>
              <a:latin typeface="Open Sans" panose="020B0606030504020204" pitchFamily="34" charset="0"/>
              <a:ea typeface="Open Sans" panose="020B0606030504020204" pitchFamily="34" charset="0"/>
              <a:cs typeface="Open Sans" panose="020B0606030504020204" pitchFamily="34" charset="0"/>
            </a:endParaRPr>
          </a:p>
          <a:p>
            <a:pPr lvl="1">
              <a:spcBef>
                <a:spcPts val="500"/>
              </a:spcBef>
              <a:buClr>
                <a:schemeClr val="tx1"/>
              </a:buClr>
              <a:buFont typeface="Wingdings" panose="05000000000000000000" pitchFamily="2" charset="2"/>
              <a:buChar char="§"/>
            </a:pPr>
            <a:r>
              <a:rPr lang="en-US" sz="14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Do anything and everything you can do to help your Game Master because the success of the game hinges on their ability to parse through the information, understand it, and make it their own.</a:t>
            </a:r>
          </a:p>
        </p:txBody>
      </p:sp>
      <p:sp>
        <p:nvSpPr>
          <p:cNvPr id="4" name="TextBox 3"/>
          <p:cNvSpPr txBox="1"/>
          <p:nvPr/>
        </p:nvSpPr>
        <p:spPr>
          <a:xfrm>
            <a:off x="158262" y="6502149"/>
            <a:ext cx="11878407" cy="461665"/>
          </a:xfrm>
          <a:prstGeom prst="rect">
            <a:avLst/>
          </a:prstGeom>
          <a:noFill/>
        </p:spPr>
        <p:txBody>
          <a:bodyPr wrap="square" rtlCol="0">
            <a:spAutoFit/>
          </a:bodyPr>
          <a:lstStyle/>
          <a:p>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GAT212 Spring 2015—Travis Moore													                   © 2015 DigiPen Institute of Technology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14679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09785"/>
            <a:ext cx="10058400" cy="3566160"/>
          </a:xfrm>
        </p:spPr>
        <p:txBody>
          <a:bodyPr/>
          <a:lstStyle/>
          <a:p>
            <a:r>
              <a:rPr lang="en-US" dirty="0" smtClean="0">
                <a:latin typeface="Cubano" panose="00000500000000000000" pitchFamily="50" charset="0"/>
              </a:rPr>
              <a:t>The end</a:t>
            </a:r>
            <a:endParaRPr lang="en-US" dirty="0">
              <a:latin typeface="Cubano" panose="00000500000000000000" pitchFamily="50" charset="0"/>
            </a:endParaRPr>
          </a:p>
        </p:txBody>
      </p:sp>
      <p:sp>
        <p:nvSpPr>
          <p:cNvPr id="3" name="Subtitle 2"/>
          <p:cNvSpPr>
            <a:spLocks noGrp="1"/>
          </p:cNvSpPr>
          <p:nvPr>
            <p:ph type="subTitle" idx="1"/>
          </p:nvPr>
        </p:nvSpPr>
        <p:spPr>
          <a:xfrm>
            <a:off x="1100051" y="4406454"/>
            <a:ext cx="10058400" cy="1143000"/>
          </a:xfrm>
        </p:spPr>
        <p:txBody>
          <a:bodyPr/>
          <a:lstStyle/>
          <a:p>
            <a:r>
              <a:rPr lang="en-US" cap="none" dirty="0" smtClean="0">
                <a:latin typeface="Open Sans" panose="020B0606030504020204" pitchFamily="34" charset="0"/>
                <a:ea typeface="Open Sans" panose="020B0606030504020204" pitchFamily="34" charset="0"/>
                <a:cs typeface="Open Sans" panose="020B0606030504020204" pitchFamily="34" charset="0"/>
              </a:rPr>
              <a:t>Rough Draft Presentation</a:t>
            </a:r>
            <a:endParaRPr lang="en-US" cap="none"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158262" y="6502149"/>
            <a:ext cx="11878407" cy="461665"/>
          </a:xfrm>
          <a:prstGeom prst="rect">
            <a:avLst/>
          </a:prstGeom>
          <a:noFill/>
        </p:spPr>
        <p:txBody>
          <a:bodyPr wrap="square" rtlCol="0">
            <a:spAutoFit/>
          </a:bodyPr>
          <a:lstStyle/>
          <a:p>
            <a:r>
              <a:rPr lang="en-US" sz="1200" dirty="0" smtClean="0">
                <a:latin typeface="Open Sans Light" panose="020B0306030504020204" pitchFamily="34" charset="0"/>
                <a:ea typeface="Open Sans Light" panose="020B0306030504020204" pitchFamily="34" charset="0"/>
                <a:cs typeface="Open Sans Light" panose="020B0306030504020204" pitchFamily="34" charset="0"/>
              </a:rPr>
              <a:t>GAT212 Spring 2015—Travis Moore													                   © 2015 DigiPen Institute of Technology		</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0056985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139</TotalTime>
  <Words>993</Words>
  <Application>Microsoft Office PowerPoint</Application>
  <PresentationFormat>Widescreen</PresentationFormat>
  <Paragraphs>141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Cubano</vt:lpstr>
      <vt:lpstr>Open Sans</vt:lpstr>
      <vt:lpstr>Open Sans Extrabold</vt:lpstr>
      <vt:lpstr>Open Sans Light</vt:lpstr>
      <vt:lpstr>Wingdings</vt:lpstr>
      <vt:lpstr>Retrospect</vt:lpstr>
      <vt:lpstr>Subterfuge RPG</vt:lpstr>
      <vt:lpstr>Game SYSTEM</vt:lpstr>
      <vt:lpstr>Player &amp; Game Master GUIDE</vt:lpstr>
      <vt:lpstr>Character Generation</vt:lpstr>
      <vt:lpstr>Classes &amp; Abilities</vt:lpstr>
      <vt:lpstr>Mission Module</vt:lpstr>
      <vt:lpstr>Playtesting / Lessons Learned</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Subterfuge RPG</dc:title>
  <dc:creator>Travis Moore</dc:creator>
  <cp:keywords>GAT212;DigiPen;Spring 2015;RPG;Presentation;Subterfuge RPG</cp:keywords>
  <cp:lastModifiedBy>Microsoft account</cp:lastModifiedBy>
  <cp:revision>22</cp:revision>
  <dcterms:created xsi:type="dcterms:W3CDTF">2015-03-10T02:00:52Z</dcterms:created>
  <dcterms:modified xsi:type="dcterms:W3CDTF">2015-04-21T17:40:54Z</dcterms:modified>
</cp:coreProperties>
</file>