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41" r:id="rId2"/>
    <p:sldId id="355" r:id="rId3"/>
    <p:sldId id="358" r:id="rId4"/>
    <p:sldId id="342" r:id="rId5"/>
    <p:sldId id="353" r:id="rId6"/>
    <p:sldId id="359" r:id="rId7"/>
    <p:sldId id="348" r:id="rId8"/>
    <p:sldId id="354" r:id="rId9"/>
    <p:sldId id="275" r:id="rId10"/>
    <p:sldId id="338" r:id="rId11"/>
    <p:sldId id="277" r:id="rId12"/>
    <p:sldId id="278" r:id="rId13"/>
    <p:sldId id="349" r:id="rId14"/>
    <p:sldId id="279" r:id="rId15"/>
    <p:sldId id="269" r:id="rId16"/>
    <p:sldId id="331" r:id="rId17"/>
    <p:sldId id="329" r:id="rId18"/>
    <p:sldId id="350" r:id="rId19"/>
    <p:sldId id="330" r:id="rId20"/>
    <p:sldId id="347" r:id="rId21"/>
    <p:sldId id="360" r:id="rId22"/>
    <p:sldId id="272" r:id="rId23"/>
    <p:sldId id="273" r:id="rId24"/>
    <p:sldId id="345" r:id="rId25"/>
    <p:sldId id="346" r:id="rId26"/>
    <p:sldId id="357" r:id="rId27"/>
    <p:sldId id="361" r:id="rId28"/>
    <p:sldId id="362" r:id="rId29"/>
    <p:sldId id="352" r:id="rId30"/>
    <p:sldId id="356" r:id="rId31"/>
    <p:sldId id="351" r:id="rId32"/>
    <p:sldId id="363" r:id="rId33"/>
    <p:sldId id="364" r:id="rId34"/>
    <p:sldId id="333" r:id="rId35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FB825-6DD8-4DBC-8256-2494E666CEED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35630-4319-4F61-8544-8354A9F45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Many</a:t>
            </a:r>
            <a:r>
              <a:rPr lang="en-US" baseline="0" dirty="0" smtClean="0"/>
              <a:t> relationships in video games are more flexibly structured as containment. </a:t>
            </a:r>
            <a:r>
              <a:rPr lang="en-US" dirty="0" smtClean="0"/>
              <a:t>The large inheritance design did not work because it what based on what object are.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87D08-23EA-4574-8E62-739C9C1B596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F794-4745-4C8F-9F1D-A22F5EE9FC06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Objects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GAT 240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Dependant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FireGun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GameObject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go.Type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== “Sniper” ):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//Code for firing sniper rifle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go.Type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== “Rifleman” ):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//Code for firing rifle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go.Type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== “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MachineGunner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” ):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//Code for firing machine gun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Dependant Code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66800" y="2209800"/>
            <a:ext cx="2209800" cy="2819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r>
              <a:rPr lang="en-US" dirty="0" smtClean="0"/>
              <a:t>Dependant Code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6" idx="3"/>
            <a:endCxn id="25" idx="1"/>
          </p:cNvCxnSpPr>
          <p:nvPr/>
        </p:nvCxnSpPr>
        <p:spPr>
          <a:xfrm flipV="1">
            <a:off x="3124200" y="2590800"/>
            <a:ext cx="2438400" cy="342900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triangle" w="lg" len="lg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7" idx="3"/>
            <a:endCxn id="28" idx="1"/>
          </p:cNvCxnSpPr>
          <p:nvPr/>
        </p:nvCxnSpPr>
        <p:spPr>
          <a:xfrm flipV="1">
            <a:off x="3124200" y="3124200"/>
            <a:ext cx="3505200" cy="190500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2" idx="3"/>
            <a:endCxn id="29" idx="1"/>
          </p:cNvCxnSpPr>
          <p:nvPr/>
        </p:nvCxnSpPr>
        <p:spPr>
          <a:xfrm>
            <a:off x="3124200" y="3695700"/>
            <a:ext cx="2438400" cy="38100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3" idx="3"/>
            <a:endCxn id="30" idx="1"/>
          </p:cNvCxnSpPr>
          <p:nvPr/>
        </p:nvCxnSpPr>
        <p:spPr>
          <a:xfrm>
            <a:off x="3124200" y="4076700"/>
            <a:ext cx="3505200" cy="190500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4" idx="3"/>
            <a:endCxn id="31" idx="1"/>
          </p:cNvCxnSpPr>
          <p:nvPr/>
        </p:nvCxnSpPr>
        <p:spPr>
          <a:xfrm>
            <a:off x="3124200" y="4457700"/>
            <a:ext cx="2514600" cy="419100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95400" y="27432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for Type 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295400" y="31242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for Type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95400" y="35052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for Type 3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295400" y="38862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for Type 4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295400" y="42672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for Type 5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562600" y="23622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Type 1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629400" y="28956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Type 2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562600" y="35052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Type 3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6629400" y="40386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Type 4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638800" y="46482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Type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29000" y="3352800"/>
            <a:ext cx="140970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Abstraction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6" idx="1"/>
          </p:cNvCxnSpPr>
          <p:nvPr/>
        </p:nvCxnSpPr>
        <p:spPr>
          <a:xfrm flipV="1">
            <a:off x="4800600" y="2286000"/>
            <a:ext cx="1524000" cy="1123950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7" idx="1"/>
          </p:cNvCxnSpPr>
          <p:nvPr/>
        </p:nvCxnSpPr>
        <p:spPr>
          <a:xfrm flipV="1">
            <a:off x="4800600" y="3124200"/>
            <a:ext cx="1828800" cy="457200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22" idx="1"/>
          </p:cNvCxnSpPr>
          <p:nvPr/>
        </p:nvCxnSpPr>
        <p:spPr>
          <a:xfrm flipV="1">
            <a:off x="4838700" y="3733800"/>
            <a:ext cx="1104900" cy="19050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3" idx="1"/>
          </p:cNvCxnSpPr>
          <p:nvPr/>
        </p:nvCxnSpPr>
        <p:spPr>
          <a:xfrm>
            <a:off x="4800600" y="3886200"/>
            <a:ext cx="1828800" cy="533400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4" idx="1"/>
          </p:cNvCxnSpPr>
          <p:nvPr/>
        </p:nvCxnSpPr>
        <p:spPr>
          <a:xfrm>
            <a:off x="4800600" y="4038600"/>
            <a:ext cx="1371600" cy="990600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14400" y="3352800"/>
            <a:ext cx="190500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Calling Code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8" idx="1"/>
            <a:endCxn id="25" idx="3"/>
          </p:cNvCxnSpPr>
          <p:nvPr/>
        </p:nvCxnSpPr>
        <p:spPr>
          <a:xfrm rot="10800000">
            <a:off x="2819400" y="3752850"/>
            <a:ext cx="609600" cy="1588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324600" y="20574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Type 1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629400" y="28956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Type 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943600" y="35052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Type 3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629400" y="41910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Type 4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172200" y="48006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Type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Code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19200"/>
            <a:ext cx="7772400" cy="541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class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Infantry: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def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FireGun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():</a:t>
            </a: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raise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NotImplementedError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endParaRPr lang="en-US" b="1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Sniper(Infantry):</a:t>
            </a: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FireGun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#Code for firing sniper rifle</a:t>
            </a: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Assault(Infantry):</a:t>
            </a: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FireGun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#Code for firing assault rifle</a:t>
            </a: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#Elsewhere</a:t>
            </a: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def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DoFire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(guy):</a:t>
            </a: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guy.FireGun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</a:t>
            </a: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00300" y="4229100"/>
            <a:ext cx="129540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486400" y="2019300"/>
            <a:ext cx="1143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8" idx="0"/>
            <a:endCxn id="11" idx="4"/>
          </p:cNvCxnSpPr>
          <p:nvPr/>
        </p:nvCxnSpPr>
        <p:spPr>
          <a:xfrm rot="5400000" flipH="1" flipV="1">
            <a:off x="5334000" y="3543300"/>
            <a:ext cx="1447800" cy="1588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95500" y="2019300"/>
            <a:ext cx="190500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Calling Code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8" idx="0"/>
            <a:endCxn id="25" idx="2"/>
          </p:cNvCxnSpPr>
          <p:nvPr/>
        </p:nvCxnSpPr>
        <p:spPr>
          <a:xfrm rot="5400000" flipH="1" flipV="1">
            <a:off x="2343151" y="3524250"/>
            <a:ext cx="1409700" cy="3175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410200" y="4267200"/>
            <a:ext cx="129540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3352800"/>
            <a:ext cx="130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327660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Calling code can treat all objects with same interface as if they are the same. </a:t>
            </a:r>
          </a:p>
          <a:p>
            <a:r>
              <a:rPr lang="en-US" dirty="0" smtClean="0"/>
              <a:t>Calling code now relies on an abstraction and the implementation now also relies on an abstraction.</a:t>
            </a:r>
          </a:p>
          <a:p>
            <a:r>
              <a:rPr lang="en-US" dirty="0" smtClean="0"/>
              <a:t>Abstraction applies to more than just methods, it also applies to objects, algorithms, data, relationships, etc.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90800" y="838200"/>
            <a:ext cx="2362200" cy="1033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Infantry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85800" y="2362200"/>
            <a:ext cx="1828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Rifleman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895600" y="2362200"/>
            <a:ext cx="1828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Sniper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105400" y="2362200"/>
            <a:ext cx="1905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Machine Gunner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48000" y="2743200"/>
            <a:ext cx="15240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Sniper Rifle Code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8200" y="2743200"/>
            <a:ext cx="15240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Rifle </a:t>
            </a:r>
          </a:p>
          <a:p>
            <a:pPr algn="ctr"/>
            <a:r>
              <a:rPr lang="en-US" dirty="0" smtClean="0"/>
              <a:t>Code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81600" y="2743200"/>
            <a:ext cx="16764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Gun Code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971800" y="1219200"/>
            <a:ext cx="16764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Code,</a:t>
            </a:r>
          </a:p>
          <a:p>
            <a:pPr algn="ctr"/>
            <a:r>
              <a:rPr lang="en-US" dirty="0" smtClean="0"/>
              <a:t>Etc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828800" y="4038600"/>
            <a:ext cx="5410200" cy="1219200"/>
            <a:chOff x="1828800" y="4038600"/>
            <a:chExt cx="5410200" cy="1219200"/>
          </a:xfrm>
        </p:grpSpPr>
        <p:sp>
          <p:nvSpPr>
            <p:cNvPr id="17" name="Rounded Rectangle 16"/>
            <p:cNvSpPr/>
            <p:nvPr/>
          </p:nvSpPr>
          <p:spPr>
            <a:xfrm>
              <a:off x="1828800" y="4038600"/>
              <a:ext cx="5410200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Navy Seal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57400" y="4495800"/>
              <a:ext cx="1524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Rifle </a:t>
              </a:r>
            </a:p>
            <a:p>
              <a:pPr algn="ctr"/>
              <a:r>
                <a:rPr lang="en-US" dirty="0" smtClean="0"/>
                <a:t>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57600" y="4495800"/>
              <a:ext cx="15240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Sniper Rifle Code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57800" y="4495800"/>
              <a:ext cx="16764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Machine Gun Code</a:t>
              </a:r>
              <a:endParaRPr lang="en-US" dirty="0"/>
            </a:p>
          </p:txBody>
        </p:sp>
      </p:grpSp>
      <p:cxnSp>
        <p:nvCxnSpPr>
          <p:cNvPr id="22" name="Straight Arrow Connector 21"/>
          <p:cNvCxnSpPr>
            <a:stCxn id="13" idx="0"/>
            <a:endCxn id="5" idx="2"/>
          </p:cNvCxnSpPr>
          <p:nvPr/>
        </p:nvCxnSpPr>
        <p:spPr>
          <a:xfrm rot="5400000" flipH="1" flipV="1">
            <a:off x="2440782" y="1031082"/>
            <a:ext cx="490537" cy="2171700"/>
          </a:xfrm>
          <a:prstGeom prst="straightConnector1">
            <a:avLst/>
          </a:prstGeom>
          <a:ln w="254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0"/>
            <a:endCxn id="5" idx="2"/>
          </p:cNvCxnSpPr>
          <p:nvPr/>
        </p:nvCxnSpPr>
        <p:spPr>
          <a:xfrm rot="16200000" flipV="1">
            <a:off x="3545682" y="2097882"/>
            <a:ext cx="490537" cy="38100"/>
          </a:xfrm>
          <a:prstGeom prst="straightConnector1">
            <a:avLst/>
          </a:prstGeom>
          <a:ln w="254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0"/>
            <a:endCxn id="5" idx="2"/>
          </p:cNvCxnSpPr>
          <p:nvPr/>
        </p:nvCxnSpPr>
        <p:spPr>
          <a:xfrm rot="16200000" flipV="1">
            <a:off x="4669632" y="973932"/>
            <a:ext cx="490537" cy="2286000"/>
          </a:xfrm>
          <a:prstGeom prst="straightConnector1">
            <a:avLst/>
          </a:prstGeom>
          <a:ln w="254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24000" y="5334000"/>
            <a:ext cx="5561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What went wrong?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IS-A </a:t>
            </a:r>
            <a:r>
              <a:rPr lang="en-US" dirty="0" err="1" smtClean="0"/>
              <a:t>vs</a:t>
            </a:r>
            <a:r>
              <a:rPr lang="en-US" dirty="0" smtClean="0"/>
              <a:t> HAS-A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did not organize our code well.</a:t>
            </a:r>
          </a:p>
          <a:p>
            <a:r>
              <a:rPr lang="en-US" dirty="0" smtClean="0"/>
              <a:t>Prefer “has a” to “is a” relationships.</a:t>
            </a:r>
          </a:p>
          <a:p>
            <a:r>
              <a:rPr lang="en-US" dirty="0" smtClean="0"/>
              <a:t>Many relationships are better modeled with aggregation instead of inheritance.</a:t>
            </a:r>
          </a:p>
          <a:p>
            <a:r>
              <a:rPr lang="en-US" dirty="0" smtClean="0"/>
              <a:t>Has a relationships are more flexible.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Code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19200"/>
            <a:ext cx="7772400" cy="541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class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Gun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def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Fire():</a:t>
            </a: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raise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NotImplementedError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endParaRPr lang="en-US" b="1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SniperRifle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(Gun):</a:t>
            </a: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Fire():</a:t>
            </a: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Shotgun(Gun):</a:t>
            </a: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Fire():		</a:t>
            </a:r>
            <a:endParaRPr lang="en-US" b="1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Infantry:</a:t>
            </a:r>
            <a:endParaRPr lang="en-US" b="1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def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DoFire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self.Gun.Fire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</a:t>
            </a: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231775" lvl="0" indent="-231775">
              <a:spcBef>
                <a:spcPct val="20000"/>
              </a:spcBef>
              <a:tabLst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72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57200" y="3276600"/>
            <a:ext cx="5105400" cy="236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Weapon Code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Infantry has a weapon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4114800"/>
            <a:ext cx="17526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Weapon Abstraction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9800" y="4876800"/>
            <a:ext cx="15240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Sniper Rifle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4876800"/>
            <a:ext cx="15240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Rifle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0" y="4876800"/>
            <a:ext cx="16764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Gun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19800" y="1828800"/>
            <a:ext cx="22098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Infantry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24600" y="2286000"/>
            <a:ext cx="16764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Code,</a:t>
            </a:r>
          </a:p>
          <a:p>
            <a:pPr algn="ctr"/>
            <a:r>
              <a:rPr lang="en-US" dirty="0" smtClean="0"/>
              <a:t>Etc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24600" y="2895600"/>
            <a:ext cx="16764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Weapon Pointer</a:t>
            </a:r>
          </a:p>
        </p:txBody>
      </p: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rot="5400000" flipH="1" flipV="1">
            <a:off x="2038350" y="3905250"/>
            <a:ext cx="304800" cy="16383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  <a:endCxn id="5" idx="2"/>
          </p:cNvCxnSpPr>
          <p:nvPr/>
        </p:nvCxnSpPr>
        <p:spPr>
          <a:xfrm rot="5400000" flipH="1" flipV="1">
            <a:off x="2838450" y="4705350"/>
            <a:ext cx="304800" cy="381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0"/>
            <a:endCxn id="5" idx="2"/>
          </p:cNvCxnSpPr>
          <p:nvPr/>
        </p:nvCxnSpPr>
        <p:spPr>
          <a:xfrm rot="16200000" flipV="1">
            <a:off x="3676650" y="3905250"/>
            <a:ext cx="304800" cy="16383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0"/>
            <a:endCxn id="15" idx="1"/>
          </p:cNvCxnSpPr>
          <p:nvPr/>
        </p:nvCxnSpPr>
        <p:spPr>
          <a:xfrm rot="5400000" flipH="1" flipV="1">
            <a:off x="4191000" y="1981200"/>
            <a:ext cx="952500" cy="33147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is a game engine built?</a:t>
            </a:r>
          </a:p>
          <a:p>
            <a:r>
              <a:rPr lang="en-US" dirty="0" smtClean="0"/>
              <a:t>How is data organized?</a:t>
            </a:r>
          </a:p>
          <a:p>
            <a:r>
              <a:rPr lang="en-US" dirty="0" smtClean="0"/>
              <a:t>How are functions organized?</a:t>
            </a:r>
          </a:p>
          <a:p>
            <a:r>
              <a:rPr lang="en-US" dirty="0" smtClean="0"/>
              <a:t>Object orientated or not?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Object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how do we build game objects?</a:t>
            </a:r>
          </a:p>
          <a:p>
            <a:r>
              <a:rPr lang="en-US" dirty="0" smtClean="0"/>
              <a:t>Start with basic object oriented principles</a:t>
            </a:r>
          </a:p>
          <a:p>
            <a:pPr lvl="1"/>
            <a:r>
              <a:rPr lang="en-US" dirty="0" smtClean="0"/>
              <a:t>Base class called </a:t>
            </a:r>
            <a:r>
              <a:rPr lang="en-US" dirty="0" err="1" smtClean="0"/>
              <a:t>GameObject</a:t>
            </a:r>
            <a:endParaRPr lang="en-US" dirty="0" smtClean="0"/>
          </a:p>
          <a:p>
            <a:pPr lvl="2"/>
            <a:r>
              <a:rPr lang="en-US" dirty="0" smtClean="0"/>
              <a:t>Base Id, Name and other properties</a:t>
            </a:r>
          </a:p>
          <a:p>
            <a:pPr lvl="1"/>
            <a:r>
              <a:rPr lang="en-US" dirty="0" smtClean="0"/>
              <a:t>Specialization derived from this class.</a:t>
            </a:r>
          </a:p>
          <a:p>
            <a:pPr lvl="2"/>
            <a:r>
              <a:rPr lang="en-US" dirty="0" smtClean="0"/>
              <a:t>Player, Tank,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1200" y="609600"/>
            <a:ext cx="3886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Object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1524000"/>
            <a:ext cx="190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00600" y="1524000"/>
            <a:ext cx="2438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62400" y="2438400"/>
            <a:ext cx="1216152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58000" y="2438400"/>
            <a:ext cx="1216152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72200" y="33528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Tank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543800" y="33528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Infantry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848600" y="42672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Marine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848600" y="48768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Officer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648200" y="3352800"/>
            <a:ext cx="1216152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Bomber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33528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Helicopter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981200" y="24384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Turret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04800" y="2438400"/>
            <a:ext cx="1295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848600" y="54864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</a:t>
            </a:r>
            <a:endParaRPr lang="en-US" dirty="0"/>
          </a:p>
        </p:txBody>
      </p:sp>
      <p:cxnSp>
        <p:nvCxnSpPr>
          <p:cNvPr id="32" name="Shape 31"/>
          <p:cNvCxnSpPr>
            <a:endCxn id="12" idx="1"/>
          </p:cNvCxnSpPr>
          <p:nvPr/>
        </p:nvCxnSpPr>
        <p:spPr>
          <a:xfrm rot="16200000" flipH="1">
            <a:off x="7543800" y="4191000"/>
            <a:ext cx="457200" cy="152400"/>
          </a:xfrm>
          <a:prstGeom prst="bent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endCxn id="13" idx="1"/>
          </p:cNvCxnSpPr>
          <p:nvPr/>
        </p:nvCxnSpPr>
        <p:spPr>
          <a:xfrm rot="16200000" flipH="1">
            <a:off x="7239000" y="4495800"/>
            <a:ext cx="1066800" cy="152400"/>
          </a:xfrm>
          <a:prstGeom prst="bent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endCxn id="21" idx="1"/>
          </p:cNvCxnSpPr>
          <p:nvPr/>
        </p:nvCxnSpPr>
        <p:spPr>
          <a:xfrm rot="16200000" flipH="1">
            <a:off x="6934200" y="4800600"/>
            <a:ext cx="1676400" cy="152400"/>
          </a:xfrm>
          <a:prstGeom prst="bent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6934200" y="3200400"/>
            <a:ext cx="228600" cy="762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7772400" y="3200400"/>
            <a:ext cx="228600" cy="762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038600" y="3200400"/>
            <a:ext cx="228600" cy="762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H="1">
            <a:off x="4876800" y="3200400"/>
            <a:ext cx="228600" cy="762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6934200" y="2286000"/>
            <a:ext cx="228600" cy="762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4876800" y="2286000"/>
            <a:ext cx="228600" cy="762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H="1">
            <a:off x="5257800" y="1371600"/>
            <a:ext cx="228600" cy="762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2209800" y="1371600"/>
            <a:ext cx="228600" cy="762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1143000" y="2286000"/>
            <a:ext cx="228600" cy="762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H="1">
            <a:off x="2209800" y="2286000"/>
            <a:ext cx="228600" cy="762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514600" y="6019800"/>
            <a:ext cx="228600" cy="2286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743200" y="5562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Combat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514600" y="56388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743200" y="5943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Transform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2514600" y="5257800"/>
            <a:ext cx="228600" cy="2286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743200" y="5181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724400" y="5181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4495800" y="5257800"/>
            <a:ext cx="228600" cy="2286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495800" y="5638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724400" y="5562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AI Auto-targeting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724400" y="5943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Healing</a:t>
            </a:r>
          </a:p>
        </p:txBody>
      </p:sp>
      <p:sp>
        <p:nvSpPr>
          <p:cNvPr id="64" name="Oval 63"/>
          <p:cNvSpPr/>
          <p:nvPr/>
        </p:nvSpPr>
        <p:spPr>
          <a:xfrm>
            <a:off x="4495800" y="6019800"/>
            <a:ext cx="228600" cy="2286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14600" y="5257800"/>
            <a:ext cx="228600" cy="2286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514600" y="56388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876800" y="1600200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14600" y="6019800"/>
            <a:ext cx="228600" cy="2286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876800" y="1905000"/>
            <a:ext cx="228600" cy="2286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500990" y="5257800"/>
            <a:ext cx="228600" cy="2286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500990" y="5647038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499919" y="6015680"/>
            <a:ext cx="228600" cy="2286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292443" y="3340444"/>
            <a:ext cx="1295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</a:t>
            </a:r>
          </a:p>
          <a:p>
            <a:pPr algn="ctr"/>
            <a:r>
              <a:rPr lang="en-US" dirty="0" smtClean="0"/>
              <a:t>Base</a:t>
            </a:r>
            <a:endParaRPr lang="en-US" dirty="0"/>
          </a:p>
        </p:txBody>
      </p:sp>
      <p:cxnSp>
        <p:nvCxnSpPr>
          <p:cNvPr id="78" name="Straight Arrow Connector 77"/>
          <p:cNvCxnSpPr>
            <a:endCxn id="77" idx="0"/>
          </p:cNvCxnSpPr>
          <p:nvPr/>
        </p:nvCxnSpPr>
        <p:spPr>
          <a:xfrm rot="16200000" flipH="1">
            <a:off x="824298" y="3224599"/>
            <a:ext cx="228600" cy="308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033758" y="2496065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304801" y="4258964"/>
            <a:ext cx="1295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Flying</a:t>
            </a:r>
          </a:p>
          <a:p>
            <a:pPr algn="ctr"/>
            <a:r>
              <a:rPr lang="en-US" dirty="0" smtClean="0"/>
              <a:t>Base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 rot="16200000" flipH="1">
            <a:off x="828418" y="4143119"/>
            <a:ext cx="228600" cy="308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875811" y="1596081"/>
            <a:ext cx="228600" cy="2286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6176319" y="4263081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Cyber</a:t>
            </a:r>
          </a:p>
          <a:p>
            <a:pPr algn="ctr"/>
            <a:r>
              <a:rPr lang="en-US" dirty="0" smtClean="0"/>
              <a:t>Tank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10" idx="2"/>
            <a:endCxn id="85" idx="0"/>
          </p:cNvCxnSpPr>
          <p:nvPr/>
        </p:nvCxnSpPr>
        <p:spPr>
          <a:xfrm rot="16200000" flipH="1">
            <a:off x="6671619" y="4148780"/>
            <a:ext cx="224481" cy="411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929888" y="1614617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783493" y="3793526"/>
            <a:ext cx="1295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Hospital</a:t>
            </a:r>
            <a:endParaRPr lang="en-US" dirty="0"/>
          </a:p>
        </p:txBody>
      </p:sp>
      <p:cxnSp>
        <p:nvCxnSpPr>
          <p:cNvPr id="94" name="Straight Arrow Connector 93"/>
          <p:cNvCxnSpPr/>
          <p:nvPr/>
        </p:nvCxnSpPr>
        <p:spPr>
          <a:xfrm rot="16200000" flipH="1">
            <a:off x="1037966" y="2825576"/>
            <a:ext cx="1581669" cy="36246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881552" y="5517291"/>
            <a:ext cx="228600" cy="2286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70645E-7 L -0.04583 -0.66065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" y="-3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96877E-6 L 0.25833 -0.58849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" y="-2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000"/>
                            </p:stCondLst>
                            <p:childTnLst>
                              <p:par>
                                <p:cTn id="1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49063E-6 L -0.27083 -0.12769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" y="-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3352E-6 L 0.25833 -0.59958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034E-7 L -0.2368 -0.17164 " pathEditMode="relative" rAng="0" ptsTypes="AA">
                                      <p:cBhvr>
                                        <p:cTn id="21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-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32 -0.5325 " pathEditMode="relative" ptsTypes="AA">
                                      <p:cBhvr>
                                        <p:cTn id="23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565E-6 L -0.2665 -0.45778 " pathEditMode="relative" rAng="0" ptsTypes="AA">
                                      <p:cBhvr>
                                        <p:cTn id="255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" y="-2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118 -0.07101 " pathEditMode="relative" ptsTypes="AA">
                                      <p:cBhvr>
                                        <p:cTn id="27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00139 L -0.11927 -0.12745 " pathEditMode="relative" rAng="0" ptsTypes="AA">
                                      <p:cBhvr>
                                        <p:cTn id="29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" y="-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24474E-6 L -0.19878 -0.12677 " pathEditMode="relative" rAng="0" ptsTypes="AA">
                                      <p:cBhvr>
                                        <p:cTn id="31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" y="-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68031E-6 L 0.12813 -0.08582 " pathEditMode="relative" rAng="0" ptsTypes="AA">
                                      <p:cBhvr>
                                        <p:cTn id="33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2725E-6 L -0.59722 -0.65903 " pathEditMode="relative" rAng="0" ptsTypes="AA">
                                      <p:cBhvr>
                                        <p:cTn id="35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" y="-3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6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1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6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1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6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6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6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53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53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1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53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6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53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2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6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53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6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51" grpId="0" animBg="1"/>
      <p:bldP spid="51" grpId="1" animBg="1"/>
      <p:bldP spid="52" grpId="0"/>
      <p:bldP spid="52" grpId="1"/>
      <p:bldP spid="53" grpId="0" animBg="1"/>
      <p:bldP spid="53" grpId="1" animBg="1"/>
      <p:bldP spid="54" grpId="0"/>
      <p:bldP spid="54" grpId="1"/>
      <p:bldP spid="55" grpId="0" animBg="1"/>
      <p:bldP spid="55" grpId="1" animBg="1"/>
      <p:bldP spid="56" grpId="0"/>
      <p:bldP spid="56" grpId="1"/>
      <p:bldP spid="58" grpId="0"/>
      <p:bldP spid="58" grpId="1"/>
      <p:bldP spid="59" grpId="0" animBg="1"/>
      <p:bldP spid="59" grpId="1" animBg="1"/>
      <p:bldP spid="61" grpId="0" animBg="1"/>
      <p:bldP spid="61" grpId="1" animBg="1"/>
      <p:bldP spid="62" grpId="0"/>
      <p:bldP spid="62" grpId="1"/>
      <p:bldP spid="63" grpId="0"/>
      <p:bldP spid="63" grpId="1"/>
      <p:bldP spid="64" grpId="0" animBg="1"/>
      <p:bldP spid="64" grpId="1" animBg="1"/>
      <p:bldP spid="68" grpId="0" animBg="1"/>
      <p:bldP spid="68" grpId="1" animBg="1"/>
      <p:bldP spid="69" grpId="0" animBg="1"/>
      <p:bldP spid="69" grpId="1" animBg="1"/>
      <p:bldP spid="69" grpId="2" animBg="1"/>
      <p:bldP spid="69" grpId="3" animBg="1"/>
      <p:bldP spid="70" grpId="0" animBg="1"/>
      <p:bldP spid="70" grpId="1" animBg="1"/>
      <p:bldP spid="71" grpId="0" animBg="1"/>
      <p:bldP spid="71" grpId="1" animBg="1"/>
      <p:bldP spid="71" grpId="2" animBg="1"/>
      <p:bldP spid="71" grpId="3" animBg="1"/>
      <p:bldP spid="73" grpId="0" animBg="1"/>
      <p:bldP spid="73" grpId="1" animBg="1"/>
      <p:bldP spid="74" grpId="0" animBg="1"/>
      <p:bldP spid="74" grpId="1" animBg="1"/>
      <p:bldP spid="74" grpId="2" animBg="1"/>
      <p:bldP spid="74" grpId="3" animBg="1"/>
      <p:bldP spid="75" grpId="0" animBg="1"/>
      <p:bldP spid="75" grpId="1" animBg="1"/>
      <p:bldP spid="75" grpId="2" animBg="1"/>
      <p:bldP spid="75" grpId="3" animBg="1"/>
      <p:bldP spid="76" grpId="0" animBg="1"/>
      <p:bldP spid="76" grpId="1" animBg="1"/>
      <p:bldP spid="76" grpId="2" animBg="1"/>
      <p:bldP spid="76" grpId="3" animBg="1"/>
      <p:bldP spid="77" grpId="0" animBg="1"/>
      <p:bldP spid="77" grpId="1" animBg="1"/>
      <p:bldP spid="80" grpId="0" animBg="1"/>
      <p:bldP spid="80" grpId="1" animBg="1"/>
      <p:bldP spid="80" grpId="2" animBg="1"/>
      <p:bldP spid="81" grpId="0" animBg="1"/>
      <p:bldP spid="81" grpId="1" animBg="1"/>
      <p:bldP spid="84" grpId="0" animBg="1"/>
      <p:bldP spid="84" grpId="1" animBg="1"/>
      <p:bldP spid="85" grpId="0" animBg="1"/>
      <p:bldP spid="85" grpId="1" animBg="1"/>
      <p:bldP spid="92" grpId="0" animBg="1"/>
      <p:bldP spid="92" grpId="1" animBg="1"/>
      <p:bldP spid="93" grpId="0" animBg="1"/>
      <p:bldP spid="93" grpId="1" animBg="1"/>
      <p:bldP spid="100" grpId="0" animBg="1"/>
      <p:bldP spid="10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828800" y="914400"/>
            <a:ext cx="5029200" cy="3124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Composition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81200" y="609600"/>
            <a:ext cx="3886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Object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057400" y="1866900"/>
            <a:ext cx="2171700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057400" y="2552700"/>
            <a:ext cx="2173761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057400" y="3238500"/>
            <a:ext cx="2167128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419600" y="1866900"/>
            <a:ext cx="2176850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419600" y="2552700"/>
            <a:ext cx="2176849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 Auto-targeting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419600" y="3238500"/>
            <a:ext cx="2168612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Healing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79358" y="706396"/>
            <a:ext cx="228600" cy="2286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91033" y="696098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02709" y="702276"/>
            <a:ext cx="228600" cy="2286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71801" y="702277"/>
            <a:ext cx="228600" cy="2286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98590" y="1017374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86914" y="1011195"/>
            <a:ext cx="228600" cy="2286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08721E-6 L 0.01389 0.196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" y="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023 L -0.01754 0.2977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" y="14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047 L -0.04497 0.3969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" y="19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1.08721E-6 L 0.17517 0.196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9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76035E-6 L 0.26632 0.250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" y="12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046 L 0.23906 0.3525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" y="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6" grpId="0" animBg="1"/>
      <p:bldP spid="8" grpId="0" animBg="1"/>
      <p:bldP spid="10" grpId="0" animBg="1"/>
      <p:bldP spid="13" grpId="0" animBg="1"/>
      <p:bldP spid="14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 Engine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62100" y="1790700"/>
            <a:ext cx="1676400" cy="609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Core Engine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5300" y="3200400"/>
            <a:ext cx="422910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62600" y="1790700"/>
            <a:ext cx="1676400" cy="647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019300" y="3695700"/>
            <a:ext cx="125730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Physics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314700" y="3695700"/>
            <a:ext cx="121920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334000" y="3162300"/>
            <a:ext cx="2324100" cy="7239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Game Object Compositions</a:t>
            </a:r>
            <a:endParaRPr lang="en-US" dirty="0"/>
          </a:p>
        </p:txBody>
      </p:sp>
      <p:sp>
        <p:nvSpPr>
          <p:cNvPr id="9226" name="TextBox 34"/>
          <p:cNvSpPr txBox="1">
            <a:spLocks noChangeArrowheads="1"/>
          </p:cNvSpPr>
          <p:nvPr/>
        </p:nvSpPr>
        <p:spPr bwMode="auto">
          <a:xfrm>
            <a:off x="6781800" y="4076700"/>
            <a:ext cx="1377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Composed</a:t>
            </a:r>
            <a:endParaRPr lang="en-US" b="1" dirty="0"/>
          </a:p>
        </p:txBody>
      </p:sp>
      <p:sp>
        <p:nvSpPr>
          <p:cNvPr id="9227" name="TextBox 36"/>
          <p:cNvSpPr txBox="1">
            <a:spLocks noChangeArrowheads="1"/>
          </p:cNvSpPr>
          <p:nvPr/>
        </p:nvSpPr>
        <p:spPr bwMode="auto">
          <a:xfrm>
            <a:off x="3352800" y="5638800"/>
            <a:ext cx="1031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Provide</a:t>
            </a:r>
            <a:endParaRPr lang="en-US" b="1" dirty="0"/>
          </a:p>
        </p:txBody>
      </p:sp>
      <p:sp>
        <p:nvSpPr>
          <p:cNvPr id="9228" name="TextBox 41"/>
          <p:cNvSpPr txBox="1">
            <a:spLocks noChangeArrowheads="1"/>
          </p:cNvSpPr>
          <p:nvPr/>
        </p:nvSpPr>
        <p:spPr bwMode="auto">
          <a:xfrm>
            <a:off x="6819900" y="2667000"/>
            <a:ext cx="8969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Creates</a:t>
            </a:r>
            <a:endParaRPr lang="en-US" b="1" dirty="0"/>
          </a:p>
        </p:txBody>
      </p:sp>
      <p:sp>
        <p:nvSpPr>
          <p:cNvPr id="9229" name="TextBox 43"/>
          <p:cNvSpPr txBox="1">
            <a:spLocks noChangeArrowheads="1"/>
          </p:cNvSpPr>
          <p:nvPr/>
        </p:nvSpPr>
        <p:spPr bwMode="auto">
          <a:xfrm>
            <a:off x="2667000" y="25908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Updates</a:t>
            </a:r>
            <a:endParaRPr lang="en-US" b="1" dirty="0"/>
          </a:p>
        </p:txBody>
      </p:sp>
      <p:sp>
        <p:nvSpPr>
          <p:cNvPr id="46" name="Down Arrow 45"/>
          <p:cNvSpPr/>
          <p:nvPr/>
        </p:nvSpPr>
        <p:spPr>
          <a:xfrm>
            <a:off x="2209800" y="2476500"/>
            <a:ext cx="266700" cy="6477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6286500" y="2514600"/>
            <a:ext cx="266700" cy="533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Down Arrow 51"/>
          <p:cNvSpPr/>
          <p:nvPr/>
        </p:nvSpPr>
        <p:spPr>
          <a:xfrm rot="10800000">
            <a:off x="6324600" y="3962400"/>
            <a:ext cx="266700" cy="533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Bent Arrow 52"/>
          <p:cNvSpPr/>
          <p:nvPr/>
        </p:nvSpPr>
        <p:spPr>
          <a:xfrm flipV="1">
            <a:off x="2400300" y="4457700"/>
            <a:ext cx="2400300" cy="876300"/>
          </a:xfrm>
          <a:prstGeom prst="bentArrow">
            <a:avLst>
              <a:gd name="adj1" fmla="val 15040"/>
              <a:gd name="adj2" fmla="val 24274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23900" y="3695700"/>
            <a:ext cx="125730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Graphics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953000" y="4572000"/>
            <a:ext cx="312420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105400" y="5029200"/>
            <a:ext cx="13716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Transform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553200" y="5029200"/>
            <a:ext cx="13716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Components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09600" y="1600200"/>
            <a:ext cx="1752600" cy="6397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Graphics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43200" y="1570038"/>
            <a:ext cx="1752600" cy="6397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Physics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9600" y="2362200"/>
            <a:ext cx="1752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Sprite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76800" y="1570038"/>
            <a:ext cx="1782763" cy="6397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09600" y="2819400"/>
            <a:ext cx="1752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Camera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43200" y="2362200"/>
            <a:ext cx="1752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Body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76800" y="2362200"/>
            <a:ext cx="1752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934200" y="1570037"/>
            <a:ext cx="1782763" cy="6397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934200" y="2362200"/>
            <a:ext cx="1752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Transform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62000" y="4267200"/>
            <a:ext cx="2209800" cy="1981200"/>
            <a:chOff x="762000" y="4267200"/>
            <a:chExt cx="2209800" cy="1981200"/>
          </a:xfrm>
        </p:grpSpPr>
        <p:sp>
          <p:nvSpPr>
            <p:cNvPr id="16" name="Rounded Rectangle 15"/>
            <p:cNvSpPr/>
            <p:nvPr/>
          </p:nvSpPr>
          <p:spPr>
            <a:xfrm>
              <a:off x="762000" y="4267200"/>
              <a:ext cx="2209800" cy="19812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t" anchorCtr="0"/>
            <a:lstStyle/>
            <a:p>
              <a:pPr algn="ctr">
                <a:defRPr/>
              </a:pPr>
              <a:r>
                <a:rPr lang="en-US" dirty="0" smtClean="0"/>
                <a:t>Ball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90600" y="5257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/>
                <a:t>Sprite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90600" y="57150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Body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990600" y="48006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Transform</a:t>
              </a: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4876800" y="2819400"/>
            <a:ext cx="1752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Bomb Logic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505200" y="4267200"/>
            <a:ext cx="2209800" cy="1981200"/>
            <a:chOff x="3505200" y="4267200"/>
            <a:chExt cx="2209800" cy="1981200"/>
          </a:xfrm>
        </p:grpSpPr>
        <p:sp>
          <p:nvSpPr>
            <p:cNvPr id="22" name="Rounded Rectangle 21"/>
            <p:cNvSpPr/>
            <p:nvPr/>
          </p:nvSpPr>
          <p:spPr>
            <a:xfrm>
              <a:off x="3505200" y="4267200"/>
              <a:ext cx="2209800" cy="19812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t" anchorCtr="0"/>
            <a:lstStyle/>
            <a:p>
              <a:pPr algn="ctr">
                <a:defRPr/>
              </a:pPr>
              <a:r>
                <a:rPr lang="en-US" dirty="0" smtClean="0"/>
                <a:t>Camera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733800" y="48006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Transform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733800" y="5257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733800" y="57150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Camera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172200" y="4038600"/>
            <a:ext cx="2209800" cy="2438400"/>
            <a:chOff x="6248400" y="4038600"/>
            <a:chExt cx="2209800" cy="2438400"/>
          </a:xfrm>
        </p:grpSpPr>
        <p:sp>
          <p:nvSpPr>
            <p:cNvPr id="32" name="Rounded Rectangle 31"/>
            <p:cNvSpPr/>
            <p:nvPr/>
          </p:nvSpPr>
          <p:spPr>
            <a:xfrm>
              <a:off x="6248400" y="4038600"/>
              <a:ext cx="2209800" cy="2438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t" anchorCtr="0"/>
            <a:lstStyle/>
            <a:p>
              <a:pPr algn="ctr">
                <a:defRPr/>
              </a:pPr>
              <a:r>
                <a:rPr lang="en-US" dirty="0" smtClean="0"/>
                <a:t>Bomb</a:t>
              </a:r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477000" y="50292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/>
                <a:t>Sprite</a:t>
              </a:r>
              <a:endParaRPr lang="en-US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477000" y="54864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/>
                <a:t>Body</a:t>
              </a:r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477000" y="45720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/>
                <a:t>Transform</a:t>
              </a:r>
              <a:endParaRPr lang="en-US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477000" y="59436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/>
                <a:t>Bomb Logic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Designing Good Objects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properties and </a:t>
            </a:r>
            <a:r>
              <a:rPr lang="en-US" dirty="0" err="1" smtClean="0"/>
              <a:t>enums</a:t>
            </a:r>
            <a:r>
              <a:rPr lang="en-US" dirty="0" smtClean="0"/>
              <a:t> to generalize behaviors</a:t>
            </a:r>
          </a:p>
          <a:p>
            <a:r>
              <a:rPr lang="en-US" dirty="0" smtClean="0"/>
              <a:t>Store damage type, damage value etc</a:t>
            </a:r>
          </a:p>
          <a:p>
            <a:r>
              <a:rPr lang="en-US" dirty="0" smtClean="0"/>
              <a:t>Avoid most hard coded constants</a:t>
            </a:r>
          </a:p>
          <a:p>
            <a:r>
              <a:rPr lang="en-US" dirty="0" smtClean="0"/>
              <a:t>But be careful to not over generalize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 code by what it does</a:t>
            </a:r>
          </a:p>
          <a:p>
            <a:r>
              <a:rPr lang="en-US" dirty="0" smtClean="0"/>
              <a:t>Think about verbs not nouns</a:t>
            </a:r>
          </a:p>
          <a:p>
            <a:r>
              <a:rPr lang="en-US" dirty="0" smtClean="0"/>
              <a:t>What does this component </a:t>
            </a:r>
            <a:r>
              <a:rPr lang="en-US" b="1" dirty="0" smtClean="0"/>
              <a:t>do?</a:t>
            </a:r>
          </a:p>
          <a:p>
            <a:r>
              <a:rPr lang="en-US" dirty="0" smtClean="0"/>
              <a:t>Some components store data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Lava, Acid, Spikes</a:t>
            </a:r>
          </a:p>
          <a:p>
            <a:pPr lvl="1"/>
            <a:r>
              <a:rPr lang="en-US" dirty="0" smtClean="0"/>
              <a:t>Instead: Damage Over Time</a:t>
            </a:r>
          </a:p>
          <a:p>
            <a:pPr lvl="2"/>
            <a:r>
              <a:rPr lang="en-US" dirty="0" smtClean="0"/>
              <a:t>Property for damage type</a:t>
            </a:r>
          </a:p>
          <a:p>
            <a:pPr lvl="2"/>
            <a:r>
              <a:rPr lang="en-US" dirty="0" smtClean="0"/>
              <a:t>Property for particle system</a:t>
            </a:r>
          </a:p>
          <a:p>
            <a:r>
              <a:rPr lang="en-US" dirty="0" smtClean="0"/>
              <a:t>Missile and Bullet</a:t>
            </a:r>
          </a:p>
          <a:p>
            <a:pPr lvl="1"/>
            <a:r>
              <a:rPr lang="en-US" dirty="0" smtClean="0"/>
              <a:t>Instead: Damage on Contact</a:t>
            </a:r>
          </a:p>
          <a:p>
            <a:pPr lvl="2"/>
            <a:r>
              <a:rPr lang="en-US" dirty="0" smtClean="0"/>
              <a:t>Property for damage type</a:t>
            </a:r>
          </a:p>
          <a:p>
            <a:pPr lvl="2"/>
            <a:r>
              <a:rPr lang="en-US" dirty="0" smtClean="0"/>
              <a:t>Property for hit spawn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system are </a:t>
            </a:r>
            <a:r>
              <a:rPr lang="en-US" b="1" dirty="0" smtClean="0"/>
              <a:t>object oriented</a:t>
            </a:r>
          </a:p>
          <a:p>
            <a:pPr lvl="1"/>
            <a:r>
              <a:rPr lang="en-US" dirty="0" smtClean="0"/>
              <a:t>Objects represent most ‘things’</a:t>
            </a:r>
          </a:p>
          <a:p>
            <a:pPr lvl="1"/>
            <a:r>
              <a:rPr lang="en-US" dirty="0" smtClean="0"/>
              <a:t>Good fit for simulation based systems</a:t>
            </a:r>
          </a:p>
          <a:p>
            <a:r>
              <a:rPr lang="en-US" dirty="0" smtClean="0"/>
              <a:t>Major types of objects</a:t>
            </a:r>
          </a:p>
          <a:p>
            <a:pPr lvl="1"/>
            <a:r>
              <a:rPr lang="en-US" dirty="0" smtClean="0"/>
              <a:t>Core Engine Objects  or Systems</a:t>
            </a:r>
          </a:p>
          <a:p>
            <a:pPr lvl="1"/>
            <a:r>
              <a:rPr lang="en-US" dirty="0" smtClean="0"/>
              <a:t>Game Objects or Entities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Utility (Vector, File)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Explode on Death</a:t>
            </a:r>
          </a:p>
          <a:p>
            <a:r>
              <a:rPr lang="en-US" dirty="0" smtClean="0"/>
              <a:t>Anchor To Screen Edge</a:t>
            </a:r>
          </a:p>
          <a:p>
            <a:r>
              <a:rPr lang="en-US" dirty="0" smtClean="0"/>
              <a:t>Timed Death</a:t>
            </a:r>
          </a:p>
          <a:p>
            <a:r>
              <a:rPr lang="en-US" dirty="0" smtClean="0"/>
              <a:t>Timed Destroy</a:t>
            </a:r>
          </a:p>
          <a:p>
            <a:r>
              <a:rPr lang="en-US" dirty="0" smtClean="0"/>
              <a:t>Destroy on Collide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as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void heavy switched based logic</a:t>
            </a:r>
          </a:p>
          <a:p>
            <a:r>
              <a:rPr lang="en-US" dirty="0" smtClean="0"/>
              <a:t>Define categories of behavior</a:t>
            </a:r>
          </a:p>
          <a:p>
            <a:r>
              <a:rPr lang="en-US" dirty="0" smtClean="0"/>
              <a:t>Avoid overtyping your game logic</a:t>
            </a:r>
          </a:p>
          <a:p>
            <a:r>
              <a:rPr lang="en-US" dirty="0" smtClean="0"/>
              <a:t>Try to write more generic code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ownership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the fire catch the logs on fire?</a:t>
            </a:r>
          </a:p>
          <a:p>
            <a:r>
              <a:rPr lang="en-US" dirty="0" smtClean="0"/>
              <a:t>Do the logs catch on fire if touched by heat?</a:t>
            </a:r>
          </a:p>
          <a:p>
            <a:r>
              <a:rPr lang="en-US" dirty="0" smtClean="0"/>
              <a:t>No real answer</a:t>
            </a:r>
          </a:p>
          <a:p>
            <a:r>
              <a:rPr lang="en-US" dirty="0" smtClean="0"/>
              <a:t>This is a pair problem</a:t>
            </a:r>
            <a:endParaRPr lang="en-US" dirty="0"/>
          </a:p>
        </p:txBody>
      </p:sp>
      <p:pic>
        <p:nvPicPr>
          <p:cNvPr id="1026" name="Picture 2" descr="C:\Users\Chrispe\Dropbox\Lectures\Art\Fi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114800"/>
            <a:ext cx="1219200" cy="1219200"/>
          </a:xfrm>
          <a:prstGeom prst="rect">
            <a:avLst/>
          </a:prstGeom>
          <a:noFill/>
        </p:spPr>
      </p:pic>
      <p:pic>
        <p:nvPicPr>
          <p:cNvPr id="1027" name="Picture 3" descr="C:\Users\Chrispe\Dropbox\Lectures\Art\Log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19100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simple</a:t>
            </a:r>
          </a:p>
          <a:p>
            <a:r>
              <a:rPr lang="en-US" dirty="0" smtClean="0"/>
              <a:t>Find a balance between lots of components and larger components</a:t>
            </a:r>
          </a:p>
          <a:p>
            <a:r>
              <a:rPr lang="en-US" dirty="0" smtClean="0"/>
              <a:t>Divide components instead of duplicating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Pieces of logical interactive content.</a:t>
            </a:r>
          </a:p>
          <a:p>
            <a:r>
              <a:rPr lang="en-US" dirty="0" smtClean="0"/>
              <a:t>Have data that all systems need.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Player</a:t>
            </a:r>
          </a:p>
          <a:p>
            <a:pPr lvl="1"/>
            <a:r>
              <a:rPr lang="en-US" dirty="0" smtClean="0"/>
              <a:t>Tanks</a:t>
            </a:r>
          </a:p>
          <a:p>
            <a:pPr lvl="1"/>
            <a:r>
              <a:rPr lang="en-US" dirty="0" smtClean="0"/>
              <a:t>Bases</a:t>
            </a:r>
          </a:p>
          <a:p>
            <a:r>
              <a:rPr lang="en-US" dirty="0" smtClean="0"/>
              <a:t>Also things like triggers, trees, etc.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/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Pieces of state or data tied to an objects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Example: Translation, Scale, Rotation, Hp, Mp, Etc</a:t>
            </a:r>
          </a:p>
          <a:p>
            <a:r>
              <a:rPr lang="en-US" dirty="0" smtClean="0"/>
              <a:t>Every instance has it own value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sz="3600" dirty="0" smtClean="0"/>
              <a:t>Setting a value may </a:t>
            </a:r>
            <a:r>
              <a:rPr lang="en-US" sz="3600" dirty="0" smtClean="0"/>
              <a:t>have internal state </a:t>
            </a:r>
            <a:r>
              <a:rPr lang="en-US" sz="3600" dirty="0" smtClean="0"/>
              <a:t>changes when a property is changed</a:t>
            </a:r>
          </a:p>
          <a:p>
            <a:pPr marL="342900" lvl="1" indent="-342900"/>
            <a:r>
              <a:rPr lang="en-US" sz="3600" dirty="0" smtClean="0"/>
              <a:t>Basically syntactic sugar for a getter / setter functions </a:t>
            </a:r>
          </a:p>
          <a:p>
            <a:pPr marL="342900" lvl="1" indent="-342900"/>
            <a:endParaRPr lang="en-US" sz="36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that can be called on a object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SetTarget</a:t>
            </a:r>
            <a:r>
              <a:rPr lang="en-US" dirty="0" smtClean="0"/>
              <a:t>, Destroy</a:t>
            </a:r>
          </a:p>
          <a:p>
            <a:r>
              <a:rPr lang="en-US" dirty="0" smtClean="0"/>
              <a:t>Have this or self has first argument</a:t>
            </a:r>
          </a:p>
          <a:p>
            <a:r>
              <a:rPr lang="en-US" dirty="0" smtClean="0"/>
              <a:t>Protect internal implementation details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can inherit from other classes gaining the all the same members and functions that the base class has</a:t>
            </a:r>
          </a:p>
          <a:p>
            <a:r>
              <a:rPr lang="en-US" dirty="0" smtClean="0"/>
              <a:t>Inheritance implies substitutability</a:t>
            </a:r>
          </a:p>
          <a:p>
            <a:pPr lvl="1"/>
            <a:r>
              <a:rPr lang="en-US" dirty="0" smtClean="0"/>
              <a:t>(All Streams and the same just different sources)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Abstraction and Inheritance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4016</TotalTime>
  <Words>772</Words>
  <Application>Microsoft Office PowerPoint</Application>
  <PresentationFormat>On-screen Show (4:3)</PresentationFormat>
  <Paragraphs>299</Paragraphs>
  <Slides>34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Game Objects</vt:lpstr>
      <vt:lpstr>Game Engine</vt:lpstr>
      <vt:lpstr>Object Oriented</vt:lpstr>
      <vt:lpstr>Game Objects</vt:lpstr>
      <vt:lpstr>Properties / Members</vt:lpstr>
      <vt:lpstr>Property Side Effects</vt:lpstr>
      <vt:lpstr>Methods</vt:lpstr>
      <vt:lpstr>Inheritance</vt:lpstr>
      <vt:lpstr>Abstraction and Inheritance</vt:lpstr>
      <vt:lpstr>Dependant Code Example</vt:lpstr>
      <vt:lpstr>Dependant Code</vt:lpstr>
      <vt:lpstr>Abstraction</vt:lpstr>
      <vt:lpstr>Code Example</vt:lpstr>
      <vt:lpstr>Abstraction</vt:lpstr>
      <vt:lpstr>Abstraction</vt:lpstr>
      <vt:lpstr>Slide 16</vt:lpstr>
      <vt:lpstr>IS-A vs HAS-A</vt:lpstr>
      <vt:lpstr>Code Example</vt:lpstr>
      <vt:lpstr>Infantry has a weapon</vt:lpstr>
      <vt:lpstr>Game Object System</vt:lpstr>
      <vt:lpstr>Game Objects</vt:lpstr>
      <vt:lpstr>Slide 22</vt:lpstr>
      <vt:lpstr>Slide 23</vt:lpstr>
      <vt:lpstr>Component Based Engine</vt:lpstr>
      <vt:lpstr>Simple Components</vt:lpstr>
      <vt:lpstr>Designing Good Objects</vt:lpstr>
      <vt:lpstr>Use Properties</vt:lpstr>
      <vt:lpstr>Component Based</vt:lpstr>
      <vt:lpstr>Examples</vt:lpstr>
      <vt:lpstr>More Examples</vt:lpstr>
      <vt:lpstr>Components as Tags</vt:lpstr>
      <vt:lpstr>Logic ownership</vt:lpstr>
      <vt:lpstr>Components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Chrispe</dc:creator>
  <cp:lastModifiedBy>Chrispe</cp:lastModifiedBy>
  <cp:revision>76</cp:revision>
  <dcterms:created xsi:type="dcterms:W3CDTF">2009-08-29T01:42:27Z</dcterms:created>
  <dcterms:modified xsi:type="dcterms:W3CDTF">2014-09-04T20:48:48Z</dcterms:modified>
</cp:coreProperties>
</file>