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</p:sldMasterIdLst>
  <p:handoutMasterIdLst>
    <p:handoutMasterId r:id="rId6"/>
  </p:handoutMasterIdLst>
  <p:sldIdLst>
    <p:sldId id="256" r:id="rId3"/>
    <p:sldId id="258" r:id="rId4"/>
    <p:sldId id="259" r:id="rId5"/>
  </p:sldIdLst>
  <p:sldSz cx="12192000" cy="6858000"/>
  <p:notesSz cx="6858000" cy="9144000"/>
  <p:embeddedFontLst>
    <p:embeddedFont>
      <p:font typeface="Montserrat" panose="00000500000000000000" pitchFamily="50" charset="0"/>
      <p:regular r:id="rId7"/>
      <p:bold r:id="rId8"/>
    </p:embeddedFont>
    <p:embeddedFont>
      <p:font typeface="Mongolian Baiti" panose="03000500000000000000" pitchFamily="66" charset="0"/>
      <p:regular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Montserrat Ultra Light" panose="00000300000000000000" pitchFamily="50" charset="0"/>
      <p:regular r:id="rId12"/>
    </p:embeddedFont>
    <p:embeddedFont>
      <p:font typeface="Montserrat Light" panose="00000400000000000000" pitchFamily="50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 Black" panose="00000A00000000000000" pitchFamily="50" charset="0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8" y="1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53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5532D9-884A-4722-B975-CADBBEF8E98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3569DBF7-AB83-48C3-A268-91004D12339A}">
      <dgm:prSet phldrT="[Text]" phldr="1"/>
      <dgm:spPr/>
      <dgm:t>
        <a:bodyPr/>
        <a:lstStyle/>
        <a:p>
          <a:endParaRPr lang="en-US"/>
        </a:p>
      </dgm:t>
    </dgm:pt>
    <dgm:pt modelId="{5D8C3736-0A43-4068-84A5-61B1A12C6595}" type="parTrans" cxnId="{EBB3975E-5DBC-4E81-8DF6-B2D8A6E0721A}">
      <dgm:prSet/>
      <dgm:spPr/>
      <dgm:t>
        <a:bodyPr/>
        <a:lstStyle/>
        <a:p>
          <a:endParaRPr lang="en-US"/>
        </a:p>
      </dgm:t>
    </dgm:pt>
    <dgm:pt modelId="{798A7E77-AF83-464A-B110-2BE190D42440}" type="sibTrans" cxnId="{EBB3975E-5DBC-4E81-8DF6-B2D8A6E0721A}">
      <dgm:prSet/>
      <dgm:spPr/>
      <dgm:t>
        <a:bodyPr/>
        <a:lstStyle/>
        <a:p>
          <a:endParaRPr lang="en-US"/>
        </a:p>
      </dgm:t>
    </dgm:pt>
    <dgm:pt modelId="{8D71B399-2E40-47DF-B42A-95D5C4045B0A}">
      <dgm:prSet phldrT="[Text]" phldr="1"/>
      <dgm:spPr/>
      <dgm:t>
        <a:bodyPr/>
        <a:lstStyle/>
        <a:p>
          <a:endParaRPr lang="en-US"/>
        </a:p>
      </dgm:t>
    </dgm:pt>
    <dgm:pt modelId="{544F46D7-1AF9-4FDB-B7C4-83716AB6519C}" type="parTrans" cxnId="{CBCA4C15-0A3B-4B6C-99E7-169E603C3A4B}">
      <dgm:prSet/>
      <dgm:spPr/>
      <dgm:t>
        <a:bodyPr/>
        <a:lstStyle/>
        <a:p>
          <a:endParaRPr lang="en-US"/>
        </a:p>
      </dgm:t>
    </dgm:pt>
    <dgm:pt modelId="{39131713-B2E4-411A-9AC2-878242596623}" type="sibTrans" cxnId="{CBCA4C15-0A3B-4B6C-99E7-169E603C3A4B}">
      <dgm:prSet/>
      <dgm:spPr/>
      <dgm:t>
        <a:bodyPr/>
        <a:lstStyle/>
        <a:p>
          <a:endParaRPr lang="en-US"/>
        </a:p>
      </dgm:t>
    </dgm:pt>
    <dgm:pt modelId="{C8315E80-AB9C-416C-8F6B-516F306746DD}">
      <dgm:prSet phldrT="[Text]" phldr="1"/>
      <dgm:spPr/>
      <dgm:t>
        <a:bodyPr/>
        <a:lstStyle/>
        <a:p>
          <a:endParaRPr lang="en-US"/>
        </a:p>
      </dgm:t>
    </dgm:pt>
    <dgm:pt modelId="{4FE81B55-EE23-4952-81C5-E40EC30BC273}" type="parTrans" cxnId="{D970B689-94A3-401F-8623-304A7D0A9ADD}">
      <dgm:prSet/>
      <dgm:spPr/>
      <dgm:t>
        <a:bodyPr/>
        <a:lstStyle/>
        <a:p>
          <a:endParaRPr lang="en-US"/>
        </a:p>
      </dgm:t>
    </dgm:pt>
    <dgm:pt modelId="{624442E7-747F-4308-9FE3-8484CDD8A37A}" type="sibTrans" cxnId="{D970B689-94A3-401F-8623-304A7D0A9ADD}">
      <dgm:prSet/>
      <dgm:spPr/>
      <dgm:t>
        <a:bodyPr/>
        <a:lstStyle/>
        <a:p>
          <a:endParaRPr lang="en-US"/>
        </a:p>
      </dgm:t>
    </dgm:pt>
    <dgm:pt modelId="{42CC2A21-0FF6-44C8-85CF-31CA6597E5F5}">
      <dgm:prSet phldrT="[Text]" phldr="1"/>
      <dgm:spPr/>
      <dgm:t>
        <a:bodyPr/>
        <a:lstStyle/>
        <a:p>
          <a:endParaRPr lang="en-US"/>
        </a:p>
      </dgm:t>
    </dgm:pt>
    <dgm:pt modelId="{D27F37C2-97FA-45EF-8998-9CDAE38C27B3}" type="parTrans" cxnId="{933CA76D-1F7C-40EE-9F72-DCFAA8D99E1E}">
      <dgm:prSet/>
      <dgm:spPr/>
      <dgm:t>
        <a:bodyPr/>
        <a:lstStyle/>
        <a:p>
          <a:endParaRPr lang="en-US"/>
        </a:p>
      </dgm:t>
    </dgm:pt>
    <dgm:pt modelId="{B68A368F-E15B-477A-ACB6-4236B29B9120}" type="sibTrans" cxnId="{933CA76D-1F7C-40EE-9F72-DCFAA8D99E1E}">
      <dgm:prSet/>
      <dgm:spPr/>
      <dgm:t>
        <a:bodyPr/>
        <a:lstStyle/>
        <a:p>
          <a:endParaRPr lang="en-US"/>
        </a:p>
      </dgm:t>
    </dgm:pt>
    <dgm:pt modelId="{6126917E-36E8-448D-B839-4C615391B641}">
      <dgm:prSet phldrT="[Text]" phldr="1"/>
      <dgm:spPr/>
      <dgm:t>
        <a:bodyPr/>
        <a:lstStyle/>
        <a:p>
          <a:endParaRPr lang="en-US"/>
        </a:p>
      </dgm:t>
    </dgm:pt>
    <dgm:pt modelId="{49CD572A-69BF-4C93-A6D7-8EEA3821773B}" type="parTrans" cxnId="{60B56B5A-78F2-47CB-A3AA-6012E1805A8F}">
      <dgm:prSet/>
      <dgm:spPr/>
      <dgm:t>
        <a:bodyPr/>
        <a:lstStyle/>
        <a:p>
          <a:endParaRPr lang="en-US"/>
        </a:p>
      </dgm:t>
    </dgm:pt>
    <dgm:pt modelId="{BFA99484-CFCB-4C6C-89C9-ED07D2C32C62}" type="sibTrans" cxnId="{60B56B5A-78F2-47CB-A3AA-6012E1805A8F}">
      <dgm:prSet/>
      <dgm:spPr/>
      <dgm:t>
        <a:bodyPr/>
        <a:lstStyle/>
        <a:p>
          <a:endParaRPr lang="en-US"/>
        </a:p>
      </dgm:t>
    </dgm:pt>
    <dgm:pt modelId="{67998C32-5F59-4B9C-A2F8-D4EB871C2CC1}" type="pres">
      <dgm:prSet presAssocID="{2D5532D9-884A-4722-B975-CADBBEF8E987}" presName="diagram" presStyleCnt="0">
        <dgm:presLayoutVars>
          <dgm:dir/>
          <dgm:resizeHandles val="exact"/>
        </dgm:presLayoutVars>
      </dgm:prSet>
      <dgm:spPr/>
    </dgm:pt>
    <dgm:pt modelId="{2801D4A7-633B-46C7-BB8B-371C03893C19}" type="pres">
      <dgm:prSet presAssocID="{3569DBF7-AB83-48C3-A268-91004D12339A}" presName="node" presStyleLbl="node1" presStyleIdx="0" presStyleCnt="5">
        <dgm:presLayoutVars>
          <dgm:bulletEnabled val="1"/>
        </dgm:presLayoutVars>
      </dgm:prSet>
      <dgm:spPr/>
    </dgm:pt>
    <dgm:pt modelId="{93CB9AE2-564C-48B8-99A4-74C2E0F7F28C}" type="pres">
      <dgm:prSet presAssocID="{798A7E77-AF83-464A-B110-2BE190D42440}" presName="sibTrans" presStyleCnt="0"/>
      <dgm:spPr/>
    </dgm:pt>
    <dgm:pt modelId="{48F5E14D-61A5-44A3-8DCF-30E03FC1ED4D}" type="pres">
      <dgm:prSet presAssocID="{8D71B399-2E40-47DF-B42A-95D5C4045B0A}" presName="node" presStyleLbl="node1" presStyleIdx="1" presStyleCnt="5">
        <dgm:presLayoutVars>
          <dgm:bulletEnabled val="1"/>
        </dgm:presLayoutVars>
      </dgm:prSet>
      <dgm:spPr/>
    </dgm:pt>
    <dgm:pt modelId="{7BA278F9-48B3-4726-AC8B-73EAD55F3D15}" type="pres">
      <dgm:prSet presAssocID="{39131713-B2E4-411A-9AC2-878242596623}" presName="sibTrans" presStyleCnt="0"/>
      <dgm:spPr/>
    </dgm:pt>
    <dgm:pt modelId="{DFA08D4B-28C0-4BC6-8793-345F21CE1FBE}" type="pres">
      <dgm:prSet presAssocID="{C8315E80-AB9C-416C-8F6B-516F306746DD}" presName="node" presStyleLbl="node1" presStyleIdx="2" presStyleCnt="5">
        <dgm:presLayoutVars>
          <dgm:bulletEnabled val="1"/>
        </dgm:presLayoutVars>
      </dgm:prSet>
      <dgm:spPr/>
    </dgm:pt>
    <dgm:pt modelId="{AAFAC595-A37F-4652-BF69-F9CFFA0A01A4}" type="pres">
      <dgm:prSet presAssocID="{624442E7-747F-4308-9FE3-8484CDD8A37A}" presName="sibTrans" presStyleCnt="0"/>
      <dgm:spPr/>
    </dgm:pt>
    <dgm:pt modelId="{FCC5ABE0-AC68-4EE9-923F-DD782E045ADC}" type="pres">
      <dgm:prSet presAssocID="{42CC2A21-0FF6-44C8-85CF-31CA6597E5F5}" presName="node" presStyleLbl="node1" presStyleIdx="3" presStyleCnt="5">
        <dgm:presLayoutVars>
          <dgm:bulletEnabled val="1"/>
        </dgm:presLayoutVars>
      </dgm:prSet>
      <dgm:spPr/>
    </dgm:pt>
    <dgm:pt modelId="{D7F664E0-EFBE-459B-82B9-3C862701B404}" type="pres">
      <dgm:prSet presAssocID="{B68A368F-E15B-477A-ACB6-4236B29B9120}" presName="sibTrans" presStyleCnt="0"/>
      <dgm:spPr/>
    </dgm:pt>
    <dgm:pt modelId="{81CA14C3-9384-4DA8-8B35-1AE201CD0C7B}" type="pres">
      <dgm:prSet presAssocID="{6126917E-36E8-448D-B839-4C615391B641}" presName="node" presStyleLbl="node1" presStyleIdx="4" presStyleCnt="5">
        <dgm:presLayoutVars>
          <dgm:bulletEnabled val="1"/>
        </dgm:presLayoutVars>
      </dgm:prSet>
      <dgm:spPr/>
    </dgm:pt>
  </dgm:ptLst>
  <dgm:cxnLst>
    <dgm:cxn modelId="{933CA76D-1F7C-40EE-9F72-DCFAA8D99E1E}" srcId="{2D5532D9-884A-4722-B975-CADBBEF8E987}" destId="{42CC2A21-0FF6-44C8-85CF-31CA6597E5F5}" srcOrd="3" destOrd="0" parTransId="{D27F37C2-97FA-45EF-8998-9CDAE38C27B3}" sibTransId="{B68A368F-E15B-477A-ACB6-4236B29B9120}"/>
    <dgm:cxn modelId="{0DE30C52-672A-460C-8AA4-2042B36F0E34}" type="presOf" srcId="{3569DBF7-AB83-48C3-A268-91004D12339A}" destId="{2801D4A7-633B-46C7-BB8B-371C03893C19}" srcOrd="0" destOrd="0" presId="urn:microsoft.com/office/officeart/2005/8/layout/default"/>
    <dgm:cxn modelId="{EBB3975E-5DBC-4E81-8DF6-B2D8A6E0721A}" srcId="{2D5532D9-884A-4722-B975-CADBBEF8E987}" destId="{3569DBF7-AB83-48C3-A268-91004D12339A}" srcOrd="0" destOrd="0" parTransId="{5D8C3736-0A43-4068-84A5-61B1A12C6595}" sibTransId="{798A7E77-AF83-464A-B110-2BE190D42440}"/>
    <dgm:cxn modelId="{60B56B5A-78F2-47CB-A3AA-6012E1805A8F}" srcId="{2D5532D9-884A-4722-B975-CADBBEF8E987}" destId="{6126917E-36E8-448D-B839-4C615391B641}" srcOrd="4" destOrd="0" parTransId="{49CD572A-69BF-4C93-A6D7-8EEA3821773B}" sibTransId="{BFA99484-CFCB-4C6C-89C9-ED07D2C32C62}"/>
    <dgm:cxn modelId="{F1F6A626-F8FC-42CC-80AF-B46850712F91}" type="presOf" srcId="{8D71B399-2E40-47DF-B42A-95D5C4045B0A}" destId="{48F5E14D-61A5-44A3-8DCF-30E03FC1ED4D}" srcOrd="0" destOrd="0" presId="urn:microsoft.com/office/officeart/2005/8/layout/default"/>
    <dgm:cxn modelId="{DC09C542-F652-44F4-835C-5306B4069C80}" type="presOf" srcId="{6126917E-36E8-448D-B839-4C615391B641}" destId="{81CA14C3-9384-4DA8-8B35-1AE201CD0C7B}" srcOrd="0" destOrd="0" presId="urn:microsoft.com/office/officeart/2005/8/layout/default"/>
    <dgm:cxn modelId="{4E0E65BA-A8C5-49D2-9FC5-0D2746649734}" type="presOf" srcId="{C8315E80-AB9C-416C-8F6B-516F306746DD}" destId="{DFA08D4B-28C0-4BC6-8793-345F21CE1FBE}" srcOrd="0" destOrd="0" presId="urn:microsoft.com/office/officeart/2005/8/layout/default"/>
    <dgm:cxn modelId="{DB2445DF-17C7-40B9-A5F6-CCA660DB4F47}" type="presOf" srcId="{42CC2A21-0FF6-44C8-85CF-31CA6597E5F5}" destId="{FCC5ABE0-AC68-4EE9-923F-DD782E045ADC}" srcOrd="0" destOrd="0" presId="urn:microsoft.com/office/officeart/2005/8/layout/default"/>
    <dgm:cxn modelId="{D970B689-94A3-401F-8623-304A7D0A9ADD}" srcId="{2D5532D9-884A-4722-B975-CADBBEF8E987}" destId="{C8315E80-AB9C-416C-8F6B-516F306746DD}" srcOrd="2" destOrd="0" parTransId="{4FE81B55-EE23-4952-81C5-E40EC30BC273}" sibTransId="{624442E7-747F-4308-9FE3-8484CDD8A37A}"/>
    <dgm:cxn modelId="{C99B10EF-2A85-486F-9082-69C8AAD7984E}" type="presOf" srcId="{2D5532D9-884A-4722-B975-CADBBEF8E987}" destId="{67998C32-5F59-4B9C-A2F8-D4EB871C2CC1}" srcOrd="0" destOrd="0" presId="urn:microsoft.com/office/officeart/2005/8/layout/default"/>
    <dgm:cxn modelId="{CBCA4C15-0A3B-4B6C-99E7-169E603C3A4B}" srcId="{2D5532D9-884A-4722-B975-CADBBEF8E987}" destId="{8D71B399-2E40-47DF-B42A-95D5C4045B0A}" srcOrd="1" destOrd="0" parTransId="{544F46D7-1AF9-4FDB-B7C4-83716AB6519C}" sibTransId="{39131713-B2E4-411A-9AC2-878242596623}"/>
    <dgm:cxn modelId="{A49AF320-2373-46AF-8607-BFCD901A2F2A}" type="presParOf" srcId="{67998C32-5F59-4B9C-A2F8-D4EB871C2CC1}" destId="{2801D4A7-633B-46C7-BB8B-371C03893C19}" srcOrd="0" destOrd="0" presId="urn:microsoft.com/office/officeart/2005/8/layout/default"/>
    <dgm:cxn modelId="{57CFC5C4-7BC0-4E03-A71A-134EC74680E0}" type="presParOf" srcId="{67998C32-5F59-4B9C-A2F8-D4EB871C2CC1}" destId="{93CB9AE2-564C-48B8-99A4-74C2E0F7F28C}" srcOrd="1" destOrd="0" presId="urn:microsoft.com/office/officeart/2005/8/layout/default"/>
    <dgm:cxn modelId="{8ACD2FFE-8110-47D2-B284-6D5FAD03B19A}" type="presParOf" srcId="{67998C32-5F59-4B9C-A2F8-D4EB871C2CC1}" destId="{48F5E14D-61A5-44A3-8DCF-30E03FC1ED4D}" srcOrd="2" destOrd="0" presId="urn:microsoft.com/office/officeart/2005/8/layout/default"/>
    <dgm:cxn modelId="{38A49A8E-CAF8-442C-98F4-632E1FA68D56}" type="presParOf" srcId="{67998C32-5F59-4B9C-A2F8-D4EB871C2CC1}" destId="{7BA278F9-48B3-4726-AC8B-73EAD55F3D15}" srcOrd="3" destOrd="0" presId="urn:microsoft.com/office/officeart/2005/8/layout/default"/>
    <dgm:cxn modelId="{0ABBE94A-D443-4C99-8AD1-447CC6545D90}" type="presParOf" srcId="{67998C32-5F59-4B9C-A2F8-D4EB871C2CC1}" destId="{DFA08D4B-28C0-4BC6-8793-345F21CE1FBE}" srcOrd="4" destOrd="0" presId="urn:microsoft.com/office/officeart/2005/8/layout/default"/>
    <dgm:cxn modelId="{EAC6F903-DA5C-48A0-B4E1-B2DED1DA132A}" type="presParOf" srcId="{67998C32-5F59-4B9C-A2F8-D4EB871C2CC1}" destId="{AAFAC595-A37F-4652-BF69-F9CFFA0A01A4}" srcOrd="5" destOrd="0" presId="urn:microsoft.com/office/officeart/2005/8/layout/default"/>
    <dgm:cxn modelId="{88B4CEB5-46ED-41F7-BFDA-19D3E706587E}" type="presParOf" srcId="{67998C32-5F59-4B9C-A2F8-D4EB871C2CC1}" destId="{FCC5ABE0-AC68-4EE9-923F-DD782E045ADC}" srcOrd="6" destOrd="0" presId="urn:microsoft.com/office/officeart/2005/8/layout/default"/>
    <dgm:cxn modelId="{F809D504-BBE7-4EBF-9D02-FF24EE05193B}" type="presParOf" srcId="{67998C32-5F59-4B9C-A2F8-D4EB871C2CC1}" destId="{D7F664E0-EFBE-459B-82B9-3C862701B404}" srcOrd="7" destOrd="0" presId="urn:microsoft.com/office/officeart/2005/8/layout/default"/>
    <dgm:cxn modelId="{91C7A81F-E404-4823-8616-4947CA535CB0}" type="presParOf" srcId="{67998C32-5F59-4B9C-A2F8-D4EB871C2CC1}" destId="{81CA14C3-9384-4DA8-8B35-1AE201CD0C7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1D4A7-633B-46C7-BB8B-371C03893C19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221978" y="2645"/>
        <a:ext cx="2706687" cy="1624012"/>
      </dsp:txXfrm>
    </dsp:sp>
    <dsp:sp modelId="{48F5E14D-61A5-44A3-8DCF-30E03FC1ED4D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199334" y="2645"/>
        <a:ext cx="2706687" cy="1624012"/>
      </dsp:txXfrm>
    </dsp:sp>
    <dsp:sp modelId="{DFA08D4B-28C0-4BC6-8793-345F21CE1FBE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221978" y="1897327"/>
        <a:ext cx="2706687" cy="1624012"/>
      </dsp:txXfrm>
    </dsp:sp>
    <dsp:sp modelId="{FCC5ABE0-AC68-4EE9-923F-DD782E045ADC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199334" y="1897327"/>
        <a:ext cx="2706687" cy="1624012"/>
      </dsp:txXfrm>
    </dsp:sp>
    <dsp:sp modelId="{81CA14C3-9384-4DA8-8B35-1AE201CD0C7B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2710656" y="3792008"/>
        <a:ext cx="2706687" cy="162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141F-FD3C-4FF0-A7F8-73BF18485DD7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34E9A-36AA-4930-839B-32EE88B7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2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jksdfjlk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5273" y="681204"/>
            <a:ext cx="8205536" cy="46580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Project Status Overview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25378" y="60529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  <a:ea typeface="+mn-ea"/>
                <a:cs typeface="Mongolian Baiti" panose="03000500000000000000" pitchFamily="66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Code Name: Project Nautilus</a:t>
            </a: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931439" y="606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  <a:ea typeface="+mn-ea"/>
                <a:cs typeface="Mongolian Baiti" panose="03000500000000000000" pitchFamily="66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Project Lead: Travis Moore</a:t>
            </a:r>
          </a:p>
        </p:txBody>
      </p:sp>
    </p:spTree>
    <p:extLst>
      <p:ext uri="{BB962C8B-B14F-4D97-AF65-F5344CB8AC3E}">
        <p14:creationId xmlns:p14="http://schemas.microsoft.com/office/powerpoint/2010/main" val="52236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7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4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2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6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05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11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2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7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9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3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9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0DAB-7703-42F1-9511-0DAE9DB78A51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7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1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8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9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2EAD-CB01-4120-AB2B-C21AB9FDB76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3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diagramLayout" Target="../diagrams/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2EAD-CB01-4120-AB2B-C21AB9FDB76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978F8-D45C-48C9-A879-DEA3C206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9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30DAB-7703-42F1-9511-0DAE9DB78A51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726DD-E854-4E18-9945-76BBD8D79EF7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04849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9231" y="248067"/>
            <a:ext cx="11105147" cy="906964"/>
          </a:xfrm>
        </p:spPr>
        <p:txBody>
          <a:bodyPr>
            <a:normAutofit/>
          </a:bodyPr>
          <a:lstStyle/>
          <a:p>
            <a:r>
              <a:rPr lang="en-US" sz="3600" dirty="0"/>
              <a:t>Project Nautilus: Plan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533" y="1574800"/>
            <a:ext cx="10947845" cy="4862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US" sz="1600" dirty="0">
                <a:latin typeface="Montserrat Black" panose="00000A00000000000000" pitchFamily="50" charset="0"/>
              </a:rPr>
              <a:t>PROJECT STATS:</a:t>
            </a:r>
          </a:p>
          <a:p>
            <a:pPr>
              <a:lnSpc>
                <a:spcPts val="2160"/>
              </a:lnSpc>
            </a:pPr>
            <a:r>
              <a:rPr lang="en-US" sz="1600" dirty="0">
                <a:latin typeface="Montserrat" panose="00000500000000000000" pitchFamily="50" charset="0"/>
              </a:rPr>
              <a:t>Code Name:</a:t>
            </a:r>
            <a:r>
              <a:rPr lang="en-US" sz="1600" dirty="0">
                <a:latin typeface="Montserrat Light" panose="00000400000000000000" pitchFamily="50" charset="0"/>
              </a:rPr>
              <a:t> </a:t>
            </a:r>
            <a:r>
              <a:rPr lang="en-US" sz="1600" dirty="0">
                <a:latin typeface="Montserrat Ultra Light" panose="00000300000000000000" pitchFamily="50" charset="0"/>
              </a:rPr>
              <a:t>Project Nautilus	</a:t>
            </a:r>
            <a:r>
              <a:rPr lang="en-US" sz="1600" dirty="0">
                <a:latin typeface="Montserrat" panose="00000500000000000000" pitchFamily="50" charset="0"/>
              </a:rPr>
              <a:t>Genre:</a:t>
            </a:r>
            <a:r>
              <a:rPr lang="en-US" sz="1600" dirty="0">
                <a:latin typeface="Montserrat Light" panose="00000400000000000000" pitchFamily="50" charset="0"/>
              </a:rPr>
              <a:t> </a:t>
            </a:r>
            <a:r>
              <a:rPr lang="en-US" sz="1600" dirty="0">
                <a:latin typeface="Montserrat Ultra Light" panose="00000300000000000000" pitchFamily="50" charset="0"/>
              </a:rPr>
              <a:t>Arcade</a:t>
            </a:r>
          </a:p>
          <a:p>
            <a:pPr>
              <a:lnSpc>
                <a:spcPts val="2160"/>
              </a:lnSpc>
            </a:pPr>
            <a:r>
              <a:rPr lang="en-US" sz="1600" dirty="0">
                <a:latin typeface="Montserrat" panose="00000500000000000000" pitchFamily="50" charset="0"/>
              </a:rPr>
              <a:t>Size: </a:t>
            </a:r>
            <a:r>
              <a:rPr lang="en-US" sz="1600" dirty="0">
                <a:latin typeface="Montserrat Ultra Light" panose="00000300000000000000" pitchFamily="50" charset="0"/>
              </a:rPr>
              <a:t>5 – 6			</a:t>
            </a:r>
            <a:r>
              <a:rPr lang="en-US" sz="1600" dirty="0">
                <a:latin typeface="Montserrat" panose="00000500000000000000" pitchFamily="50" charset="0"/>
              </a:rPr>
              <a:t>Budget: </a:t>
            </a:r>
            <a:r>
              <a:rPr lang="en-US" sz="1600" dirty="0">
                <a:latin typeface="Montserrat Ultra Light" panose="00000300000000000000" pitchFamily="50" charset="0"/>
              </a:rPr>
              <a:t>$611,520 (ended with $132,282)</a:t>
            </a:r>
          </a:p>
          <a:p>
            <a:pPr>
              <a:lnSpc>
                <a:spcPts val="2160"/>
              </a:lnSpc>
            </a:pPr>
            <a:r>
              <a:rPr lang="en-US" sz="1600" dirty="0">
                <a:latin typeface="Montserrat" panose="00000500000000000000" pitchFamily="50" charset="0"/>
              </a:rPr>
              <a:t>Launch Device:</a:t>
            </a:r>
            <a:r>
              <a:rPr lang="en-US" sz="1600" dirty="0">
                <a:latin typeface="Montserrat Light" panose="00000400000000000000" pitchFamily="50" charset="0"/>
              </a:rPr>
              <a:t> </a:t>
            </a:r>
            <a:r>
              <a:rPr lang="en-US" sz="1600" dirty="0">
                <a:latin typeface="Montserrat Ultra Light" panose="00000300000000000000" pitchFamily="50" charset="0"/>
              </a:rPr>
              <a:t>iPhone		</a:t>
            </a:r>
            <a:r>
              <a:rPr lang="en-US" sz="1600" dirty="0">
                <a:latin typeface="Montserrat" panose="00000500000000000000" pitchFamily="50" charset="0"/>
              </a:rPr>
              <a:t>Workspace: </a:t>
            </a:r>
            <a:r>
              <a:rPr lang="en-US" sz="1600" dirty="0">
                <a:latin typeface="Montserrat Ultra Light" panose="00000300000000000000" pitchFamily="50" charset="0"/>
              </a:rPr>
              <a:t>Main Studio</a:t>
            </a:r>
          </a:p>
          <a:p>
            <a:pPr>
              <a:lnSpc>
                <a:spcPts val="2160"/>
              </a:lnSpc>
            </a:pPr>
            <a:r>
              <a:rPr lang="en-US" sz="1600" dirty="0">
                <a:latin typeface="Montserrat" panose="00000500000000000000" pitchFamily="50" charset="0"/>
              </a:rPr>
              <a:t>Required Systems:  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Ultra Light" panose="00000300000000000000" pitchFamily="50" charset="0"/>
              </a:rPr>
              <a:t>Account Management,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Ultra Light" panose="00000300000000000000" pitchFamily="50" charset="0"/>
              </a:rPr>
              <a:t>Leaderboards, 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Ultra Light" panose="00000300000000000000" pitchFamily="50" charset="0"/>
              </a:rPr>
              <a:t>Game Progress Save</a:t>
            </a:r>
            <a:endParaRPr lang="en-US" sz="1600" dirty="0">
              <a:latin typeface="Montserrat Light" panose="00000400000000000000" pitchFamily="50" charset="0"/>
            </a:endParaRPr>
          </a:p>
          <a:p>
            <a:pPr>
              <a:lnSpc>
                <a:spcPts val="2160"/>
              </a:lnSpc>
            </a:pPr>
            <a:endParaRPr lang="en-US" sz="1600" dirty="0">
              <a:latin typeface="Montserrat Black" panose="00000A00000000000000" pitchFamily="50" charset="0"/>
            </a:endParaRPr>
          </a:p>
          <a:p>
            <a:pPr>
              <a:lnSpc>
                <a:spcPts val="2160"/>
              </a:lnSpc>
            </a:pPr>
            <a:r>
              <a:rPr lang="en-US" sz="1600" dirty="0">
                <a:latin typeface="Montserrat Black" panose="00000A00000000000000" pitchFamily="50" charset="0"/>
              </a:rPr>
              <a:t>GAME OVERVIEW</a:t>
            </a:r>
            <a:endParaRPr lang="en-US" sz="1600" dirty="0">
              <a:latin typeface="Montserrat Light" panose="00000400000000000000" pitchFamily="50" charset="0"/>
            </a:endParaRPr>
          </a:p>
          <a:p>
            <a:pPr>
              <a:lnSpc>
                <a:spcPts val="2160"/>
              </a:lnSpc>
            </a:pPr>
            <a:r>
              <a:rPr lang="en-US" sz="1600" dirty="0">
                <a:latin typeface="Montserrat" panose="00000500000000000000" pitchFamily="50" charset="0"/>
              </a:rPr>
              <a:t>Game Name: </a:t>
            </a:r>
            <a:r>
              <a:rPr lang="en-US" sz="1600" dirty="0" err="1">
                <a:latin typeface="Montserrat Light" panose="00000400000000000000" pitchFamily="50" charset="0"/>
              </a:rPr>
              <a:t>Counch</a:t>
            </a:r>
            <a:r>
              <a:rPr lang="en-US" sz="1600" dirty="0">
                <a:latin typeface="Montserrat Light" panose="00000400000000000000" pitchFamily="50" charset="0"/>
              </a:rPr>
              <a:t>-Fish-</a:t>
            </a:r>
            <a:r>
              <a:rPr lang="en-US" sz="1600" dirty="0" err="1">
                <a:latin typeface="Montserrat Light" panose="00000400000000000000" pitchFamily="50" charset="0"/>
              </a:rPr>
              <a:t>Scate</a:t>
            </a:r>
            <a:endParaRPr lang="en-US" sz="1600" dirty="0">
              <a:latin typeface="Montserrat Light" panose="00000400000000000000" pitchFamily="50" charset="0"/>
            </a:endParaRPr>
          </a:p>
          <a:p>
            <a:pPr>
              <a:lnSpc>
                <a:spcPts val="2160"/>
              </a:lnSpc>
            </a:pPr>
            <a:r>
              <a:rPr lang="en-US" sz="1600" dirty="0">
                <a:latin typeface="Montserrat" panose="00000500000000000000" pitchFamily="50" charset="0"/>
              </a:rPr>
              <a:t>Description:</a:t>
            </a:r>
            <a:r>
              <a:rPr lang="en-US" sz="1600" dirty="0">
                <a:latin typeface="Montserrat Light" panose="00000400000000000000" pitchFamily="50" charset="0"/>
              </a:rPr>
              <a:t> </a:t>
            </a:r>
            <a:r>
              <a:rPr lang="en-US" sz="1600" dirty="0">
                <a:latin typeface="Montserrat Light" panose="00000400000000000000" pitchFamily="50" charset="0"/>
              </a:rPr>
              <a:t>A mobile arcade game featuring Barnacle Bill, the mind-controlling sea barnacle who must survive the dangers of the ocean by attaching himself to sea-life in order to grow bigger and stronger in the dangerous underwater food chain Conch-Fish-</a:t>
            </a:r>
            <a:r>
              <a:rPr lang="en-US" sz="1600" dirty="0" err="1">
                <a:latin typeface="Montserrat Light" panose="00000400000000000000" pitchFamily="50" charset="0"/>
              </a:rPr>
              <a:t>Scate</a:t>
            </a:r>
            <a:r>
              <a:rPr lang="en-US" sz="1600" dirty="0">
                <a:latin typeface="Montserrat Light" panose="00000400000000000000" pitchFamily="50" charset="0"/>
              </a:rPr>
              <a:t> features arcade mechanics similar to those found in the games Fish Frenzy and Droid Assault.</a:t>
            </a:r>
            <a:endParaRPr lang="en-US" sz="1600" dirty="0">
              <a:latin typeface="Montserrat Light" panose="00000400000000000000" pitchFamily="50" charset="0"/>
            </a:endParaRPr>
          </a:p>
          <a:p>
            <a:pPr>
              <a:lnSpc>
                <a:spcPts val="2160"/>
              </a:lnSpc>
            </a:pPr>
            <a:br>
              <a:rPr lang="en-US" dirty="0">
                <a:latin typeface="Montserrat Light" panose="00000400000000000000" pitchFamily="50" charset="0"/>
              </a:rPr>
            </a:br>
            <a:endParaRPr lang="en-US" dirty="0">
              <a:latin typeface="Montserrat Light" panose="00000400000000000000" pitchFamily="50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93855" y="2985731"/>
            <a:ext cx="7837714" cy="918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Ultra Light" panose="00000300000000000000" pitchFamily="50" charset="0"/>
              </a:rPr>
              <a:t>Monetization Plan,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Ultra Light" panose="00000300000000000000" pitchFamily="50" charset="0"/>
              </a:rPr>
              <a:t>Timed Mode, 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Ultra Light" panose="00000300000000000000" pitchFamily="50" charset="0"/>
              </a:rPr>
              <a:t>Achievements (required at first, later made optional and cut)</a:t>
            </a:r>
          </a:p>
        </p:txBody>
      </p:sp>
    </p:spTree>
    <p:extLst>
      <p:ext uri="{BB962C8B-B14F-4D97-AF65-F5344CB8AC3E}">
        <p14:creationId xmlns:p14="http://schemas.microsoft.com/office/powerpoint/2010/main" val="351083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9232" y="248067"/>
            <a:ext cx="8205536" cy="906964"/>
          </a:xfrm>
        </p:spPr>
        <p:txBody>
          <a:bodyPr>
            <a:normAutofit/>
          </a:bodyPr>
          <a:lstStyle/>
          <a:p>
            <a:r>
              <a:rPr lang="en-US" sz="3600" dirty="0"/>
              <a:t>Lessons Learned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533" y="1574800"/>
            <a:ext cx="10947845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US" sz="1600" dirty="0">
                <a:latin typeface="Montserrat Black" panose="00000A00000000000000" pitchFamily="50" charset="0"/>
              </a:rPr>
              <a:t>Project Kick-Off: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Ultra Light" panose="00000300000000000000" pitchFamily="50" charset="0"/>
              </a:rPr>
              <a:t>Find a good example of a Project Plan to use as a reference before trying to make my own</a:t>
            </a:r>
            <a:endParaRPr lang="en-US" sz="1600" dirty="0">
              <a:latin typeface="Montserrat Black" panose="00000A00000000000000" pitchFamily="50" charset="0"/>
            </a:endParaRP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Ultra Light" panose="00000300000000000000" pitchFamily="50" charset="0"/>
              </a:rPr>
              <a:t>Schedule wiggle room for the team for disasters that put us behind (more QA time)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Ultra Light" panose="00000300000000000000" pitchFamily="50" charset="0"/>
              </a:rPr>
              <a:t>Do not commit to a press/demo event a year ahead of time when the game hasn’t even started</a:t>
            </a:r>
          </a:p>
          <a:p>
            <a:pPr>
              <a:lnSpc>
                <a:spcPts val="2160"/>
              </a:lnSpc>
            </a:pPr>
            <a:endParaRPr lang="en-US" sz="1600" dirty="0">
              <a:latin typeface="Montserrat Light" panose="00000400000000000000" pitchFamily="50" charset="0"/>
            </a:endParaRPr>
          </a:p>
          <a:p>
            <a:pPr>
              <a:lnSpc>
                <a:spcPts val="2160"/>
              </a:lnSpc>
            </a:pPr>
            <a:r>
              <a:rPr lang="en-US" sz="1600" dirty="0" err="1">
                <a:latin typeface="Montserrat Black" panose="00000A00000000000000" pitchFamily="50" charset="0"/>
              </a:rPr>
              <a:t>WoR</a:t>
            </a:r>
            <a:r>
              <a:rPr lang="en-US" sz="1600" dirty="0">
                <a:latin typeface="Montserrat Black" panose="00000A00000000000000" pitchFamily="50" charset="0"/>
              </a:rPr>
              <a:t> Events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Ultra Light" panose="00000300000000000000" pitchFamily="50" charset="0"/>
              </a:rPr>
              <a:t>Be more specific about the type of outcome I want from the “Outcome” section instead of listing possible outcomes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Ultra Light" panose="00000300000000000000" pitchFamily="50" charset="0"/>
              </a:rPr>
              <a:t>Find a way to avoid Logistics Events because they are pretty horrible</a:t>
            </a:r>
          </a:p>
          <a:p>
            <a:pPr>
              <a:lnSpc>
                <a:spcPts val="2160"/>
              </a:lnSpc>
            </a:pPr>
            <a:endParaRPr lang="en-US" sz="1600" dirty="0">
              <a:latin typeface="Montserrat Light" panose="00000400000000000000" pitchFamily="50" charset="0"/>
            </a:endParaRPr>
          </a:p>
          <a:p>
            <a:pPr>
              <a:lnSpc>
                <a:spcPts val="2160"/>
              </a:lnSpc>
            </a:pPr>
            <a:r>
              <a:rPr lang="en-US" sz="1600" dirty="0">
                <a:latin typeface="Montserrat Black" panose="00000A00000000000000" pitchFamily="50" charset="0"/>
              </a:rPr>
              <a:t>Resource Pitch</a:t>
            </a:r>
            <a:endParaRPr lang="en-US" sz="1600" dirty="0">
              <a:latin typeface="Montserrat Light" panose="00000400000000000000" pitchFamily="50" charset="0"/>
            </a:endParaRP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Light" panose="00000400000000000000" pitchFamily="50" charset="0"/>
              </a:rPr>
              <a:t>Pretty much got what I needed, so I feel pretty good about that</a:t>
            </a:r>
            <a:endParaRPr lang="en-US" sz="1600" dirty="0">
              <a:latin typeface="Montserrat Light" panose="00000400000000000000" pitchFamily="50" charset="0"/>
            </a:endParaRPr>
          </a:p>
          <a:p>
            <a:pPr>
              <a:lnSpc>
                <a:spcPts val="2160"/>
              </a:lnSpc>
            </a:pPr>
            <a:br>
              <a:rPr lang="en-US" dirty="0">
                <a:latin typeface="Montserrat Light" panose="00000400000000000000" pitchFamily="50" charset="0"/>
              </a:rPr>
            </a:br>
            <a:endParaRPr lang="en-US" dirty="0"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4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9232" y="248067"/>
            <a:ext cx="8205536" cy="906964"/>
          </a:xfrm>
        </p:spPr>
        <p:txBody>
          <a:bodyPr>
            <a:normAutofit/>
          </a:bodyPr>
          <a:lstStyle/>
          <a:p>
            <a:r>
              <a:rPr lang="en-US" sz="3600" dirty="0"/>
              <a:t>Looking 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533" y="1574800"/>
            <a:ext cx="109478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US" sz="1600" dirty="0">
                <a:latin typeface="Montserrat Black" panose="00000A00000000000000" pitchFamily="50" charset="0"/>
              </a:rPr>
              <a:t>One that that went well for this project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Ultra Light" panose="00000300000000000000" pitchFamily="50" charset="0"/>
              </a:rPr>
              <a:t>I thought my budget would be a factor, but it really wasn’t</a:t>
            </a:r>
          </a:p>
          <a:p>
            <a:pPr>
              <a:lnSpc>
                <a:spcPts val="2160"/>
              </a:lnSpc>
            </a:pPr>
            <a:endParaRPr lang="en-US" sz="1600" dirty="0">
              <a:latin typeface="Montserrat Light" panose="00000400000000000000" pitchFamily="50" charset="0"/>
            </a:endParaRPr>
          </a:p>
          <a:p>
            <a:pPr>
              <a:lnSpc>
                <a:spcPts val="2160"/>
              </a:lnSpc>
            </a:pPr>
            <a:r>
              <a:rPr lang="en-US" sz="1600" dirty="0">
                <a:latin typeface="Montserrat Black" panose="00000A00000000000000" pitchFamily="50" charset="0"/>
              </a:rPr>
              <a:t>One thing that surprised me about this project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Ultra Light" panose="00000300000000000000" pitchFamily="50" charset="0"/>
              </a:rPr>
              <a:t>Aside from the playtesting that put my project behind, all my other problems involved people. Going directly to HR seems like a great solution to many of the problems I had. I should’ve deferred to them earlier and more often (In real life they might have hated my team)</a:t>
            </a:r>
          </a:p>
          <a:p>
            <a:pPr>
              <a:lnSpc>
                <a:spcPts val="2160"/>
              </a:lnSpc>
            </a:pPr>
            <a:endParaRPr lang="en-US" sz="1600" dirty="0">
              <a:latin typeface="Montserrat Light" panose="00000400000000000000" pitchFamily="50" charset="0"/>
            </a:endParaRPr>
          </a:p>
          <a:p>
            <a:pPr>
              <a:lnSpc>
                <a:spcPts val="2160"/>
              </a:lnSpc>
            </a:pPr>
            <a:r>
              <a:rPr lang="en-US" sz="1600" dirty="0">
                <a:latin typeface="Montserrat Black" panose="00000A00000000000000" pitchFamily="50" charset="0"/>
              </a:rPr>
              <a:t>One thing you learned or an “aha moment”</a:t>
            </a:r>
            <a:endParaRPr lang="en-US" sz="1600" dirty="0">
              <a:latin typeface="Montserrat Light" panose="00000400000000000000" pitchFamily="50" charset="0"/>
            </a:endParaRP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Light" panose="00000400000000000000" pitchFamily="50" charset="0"/>
              </a:rPr>
              <a:t>I don’t think being a project manager is for me. </a:t>
            </a:r>
            <a:endParaRPr lang="en-US" sz="1600" dirty="0">
              <a:latin typeface="Montserrat Light" panose="00000400000000000000" pitchFamily="50" charset="0"/>
            </a:endParaRPr>
          </a:p>
          <a:p>
            <a:pPr>
              <a:lnSpc>
                <a:spcPts val="2160"/>
              </a:lnSpc>
            </a:pPr>
            <a:br>
              <a:rPr lang="en-US" dirty="0">
                <a:latin typeface="Montserrat Light" panose="00000400000000000000" pitchFamily="50" charset="0"/>
              </a:rPr>
            </a:br>
            <a:endParaRPr lang="en-US" dirty="0"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156061"/>
      </p:ext>
    </p:extLst>
  </p:cSld>
  <p:clrMapOvr>
    <a:masterClrMapping/>
  </p:clrMapOvr>
</p:sld>
</file>

<file path=ppt/theme/theme1.xml><?xml version="1.0" encoding="utf-8"?>
<a:theme xmlns:a="http://schemas.openxmlformats.org/drawingml/2006/main" name="tdw_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dw_presentation" id="{BE599B91-08E5-44C7-B371-293A93FD4E58}" vid="{7C58F91A-7B2F-478B-A893-D6DBA9241798}"/>
    </a:ext>
  </a:extLst>
</a:theme>
</file>

<file path=ppt/theme/theme2.xml><?xml version="1.0" encoding="utf-8"?>
<a:theme xmlns:a="http://schemas.openxmlformats.org/drawingml/2006/main" name="Concept01_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tdw_presentation</Template>
  <TotalTime>97</TotalTime>
  <Words>246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Montserrat</vt:lpstr>
      <vt:lpstr>Mongolian Baiti</vt:lpstr>
      <vt:lpstr>Calibri Light</vt:lpstr>
      <vt:lpstr>Arial</vt:lpstr>
      <vt:lpstr>Montserrat Ultra Light</vt:lpstr>
      <vt:lpstr>Montserrat Light</vt:lpstr>
      <vt:lpstr>Calibri</vt:lpstr>
      <vt:lpstr>Montserrat Black</vt:lpstr>
      <vt:lpstr>tdw_presentation</vt:lpstr>
      <vt:lpstr>Concept01_Master</vt:lpstr>
      <vt:lpstr>Project Nautilus: Plan</vt:lpstr>
      <vt:lpstr>Lessons Learned</vt:lpstr>
      <vt:lpstr>Looking 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Nautilus</dc:title>
  <dc:creator>Travis Moore</dc:creator>
  <cp:lastModifiedBy>Travis Moore</cp:lastModifiedBy>
  <cp:revision>23</cp:revision>
  <dcterms:created xsi:type="dcterms:W3CDTF">2017-03-20T01:16:16Z</dcterms:created>
  <dcterms:modified xsi:type="dcterms:W3CDTF">2017-04-25T02:37:35Z</dcterms:modified>
</cp:coreProperties>
</file>