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6"/>
  </p:handout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53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532D9-884A-4722-B975-CADBBEF8E98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3569DBF7-AB83-48C3-A268-91004D12339A}">
      <dgm:prSet phldrT="[Text]" phldr="1"/>
      <dgm:spPr/>
      <dgm:t>
        <a:bodyPr/>
        <a:lstStyle/>
        <a:p>
          <a:endParaRPr lang="en-US"/>
        </a:p>
      </dgm:t>
    </dgm:pt>
    <dgm:pt modelId="{5D8C3736-0A43-4068-84A5-61B1A12C6595}" type="parTrans" cxnId="{EBB3975E-5DBC-4E81-8DF6-B2D8A6E0721A}">
      <dgm:prSet/>
      <dgm:spPr/>
      <dgm:t>
        <a:bodyPr/>
        <a:lstStyle/>
        <a:p>
          <a:endParaRPr lang="en-US"/>
        </a:p>
      </dgm:t>
    </dgm:pt>
    <dgm:pt modelId="{798A7E77-AF83-464A-B110-2BE190D42440}" type="sibTrans" cxnId="{EBB3975E-5DBC-4E81-8DF6-B2D8A6E0721A}">
      <dgm:prSet/>
      <dgm:spPr/>
      <dgm:t>
        <a:bodyPr/>
        <a:lstStyle/>
        <a:p>
          <a:endParaRPr lang="en-US"/>
        </a:p>
      </dgm:t>
    </dgm:pt>
    <dgm:pt modelId="{8D71B399-2E40-47DF-B42A-95D5C4045B0A}">
      <dgm:prSet phldrT="[Text]" phldr="1"/>
      <dgm:spPr/>
      <dgm:t>
        <a:bodyPr/>
        <a:lstStyle/>
        <a:p>
          <a:endParaRPr lang="en-US"/>
        </a:p>
      </dgm:t>
    </dgm:pt>
    <dgm:pt modelId="{544F46D7-1AF9-4FDB-B7C4-83716AB6519C}" type="parTrans" cxnId="{CBCA4C15-0A3B-4B6C-99E7-169E603C3A4B}">
      <dgm:prSet/>
      <dgm:spPr/>
      <dgm:t>
        <a:bodyPr/>
        <a:lstStyle/>
        <a:p>
          <a:endParaRPr lang="en-US"/>
        </a:p>
      </dgm:t>
    </dgm:pt>
    <dgm:pt modelId="{39131713-B2E4-411A-9AC2-878242596623}" type="sibTrans" cxnId="{CBCA4C15-0A3B-4B6C-99E7-169E603C3A4B}">
      <dgm:prSet/>
      <dgm:spPr/>
      <dgm:t>
        <a:bodyPr/>
        <a:lstStyle/>
        <a:p>
          <a:endParaRPr lang="en-US"/>
        </a:p>
      </dgm:t>
    </dgm:pt>
    <dgm:pt modelId="{C8315E80-AB9C-416C-8F6B-516F306746DD}">
      <dgm:prSet phldrT="[Text]" phldr="1"/>
      <dgm:spPr/>
      <dgm:t>
        <a:bodyPr/>
        <a:lstStyle/>
        <a:p>
          <a:endParaRPr lang="en-US"/>
        </a:p>
      </dgm:t>
    </dgm:pt>
    <dgm:pt modelId="{4FE81B55-EE23-4952-81C5-E40EC30BC273}" type="parTrans" cxnId="{D970B689-94A3-401F-8623-304A7D0A9ADD}">
      <dgm:prSet/>
      <dgm:spPr/>
      <dgm:t>
        <a:bodyPr/>
        <a:lstStyle/>
        <a:p>
          <a:endParaRPr lang="en-US"/>
        </a:p>
      </dgm:t>
    </dgm:pt>
    <dgm:pt modelId="{624442E7-747F-4308-9FE3-8484CDD8A37A}" type="sibTrans" cxnId="{D970B689-94A3-401F-8623-304A7D0A9ADD}">
      <dgm:prSet/>
      <dgm:spPr/>
      <dgm:t>
        <a:bodyPr/>
        <a:lstStyle/>
        <a:p>
          <a:endParaRPr lang="en-US"/>
        </a:p>
      </dgm:t>
    </dgm:pt>
    <dgm:pt modelId="{42CC2A21-0FF6-44C8-85CF-31CA6597E5F5}">
      <dgm:prSet phldrT="[Text]" phldr="1"/>
      <dgm:spPr/>
      <dgm:t>
        <a:bodyPr/>
        <a:lstStyle/>
        <a:p>
          <a:endParaRPr lang="en-US"/>
        </a:p>
      </dgm:t>
    </dgm:pt>
    <dgm:pt modelId="{D27F37C2-97FA-45EF-8998-9CDAE38C27B3}" type="parTrans" cxnId="{933CA76D-1F7C-40EE-9F72-DCFAA8D99E1E}">
      <dgm:prSet/>
      <dgm:spPr/>
      <dgm:t>
        <a:bodyPr/>
        <a:lstStyle/>
        <a:p>
          <a:endParaRPr lang="en-US"/>
        </a:p>
      </dgm:t>
    </dgm:pt>
    <dgm:pt modelId="{B68A368F-E15B-477A-ACB6-4236B29B9120}" type="sibTrans" cxnId="{933CA76D-1F7C-40EE-9F72-DCFAA8D99E1E}">
      <dgm:prSet/>
      <dgm:spPr/>
      <dgm:t>
        <a:bodyPr/>
        <a:lstStyle/>
        <a:p>
          <a:endParaRPr lang="en-US"/>
        </a:p>
      </dgm:t>
    </dgm:pt>
    <dgm:pt modelId="{6126917E-36E8-448D-B839-4C615391B641}">
      <dgm:prSet phldrT="[Text]" phldr="1"/>
      <dgm:spPr/>
      <dgm:t>
        <a:bodyPr/>
        <a:lstStyle/>
        <a:p>
          <a:endParaRPr lang="en-US"/>
        </a:p>
      </dgm:t>
    </dgm:pt>
    <dgm:pt modelId="{49CD572A-69BF-4C93-A6D7-8EEA3821773B}" type="parTrans" cxnId="{60B56B5A-78F2-47CB-A3AA-6012E1805A8F}">
      <dgm:prSet/>
      <dgm:spPr/>
      <dgm:t>
        <a:bodyPr/>
        <a:lstStyle/>
        <a:p>
          <a:endParaRPr lang="en-US"/>
        </a:p>
      </dgm:t>
    </dgm:pt>
    <dgm:pt modelId="{BFA99484-CFCB-4C6C-89C9-ED07D2C32C62}" type="sibTrans" cxnId="{60B56B5A-78F2-47CB-A3AA-6012E1805A8F}">
      <dgm:prSet/>
      <dgm:spPr/>
      <dgm:t>
        <a:bodyPr/>
        <a:lstStyle/>
        <a:p>
          <a:endParaRPr lang="en-US"/>
        </a:p>
      </dgm:t>
    </dgm:pt>
    <dgm:pt modelId="{67998C32-5F59-4B9C-A2F8-D4EB871C2CC1}" type="pres">
      <dgm:prSet presAssocID="{2D5532D9-884A-4722-B975-CADBBEF8E987}" presName="diagram" presStyleCnt="0">
        <dgm:presLayoutVars>
          <dgm:dir/>
          <dgm:resizeHandles val="exact"/>
        </dgm:presLayoutVars>
      </dgm:prSet>
      <dgm:spPr/>
    </dgm:pt>
    <dgm:pt modelId="{2801D4A7-633B-46C7-BB8B-371C03893C19}" type="pres">
      <dgm:prSet presAssocID="{3569DBF7-AB83-48C3-A268-91004D12339A}" presName="node" presStyleLbl="node1" presStyleIdx="0" presStyleCnt="5">
        <dgm:presLayoutVars>
          <dgm:bulletEnabled val="1"/>
        </dgm:presLayoutVars>
      </dgm:prSet>
      <dgm:spPr/>
    </dgm:pt>
    <dgm:pt modelId="{93CB9AE2-564C-48B8-99A4-74C2E0F7F28C}" type="pres">
      <dgm:prSet presAssocID="{798A7E77-AF83-464A-B110-2BE190D42440}" presName="sibTrans" presStyleCnt="0"/>
      <dgm:spPr/>
    </dgm:pt>
    <dgm:pt modelId="{48F5E14D-61A5-44A3-8DCF-30E03FC1ED4D}" type="pres">
      <dgm:prSet presAssocID="{8D71B399-2E40-47DF-B42A-95D5C4045B0A}" presName="node" presStyleLbl="node1" presStyleIdx="1" presStyleCnt="5">
        <dgm:presLayoutVars>
          <dgm:bulletEnabled val="1"/>
        </dgm:presLayoutVars>
      </dgm:prSet>
      <dgm:spPr/>
    </dgm:pt>
    <dgm:pt modelId="{7BA278F9-48B3-4726-AC8B-73EAD55F3D15}" type="pres">
      <dgm:prSet presAssocID="{39131713-B2E4-411A-9AC2-878242596623}" presName="sibTrans" presStyleCnt="0"/>
      <dgm:spPr/>
    </dgm:pt>
    <dgm:pt modelId="{DFA08D4B-28C0-4BC6-8793-345F21CE1FBE}" type="pres">
      <dgm:prSet presAssocID="{C8315E80-AB9C-416C-8F6B-516F306746DD}" presName="node" presStyleLbl="node1" presStyleIdx="2" presStyleCnt="5">
        <dgm:presLayoutVars>
          <dgm:bulletEnabled val="1"/>
        </dgm:presLayoutVars>
      </dgm:prSet>
      <dgm:spPr/>
    </dgm:pt>
    <dgm:pt modelId="{AAFAC595-A37F-4652-BF69-F9CFFA0A01A4}" type="pres">
      <dgm:prSet presAssocID="{624442E7-747F-4308-9FE3-8484CDD8A37A}" presName="sibTrans" presStyleCnt="0"/>
      <dgm:spPr/>
    </dgm:pt>
    <dgm:pt modelId="{FCC5ABE0-AC68-4EE9-923F-DD782E045ADC}" type="pres">
      <dgm:prSet presAssocID="{42CC2A21-0FF6-44C8-85CF-31CA6597E5F5}" presName="node" presStyleLbl="node1" presStyleIdx="3" presStyleCnt="5">
        <dgm:presLayoutVars>
          <dgm:bulletEnabled val="1"/>
        </dgm:presLayoutVars>
      </dgm:prSet>
      <dgm:spPr/>
    </dgm:pt>
    <dgm:pt modelId="{D7F664E0-EFBE-459B-82B9-3C862701B404}" type="pres">
      <dgm:prSet presAssocID="{B68A368F-E15B-477A-ACB6-4236B29B9120}" presName="sibTrans" presStyleCnt="0"/>
      <dgm:spPr/>
    </dgm:pt>
    <dgm:pt modelId="{81CA14C3-9384-4DA8-8B35-1AE201CD0C7B}" type="pres">
      <dgm:prSet presAssocID="{6126917E-36E8-448D-B839-4C615391B641}" presName="node" presStyleLbl="node1" presStyleIdx="4" presStyleCnt="5">
        <dgm:presLayoutVars>
          <dgm:bulletEnabled val="1"/>
        </dgm:presLayoutVars>
      </dgm:prSet>
      <dgm:spPr/>
    </dgm:pt>
  </dgm:ptLst>
  <dgm:cxnLst>
    <dgm:cxn modelId="{933CA76D-1F7C-40EE-9F72-DCFAA8D99E1E}" srcId="{2D5532D9-884A-4722-B975-CADBBEF8E987}" destId="{42CC2A21-0FF6-44C8-85CF-31CA6597E5F5}" srcOrd="3" destOrd="0" parTransId="{D27F37C2-97FA-45EF-8998-9CDAE38C27B3}" sibTransId="{B68A368F-E15B-477A-ACB6-4236B29B9120}"/>
    <dgm:cxn modelId="{0DE30C52-672A-460C-8AA4-2042B36F0E34}" type="presOf" srcId="{3569DBF7-AB83-48C3-A268-91004D12339A}" destId="{2801D4A7-633B-46C7-BB8B-371C03893C19}" srcOrd="0" destOrd="0" presId="urn:microsoft.com/office/officeart/2005/8/layout/default"/>
    <dgm:cxn modelId="{EBB3975E-5DBC-4E81-8DF6-B2D8A6E0721A}" srcId="{2D5532D9-884A-4722-B975-CADBBEF8E987}" destId="{3569DBF7-AB83-48C3-A268-91004D12339A}" srcOrd="0" destOrd="0" parTransId="{5D8C3736-0A43-4068-84A5-61B1A12C6595}" sibTransId="{798A7E77-AF83-464A-B110-2BE190D42440}"/>
    <dgm:cxn modelId="{60B56B5A-78F2-47CB-A3AA-6012E1805A8F}" srcId="{2D5532D9-884A-4722-B975-CADBBEF8E987}" destId="{6126917E-36E8-448D-B839-4C615391B641}" srcOrd="4" destOrd="0" parTransId="{49CD572A-69BF-4C93-A6D7-8EEA3821773B}" sibTransId="{BFA99484-CFCB-4C6C-89C9-ED07D2C32C62}"/>
    <dgm:cxn modelId="{F1F6A626-F8FC-42CC-80AF-B46850712F91}" type="presOf" srcId="{8D71B399-2E40-47DF-B42A-95D5C4045B0A}" destId="{48F5E14D-61A5-44A3-8DCF-30E03FC1ED4D}" srcOrd="0" destOrd="0" presId="urn:microsoft.com/office/officeart/2005/8/layout/default"/>
    <dgm:cxn modelId="{DC09C542-F652-44F4-835C-5306B4069C80}" type="presOf" srcId="{6126917E-36E8-448D-B839-4C615391B641}" destId="{81CA14C3-9384-4DA8-8B35-1AE201CD0C7B}" srcOrd="0" destOrd="0" presId="urn:microsoft.com/office/officeart/2005/8/layout/default"/>
    <dgm:cxn modelId="{4E0E65BA-A8C5-49D2-9FC5-0D2746649734}" type="presOf" srcId="{C8315E80-AB9C-416C-8F6B-516F306746DD}" destId="{DFA08D4B-28C0-4BC6-8793-345F21CE1FBE}" srcOrd="0" destOrd="0" presId="urn:microsoft.com/office/officeart/2005/8/layout/default"/>
    <dgm:cxn modelId="{DB2445DF-17C7-40B9-A5F6-CCA660DB4F47}" type="presOf" srcId="{42CC2A21-0FF6-44C8-85CF-31CA6597E5F5}" destId="{FCC5ABE0-AC68-4EE9-923F-DD782E045ADC}" srcOrd="0" destOrd="0" presId="urn:microsoft.com/office/officeart/2005/8/layout/default"/>
    <dgm:cxn modelId="{D970B689-94A3-401F-8623-304A7D0A9ADD}" srcId="{2D5532D9-884A-4722-B975-CADBBEF8E987}" destId="{C8315E80-AB9C-416C-8F6B-516F306746DD}" srcOrd="2" destOrd="0" parTransId="{4FE81B55-EE23-4952-81C5-E40EC30BC273}" sibTransId="{624442E7-747F-4308-9FE3-8484CDD8A37A}"/>
    <dgm:cxn modelId="{C99B10EF-2A85-486F-9082-69C8AAD7984E}" type="presOf" srcId="{2D5532D9-884A-4722-B975-CADBBEF8E987}" destId="{67998C32-5F59-4B9C-A2F8-D4EB871C2CC1}" srcOrd="0" destOrd="0" presId="urn:microsoft.com/office/officeart/2005/8/layout/default"/>
    <dgm:cxn modelId="{CBCA4C15-0A3B-4B6C-99E7-169E603C3A4B}" srcId="{2D5532D9-884A-4722-B975-CADBBEF8E987}" destId="{8D71B399-2E40-47DF-B42A-95D5C4045B0A}" srcOrd="1" destOrd="0" parTransId="{544F46D7-1AF9-4FDB-B7C4-83716AB6519C}" sibTransId="{39131713-B2E4-411A-9AC2-878242596623}"/>
    <dgm:cxn modelId="{A49AF320-2373-46AF-8607-BFCD901A2F2A}" type="presParOf" srcId="{67998C32-5F59-4B9C-A2F8-D4EB871C2CC1}" destId="{2801D4A7-633B-46C7-BB8B-371C03893C19}" srcOrd="0" destOrd="0" presId="urn:microsoft.com/office/officeart/2005/8/layout/default"/>
    <dgm:cxn modelId="{57CFC5C4-7BC0-4E03-A71A-134EC74680E0}" type="presParOf" srcId="{67998C32-5F59-4B9C-A2F8-D4EB871C2CC1}" destId="{93CB9AE2-564C-48B8-99A4-74C2E0F7F28C}" srcOrd="1" destOrd="0" presId="urn:microsoft.com/office/officeart/2005/8/layout/default"/>
    <dgm:cxn modelId="{8ACD2FFE-8110-47D2-B284-6D5FAD03B19A}" type="presParOf" srcId="{67998C32-5F59-4B9C-A2F8-D4EB871C2CC1}" destId="{48F5E14D-61A5-44A3-8DCF-30E03FC1ED4D}" srcOrd="2" destOrd="0" presId="urn:microsoft.com/office/officeart/2005/8/layout/default"/>
    <dgm:cxn modelId="{38A49A8E-CAF8-442C-98F4-632E1FA68D56}" type="presParOf" srcId="{67998C32-5F59-4B9C-A2F8-D4EB871C2CC1}" destId="{7BA278F9-48B3-4726-AC8B-73EAD55F3D15}" srcOrd="3" destOrd="0" presId="urn:microsoft.com/office/officeart/2005/8/layout/default"/>
    <dgm:cxn modelId="{0ABBE94A-D443-4C99-8AD1-447CC6545D90}" type="presParOf" srcId="{67998C32-5F59-4B9C-A2F8-D4EB871C2CC1}" destId="{DFA08D4B-28C0-4BC6-8793-345F21CE1FBE}" srcOrd="4" destOrd="0" presId="urn:microsoft.com/office/officeart/2005/8/layout/default"/>
    <dgm:cxn modelId="{EAC6F903-DA5C-48A0-B4E1-B2DED1DA132A}" type="presParOf" srcId="{67998C32-5F59-4B9C-A2F8-D4EB871C2CC1}" destId="{AAFAC595-A37F-4652-BF69-F9CFFA0A01A4}" srcOrd="5" destOrd="0" presId="urn:microsoft.com/office/officeart/2005/8/layout/default"/>
    <dgm:cxn modelId="{88B4CEB5-46ED-41F7-BFDA-19D3E706587E}" type="presParOf" srcId="{67998C32-5F59-4B9C-A2F8-D4EB871C2CC1}" destId="{FCC5ABE0-AC68-4EE9-923F-DD782E045ADC}" srcOrd="6" destOrd="0" presId="urn:microsoft.com/office/officeart/2005/8/layout/default"/>
    <dgm:cxn modelId="{F809D504-BBE7-4EBF-9D02-FF24EE05193B}" type="presParOf" srcId="{67998C32-5F59-4B9C-A2F8-D4EB871C2CC1}" destId="{D7F664E0-EFBE-459B-82B9-3C862701B404}" srcOrd="7" destOrd="0" presId="urn:microsoft.com/office/officeart/2005/8/layout/default"/>
    <dgm:cxn modelId="{91C7A81F-E404-4823-8616-4947CA535CB0}" type="presParOf" srcId="{67998C32-5F59-4B9C-A2F8-D4EB871C2CC1}" destId="{81CA14C3-9384-4DA8-8B35-1AE201CD0C7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1D4A7-633B-46C7-BB8B-371C03893C19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221978" y="2645"/>
        <a:ext cx="2706687" cy="1624012"/>
      </dsp:txXfrm>
    </dsp:sp>
    <dsp:sp modelId="{48F5E14D-61A5-44A3-8DCF-30E03FC1ED4D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199334" y="2645"/>
        <a:ext cx="2706687" cy="1624012"/>
      </dsp:txXfrm>
    </dsp:sp>
    <dsp:sp modelId="{DFA08D4B-28C0-4BC6-8793-345F21CE1FBE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221978" y="1897327"/>
        <a:ext cx="2706687" cy="1624012"/>
      </dsp:txXfrm>
    </dsp:sp>
    <dsp:sp modelId="{FCC5ABE0-AC68-4EE9-923F-DD782E045ADC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199334" y="1897327"/>
        <a:ext cx="2706687" cy="1624012"/>
      </dsp:txXfrm>
    </dsp:sp>
    <dsp:sp modelId="{81CA14C3-9384-4DA8-8B35-1AE201CD0C7B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141F-FD3C-4FF0-A7F8-73BF18485DD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4E9A-36AA-4930-839B-32EE88B7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2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ksdfjlk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5273" y="681204"/>
            <a:ext cx="8205536" cy="46580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Project Status Overview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25378" y="60529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  <a:ea typeface="+mn-ea"/>
                <a:cs typeface="Mongolian Baiti" panose="03000500000000000000" pitchFamily="66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Name: Project Nautilus</a:t>
            </a: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931439" y="606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  <a:ea typeface="+mn-ea"/>
                <a:cs typeface="Mongolian Baiti" panose="03000500000000000000" pitchFamily="66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Project Lead: Travis Moore</a:t>
            </a:r>
          </a:p>
        </p:txBody>
      </p:sp>
    </p:spTree>
    <p:extLst>
      <p:ext uri="{BB962C8B-B14F-4D97-AF65-F5344CB8AC3E}">
        <p14:creationId xmlns:p14="http://schemas.microsoft.com/office/powerpoint/2010/main" val="52236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4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5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1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3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9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8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3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diagramLayout" Target="../diagrams/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2EAD-CB01-4120-AB2B-C21AB9FDB76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9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30DAB-7703-42F1-9511-0DAE9DB78A5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04849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9232" y="248067"/>
            <a:ext cx="8205536" cy="906964"/>
          </a:xfrm>
        </p:spPr>
        <p:txBody>
          <a:bodyPr>
            <a:normAutofit/>
          </a:bodyPr>
          <a:lstStyle/>
          <a:p>
            <a:r>
              <a:rPr lang="en-US" sz="3600" dirty="0"/>
              <a:t>Project Status Overview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88596"/>
              </p:ext>
            </p:extLst>
          </p:nvPr>
        </p:nvGraphicFramePr>
        <p:xfrm>
          <a:off x="625641" y="1329267"/>
          <a:ext cx="10948738" cy="40466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4106">
                  <a:extLst>
                    <a:ext uri="{9D8B030D-6E8A-4147-A177-3AD203B41FA5}">
                      <a16:colId xmlns:a16="http://schemas.microsoft.com/office/drawing/2014/main" val="3351066940"/>
                    </a:ext>
                  </a:extLst>
                </a:gridCol>
                <a:gridCol w="9384632">
                  <a:extLst>
                    <a:ext uri="{9D8B030D-6E8A-4147-A177-3AD203B41FA5}">
                      <a16:colId xmlns:a16="http://schemas.microsoft.com/office/drawing/2014/main" val="4208567880"/>
                    </a:ext>
                  </a:extLst>
                </a:gridCol>
              </a:tblGrid>
              <a:tr h="39526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0208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Unallocated $142,282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budget of $611,520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9567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Leaderboards not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yet developed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1854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5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of 5 hired employees are still alive and working / on track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7390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Required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features/systems are 4 weeks and 3 days behind schedule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5202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In-studio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/ </a:t>
                      </a:r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on track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9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83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9232" y="248067"/>
            <a:ext cx="8205536" cy="906964"/>
          </a:xfrm>
        </p:spPr>
        <p:txBody>
          <a:bodyPr>
            <a:normAutofit/>
          </a:bodyPr>
          <a:lstStyle/>
          <a:p>
            <a:r>
              <a:rPr lang="en-US" sz="3600" dirty="0"/>
              <a:t>What &amp; Why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24896"/>
              </p:ext>
            </p:extLst>
          </p:nvPr>
        </p:nvGraphicFramePr>
        <p:xfrm>
          <a:off x="621631" y="1325627"/>
          <a:ext cx="10948738" cy="45685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6137">
                  <a:extLst>
                    <a:ext uri="{9D8B030D-6E8A-4147-A177-3AD203B41FA5}">
                      <a16:colId xmlns:a16="http://schemas.microsoft.com/office/drawing/2014/main" val="3351066940"/>
                    </a:ext>
                  </a:extLst>
                </a:gridCol>
                <a:gridCol w="2530643">
                  <a:extLst>
                    <a:ext uri="{9D8B030D-6E8A-4147-A177-3AD203B41FA5}">
                      <a16:colId xmlns:a16="http://schemas.microsoft.com/office/drawing/2014/main" val="4208567880"/>
                    </a:ext>
                  </a:extLst>
                </a:gridCol>
                <a:gridCol w="3898232">
                  <a:extLst>
                    <a:ext uri="{9D8B030D-6E8A-4147-A177-3AD203B41FA5}">
                      <a16:colId xmlns:a16="http://schemas.microsoft.com/office/drawing/2014/main" val="2291840060"/>
                    </a:ext>
                  </a:extLst>
                </a:gridCol>
                <a:gridCol w="2943726">
                  <a:extLst>
                    <a:ext uri="{9D8B030D-6E8A-4147-A177-3AD203B41FA5}">
                      <a16:colId xmlns:a16="http://schemas.microsoft.com/office/drawing/2014/main" val="4051815773"/>
                    </a:ext>
                  </a:extLst>
                </a:gridCol>
              </a:tblGrid>
              <a:tr h="39526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  <a:endParaRPr lang="en-US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ASK</a:t>
                      </a:r>
                      <a:endParaRPr lang="en-US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JUSTIFICATION</a:t>
                      </a:r>
                      <a:endParaRPr lang="en-US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  <a:endParaRPr lang="en-US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0208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We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still have $142,282 of unallocated budget remaining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9567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Cut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optional Leaderboards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Demonstrated to be of low priority as of Development and Quality Directors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Report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Ensures other features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are able to be properly implemented and tested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1854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Hire 1x contract general 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Regain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ground on implementing features, relieve work load on team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Ease load on team due to delays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from playtesting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7390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Remove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planned demo events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4 weeks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and 3 days behind schedule and do not want to show incomplete game that may hurt sales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Allows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for more time for the full team to work on the game project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5202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Additional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workspace for contract general programmer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Currently our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space is for 5 people, but bringing a contract worker will require more workspace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The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team can connect with the contract worker and bring them up to speed and aids in communication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9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9232" y="248067"/>
            <a:ext cx="8205536" cy="906964"/>
          </a:xfrm>
        </p:spPr>
        <p:txBody>
          <a:bodyPr>
            <a:normAutofit/>
          </a:bodyPr>
          <a:lstStyle/>
          <a:p>
            <a:r>
              <a:rPr lang="en-US" sz="3600" dirty="0"/>
              <a:t>Mitigation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43461"/>
              </p:ext>
            </p:extLst>
          </p:nvPr>
        </p:nvGraphicFramePr>
        <p:xfrm>
          <a:off x="621631" y="1325627"/>
          <a:ext cx="10948738" cy="4139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6137">
                  <a:extLst>
                    <a:ext uri="{9D8B030D-6E8A-4147-A177-3AD203B41FA5}">
                      <a16:colId xmlns:a16="http://schemas.microsoft.com/office/drawing/2014/main" val="3351066940"/>
                    </a:ext>
                  </a:extLst>
                </a:gridCol>
                <a:gridCol w="2530643">
                  <a:extLst>
                    <a:ext uri="{9D8B030D-6E8A-4147-A177-3AD203B41FA5}">
                      <a16:colId xmlns:a16="http://schemas.microsoft.com/office/drawing/2014/main" val="4208567880"/>
                    </a:ext>
                  </a:extLst>
                </a:gridCol>
                <a:gridCol w="6841958">
                  <a:extLst>
                    <a:ext uri="{9D8B030D-6E8A-4147-A177-3AD203B41FA5}">
                      <a16:colId xmlns:a16="http://schemas.microsoft.com/office/drawing/2014/main" val="2291840060"/>
                    </a:ext>
                  </a:extLst>
                </a:gridCol>
              </a:tblGrid>
              <a:tr h="395260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Light" panose="00000400000000000000" pitchFamily="50" charset="0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Light" panose="00000400000000000000" pitchFamily="50" charset="0"/>
                        </a:rPr>
                        <a:t>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Light" panose="00000400000000000000" pitchFamily="50" charset="0"/>
                        </a:rPr>
                        <a:t>IMPROVES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0208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9567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Cut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optional Leaderboards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Required systems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development time and ensures that they are properly tested before launch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1854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Hire 1x contract general 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Team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morale by reducing the current feature load on the team and avoids crunch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7390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Remove planned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demo events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Team morale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by avoiding crunch before demo event and allows for the full team to continue to work on the game without time loss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5202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Additional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workspace for contract general programmer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Team morale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and communication between new contract worker and the rest of the team as a whole.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9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156061"/>
      </p:ext>
    </p:extLst>
  </p:cSld>
  <p:clrMapOvr>
    <a:masterClrMapping/>
  </p:clrMapOvr>
</p:sld>
</file>

<file path=ppt/theme/theme1.xml><?xml version="1.0" encoding="utf-8"?>
<a:theme xmlns:a="http://schemas.openxmlformats.org/drawingml/2006/main" name="tdw_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w_presentation" id="{BE599B91-08E5-44C7-B371-293A93FD4E58}" vid="{7C58F91A-7B2F-478B-A893-D6DBA9241798}"/>
    </a:ext>
  </a:extLst>
</a:theme>
</file>

<file path=ppt/theme/theme2.xml><?xml version="1.0" encoding="utf-8"?>
<a:theme xmlns:a="http://schemas.openxmlformats.org/drawingml/2006/main" name="Concept01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tdw_presentation</Template>
  <TotalTime>52</TotalTime>
  <Words>300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Mongolian Baiti</vt:lpstr>
      <vt:lpstr>Montserrat</vt:lpstr>
      <vt:lpstr>Montserrat Light</vt:lpstr>
      <vt:lpstr>tdw_presentation</vt:lpstr>
      <vt:lpstr>Concept01_Master</vt:lpstr>
      <vt:lpstr>Project Status Overview</vt:lpstr>
      <vt:lpstr>What &amp; Why</vt:lpstr>
      <vt:lpstr>Mitigation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Moore</dc:creator>
  <cp:lastModifiedBy>Travis Moore</cp:lastModifiedBy>
  <cp:revision>10</cp:revision>
  <dcterms:created xsi:type="dcterms:W3CDTF">2017-03-20T01:16:16Z</dcterms:created>
  <dcterms:modified xsi:type="dcterms:W3CDTF">2017-03-20T02:08:22Z</dcterms:modified>
</cp:coreProperties>
</file>